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933" r:id="rId2"/>
    <p:sldId id="1010" r:id="rId3"/>
    <p:sldId id="1011" r:id="rId4"/>
    <p:sldId id="1024" r:id="rId5"/>
    <p:sldId id="1025" r:id="rId6"/>
    <p:sldId id="1026" r:id="rId7"/>
    <p:sldId id="1027" r:id="rId8"/>
    <p:sldId id="1028" r:id="rId9"/>
    <p:sldId id="1029" r:id="rId10"/>
    <p:sldId id="1030" r:id="rId11"/>
    <p:sldId id="1031" r:id="rId12"/>
    <p:sldId id="1032" r:id="rId13"/>
    <p:sldId id="1033" r:id="rId14"/>
    <p:sldId id="1034" r:id="rId15"/>
    <p:sldId id="1035" r:id="rId16"/>
    <p:sldId id="1036" r:id="rId17"/>
    <p:sldId id="1037" r:id="rId18"/>
    <p:sldId id="1038" r:id="rId19"/>
    <p:sldId id="1039" r:id="rId20"/>
    <p:sldId id="1040" r:id="rId21"/>
    <p:sldId id="1041" r:id="rId22"/>
    <p:sldId id="1042" r:id="rId23"/>
    <p:sldId id="1043" r:id="rId24"/>
    <p:sldId id="1044" r:id="rId25"/>
    <p:sldId id="1045" r:id="rId26"/>
    <p:sldId id="1046" r:id="rId27"/>
    <p:sldId id="1047" r:id="rId28"/>
    <p:sldId id="1049" r:id="rId29"/>
    <p:sldId id="1050" r:id="rId30"/>
    <p:sldId id="1051" r:id="rId31"/>
    <p:sldId id="1054" r:id="rId32"/>
    <p:sldId id="1053" r:id="rId33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F0E4"/>
    <a:srgbClr val="5771A0"/>
    <a:srgbClr val="800080"/>
    <a:srgbClr val="66FF33"/>
    <a:srgbClr val="FF0000"/>
    <a:srgbClr val="3333CC"/>
    <a:srgbClr val="FF8DA0"/>
    <a:srgbClr val="008000"/>
    <a:srgbClr val="810A5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191" autoAdjust="0"/>
  </p:normalViewPr>
  <p:slideViewPr>
    <p:cSldViewPr>
      <p:cViewPr varScale="1">
        <p:scale>
          <a:sx n="85" d="100"/>
          <a:sy n="85" d="100"/>
        </p:scale>
        <p:origin x="960" y="30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931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31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3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0" tIns="45900" rIns="91800" bIns="4590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06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4421188"/>
            <a:ext cx="6053138" cy="4191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75" tIns="46489" rIns="92975" bIns="4648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08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4421188"/>
            <a:ext cx="6053138" cy="4191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75" tIns="46489" rIns="92975" bIns="4648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10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4421188"/>
            <a:ext cx="6053138" cy="4191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75" tIns="46489" rIns="92975" bIns="4648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12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4421188"/>
            <a:ext cx="6053138" cy="4191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75" tIns="46489" rIns="92975" bIns="4648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14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4421188"/>
            <a:ext cx="6053138" cy="4191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75" tIns="46489" rIns="92975" bIns="4648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16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4421188"/>
            <a:ext cx="6053138" cy="4191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75" tIns="46489" rIns="92975" bIns="4648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18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4421188"/>
            <a:ext cx="6053138" cy="4191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75" tIns="46489" rIns="92975" bIns="4648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20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4421188"/>
            <a:ext cx="6053138" cy="4191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75" tIns="46489" rIns="92975" bIns="4648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22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4421188"/>
            <a:ext cx="6053138" cy="4191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75" tIns="46489" rIns="92975" bIns="4648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24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4421188"/>
            <a:ext cx="6053138" cy="4191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75" tIns="46489" rIns="92975" bIns="4648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51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5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5" tIns="45902" rIns="91805" bIns="45902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26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4421188"/>
            <a:ext cx="6053138" cy="4191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75" tIns="46489" rIns="92975" bIns="4648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28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4421188"/>
            <a:ext cx="6053138" cy="4191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75" tIns="46489" rIns="92975" bIns="4648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30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4421188"/>
            <a:ext cx="6053138" cy="4191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75" tIns="46489" rIns="92975" bIns="4648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32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4421188"/>
            <a:ext cx="6053138" cy="4191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75" tIns="46489" rIns="92975" bIns="4648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34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4421188"/>
            <a:ext cx="6053138" cy="4191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75" tIns="46489" rIns="92975" bIns="4648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36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15" tIns="46656" rIns="93315" bIns="4665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8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38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0" tIns="45900" rIns="91800" bIns="4590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11550" y="2441575"/>
            <a:ext cx="0" cy="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51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6389688"/>
            <a:ext cx="5532437" cy="252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270" tIns="44135" rIns="88270" bIns="44135">
            <a:prstTxWarp prst="textNoShape">
              <a:avLst/>
            </a:prstTxWarp>
          </a:bodyPr>
          <a:lstStyle/>
          <a:p>
            <a:pPr marL="228600" indent="-228600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11550" y="2441575"/>
            <a:ext cx="0" cy="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53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6389688"/>
            <a:ext cx="5532437" cy="252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270" tIns="44135" rIns="88270" bIns="44135">
            <a:prstTxWarp prst="textNoShape">
              <a:avLst/>
            </a:prstTxWarp>
          </a:bodyPr>
          <a:lstStyle/>
          <a:p>
            <a:pPr marL="228600" indent="-228600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11550" y="2441575"/>
            <a:ext cx="0" cy="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42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6389688"/>
            <a:ext cx="5532437" cy="252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270" tIns="44135" rIns="88270" bIns="44135">
            <a:prstTxWarp prst="textNoShape">
              <a:avLst/>
            </a:prstTxWarp>
          </a:bodyPr>
          <a:lstStyle/>
          <a:p>
            <a:pPr marL="228600" indent="-228600"/>
            <a:r>
              <a:rPr lang="en-US"/>
              <a:t>Answer: [correct=5, TFF] Individual (6, 3, 6, 3, 34, 37, 7, 4)% &amp; Team (9, 4, 4, 4, 39, 34, 0, 7)%</a:t>
            </a:r>
          </a:p>
          <a:p>
            <a:pPr marL="228600" indent="-228600"/>
            <a:r>
              <a:rPr lang="en-US"/>
              <a:t>A: T [18/82 &amp; 25/75] (The game breaks up very quickly into separate, independent games -- big win to solve separated &amp; put together)</a:t>
            </a:r>
          </a:p>
          <a:p>
            <a:pPr marL="228600" indent="-228600"/>
            <a:r>
              <a:rPr lang="en-US"/>
              <a:t>B: F [80/20 &amp; 86/14] (The game tree grows exponentially! A better static evaluator can make all the difference!)</a:t>
            </a:r>
          </a:p>
          <a:p>
            <a:pPr marL="228600" indent="-228600"/>
            <a:r>
              <a:rPr lang="en-US"/>
              <a:t>C: F [53/57 &amp; 52/48] (If you're just looking for the best move, just keep theBestMove around [ala memoizing max])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49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4421188"/>
            <a:ext cx="6053138" cy="4191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75" tIns="46489" rIns="92975" bIns="4648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11550" y="2441575"/>
            <a:ext cx="0" cy="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42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6389688"/>
            <a:ext cx="5532437" cy="252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270" tIns="44135" rIns="88270" bIns="44135">
            <a:prstTxWarp prst="textNoShape">
              <a:avLst/>
            </a:prstTxWarp>
          </a:bodyPr>
          <a:lstStyle/>
          <a:p>
            <a:pPr marL="228600" indent="-228600"/>
            <a:r>
              <a:rPr lang="en-US"/>
              <a:t>Answer: [correct=5, TFF] Individual (6, 3, 6, 3, 34, 37, 7, 4)% &amp; Team (9, 4, 4, 4, 39, 34, 0, 7)%</a:t>
            </a:r>
          </a:p>
          <a:p>
            <a:pPr marL="228600" indent="-228600"/>
            <a:r>
              <a:rPr lang="en-US"/>
              <a:t>A: T [18/82 &amp; 25/75] (The game breaks up very quickly into separate, independent games -- big win to solve separated &amp; put together)</a:t>
            </a:r>
          </a:p>
          <a:p>
            <a:pPr marL="228600" indent="-228600"/>
            <a:r>
              <a:rPr lang="en-US"/>
              <a:t>B: F [80/20 &amp; 86/14] (The game tree grows exponentially! A better static evaluator can make all the difference!)</a:t>
            </a:r>
          </a:p>
          <a:p>
            <a:pPr marL="228600" indent="-228600"/>
            <a:r>
              <a:rPr lang="en-US"/>
              <a:t>C: F [53/57 &amp; 52/48] (If you're just looking for the best move, just keep theBestMove around [ala memoizing max])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7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47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0" tIns="45900" rIns="91800" bIns="4590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93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4421188"/>
            <a:ext cx="6053138" cy="4191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75" tIns="46489" rIns="92975" bIns="4648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95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4421188"/>
            <a:ext cx="6053138" cy="4191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75" tIns="46489" rIns="92975" bIns="4648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97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4421188"/>
            <a:ext cx="6053138" cy="4191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75" tIns="46489" rIns="92975" bIns="4648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99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4421188"/>
            <a:ext cx="6053138" cy="4191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75" tIns="46489" rIns="92975" bIns="4648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02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4421188"/>
            <a:ext cx="6053138" cy="4191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75" tIns="46489" rIns="92975" bIns="4648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0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4421188"/>
            <a:ext cx="6053138" cy="4191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75" tIns="46489" rIns="92975" bIns="4648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8E3342FC-85AC-0141-B4E7-B626C59294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01C1680E-D985-8A48-BA9E-A9F7CF2082B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44601BE-1874-5548-A792-BFB77CD508A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143000"/>
            <a:ext cx="8229600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76200" y="6638487"/>
            <a:ext cx="4953000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rgbClr val="FFFF00"/>
                </a:solidFill>
                <a:latin typeface="18 VAG Rounded Black   09390"/>
              </a:rPr>
              <a:t>L27 Caches II </a:t>
            </a: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000" b="1">
                <a:solidFill>
                  <a:schemeClr val="tx1"/>
                </a:solidFill>
                <a:latin typeface="18 VAG Rounded Black   09390"/>
              </a:rPr>
              <a:pPr>
                <a:defRPr/>
              </a:pPr>
              <a:t>‹#›</a:t>
            </a:fld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11414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304800" y="914400"/>
            <a:ext cx="8534400" cy="342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28581210-C9DD-434D-8F1F-2083C87A87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916738" y="6678613"/>
            <a:ext cx="222885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>
              <a:lnSpc>
                <a:spcPct val="85000"/>
              </a:lnSpc>
              <a:buClr>
                <a:srgbClr val="000000"/>
              </a:buClr>
              <a:buSzPct val="75000"/>
              <a:buFont typeface="Times" panose="02020603050405020304" pitchFamily="18" charset="0"/>
              <a:defRPr sz="24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00"/>
              </a:buClr>
              <a:buSzPct val="75000"/>
              <a:buFont typeface="Times" panose="02020603050405020304" pitchFamily="18" charset="0"/>
              <a:defRPr sz="24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85000"/>
              </a:lnSpc>
              <a:buClr>
                <a:srgbClr val="000000"/>
              </a:buClr>
              <a:buSzPct val="75000"/>
              <a:buFont typeface="Times" panose="02020603050405020304" pitchFamily="18" charset="0"/>
              <a:defRPr sz="24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85000"/>
              </a:lnSpc>
              <a:buClr>
                <a:srgbClr val="000000"/>
              </a:buClr>
              <a:buSzPct val="75000"/>
              <a:buFont typeface="Times" panose="02020603050405020304" pitchFamily="18" charset="0"/>
              <a:defRPr sz="24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85000"/>
              </a:lnSpc>
              <a:buClr>
                <a:srgbClr val="000000"/>
              </a:buClr>
              <a:buSzPct val="75000"/>
              <a:buFont typeface="Times" panose="02020603050405020304" pitchFamily="18" charset="0"/>
              <a:defRPr sz="24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Times" panose="02020603050405020304" pitchFamily="18" charset="0"/>
              <a:defRPr sz="24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Times" panose="02020603050405020304" pitchFamily="18" charset="0"/>
              <a:defRPr sz="24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Times" panose="02020603050405020304" pitchFamily="18" charset="0"/>
              <a:defRPr sz="24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Times" panose="02020603050405020304" pitchFamily="18" charset="0"/>
              <a:defRPr sz="24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altLang="zh-CN" sz="1000" dirty="0">
                <a:solidFill>
                  <a:schemeClr val="tx1"/>
                </a:solidFill>
                <a:latin typeface="Helvetica"/>
              </a:rPr>
              <a:t>Cheng, fall 2020 © BUAA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1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1" kern="1200">
          <a:solidFill>
            <a:schemeClr val="accent3">
              <a:lumMod val="40000"/>
              <a:lumOff val="60000"/>
            </a:schemeClr>
          </a:solidFill>
          <a:latin typeface="18 VAG Rounded Bold   07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1" kern="1200">
          <a:solidFill>
            <a:schemeClr val="tx2">
              <a:lumMod val="90000"/>
            </a:schemeClr>
          </a:solidFill>
          <a:latin typeface="18 VAG Rounded Bold   07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1" kern="1200">
          <a:solidFill>
            <a:srgbClr val="F273AF"/>
          </a:solidFill>
          <a:latin typeface="18 VAG Rounded Bold   07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1" kern="1200">
          <a:solidFill>
            <a:schemeClr val="tx1"/>
          </a:solidFill>
          <a:latin typeface="18 VAG Rounded Bold   07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981200" y="73725"/>
            <a:ext cx="7162800" cy="18660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altLang="zh-CN" sz="2800" b="1" dirty="0">
                <a:solidFill>
                  <a:schemeClr val="bg2"/>
                </a:solidFill>
                <a:latin typeface="Courier New" charset="0"/>
              </a:rPr>
              <a:t>Computer Architecture</a:t>
            </a:r>
          </a:p>
          <a:p>
            <a:pPr algn="ctr">
              <a:lnSpc>
                <a:spcPct val="77000"/>
              </a:lnSpc>
            </a:pPr>
            <a:r>
              <a:rPr lang="en-US" altLang="zh-CN" sz="2800" b="1" dirty="0">
                <a:solidFill>
                  <a:schemeClr val="bg2"/>
                </a:solidFill>
                <a:latin typeface="Courier New" charset="0"/>
              </a:rPr>
              <a:t>（</a:t>
            </a:r>
            <a:r>
              <a:rPr lang="zh-CN" altLang="en-US" sz="2800" b="1" dirty="0">
                <a:solidFill>
                  <a:schemeClr val="bg2"/>
                </a:solidFill>
                <a:latin typeface="Courier New" charset="0"/>
              </a:rPr>
              <a:t>计算机体系结构</a:t>
            </a:r>
            <a:r>
              <a:rPr lang="en-US" altLang="zh-CN" sz="2800" b="1" dirty="0">
                <a:solidFill>
                  <a:schemeClr val="bg2"/>
                </a:solidFill>
                <a:latin typeface="Courier New" charset="0"/>
              </a:rPr>
              <a:t>)</a:t>
            </a:r>
            <a:br>
              <a:rPr lang="en-US" sz="3200" b="1" dirty="0">
                <a:solidFill>
                  <a:schemeClr val="tx2"/>
                </a:solidFill>
                <a:latin typeface="18 VAG Rounded Bold   07390"/>
                <a:cs typeface=""/>
              </a:rPr>
            </a:br>
            <a:br>
              <a:rPr lang="en-US" sz="3200" b="1" dirty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>
                <a:solidFill>
                  <a:schemeClr val="tx2"/>
                </a:solidFill>
                <a:latin typeface="18 VAG Rounded Bold   07390"/>
                <a:cs typeface=""/>
              </a:rPr>
              <a:t> </a:t>
            </a:r>
            <a:r>
              <a:rPr lang="en-US" sz="3200" b="1" dirty="0">
                <a:latin typeface="18 VAG Rounded Bold   07390"/>
                <a:cs typeface=""/>
              </a:rPr>
              <a:t>Lecture 27 – Caches II</a:t>
            </a:r>
            <a:br>
              <a:rPr lang="en-US" sz="3200" b="1" dirty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>
                <a:solidFill>
                  <a:schemeClr val="tx2"/>
                </a:solidFill>
                <a:latin typeface="18 VAG Rounded Bold   07390"/>
                <a:cs typeface="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18 VAG Rounded Bold   07390"/>
                <a:cs typeface=""/>
              </a:rPr>
              <a:t>2020-10-30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01829" y="2467044"/>
            <a:ext cx="1981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Lecturer </a:t>
            </a:r>
            <a:r>
              <a:rPr lang="en-US" altLang="zh-CN" sz="2000" b="1" dirty="0">
                <a:solidFill>
                  <a:schemeClr val="bg2"/>
                </a:solidFill>
                <a:latin typeface="18 VAG Rounded Bold   07390"/>
              </a:rPr>
              <a:t>Yuanqing Cheng</a:t>
            </a:r>
            <a:endParaRPr lang="en-US" sz="2000" b="1" dirty="0">
              <a:solidFill>
                <a:schemeClr val="bg2"/>
              </a:solidFill>
              <a:latin typeface="18 VAG Rounded Bold   07390"/>
            </a:endParaRPr>
          </a:p>
        </p:txBody>
      </p:sp>
      <p:pic>
        <p:nvPicPr>
          <p:cNvPr id="10" name="图片 1">
            <a:extLst>
              <a:ext uri="{FF2B5EF4-FFF2-40B4-BE49-F238E27FC236}">
                <a16:creationId xmlns:a16="http://schemas.microsoft.com/office/drawing/2014/main" id="{ED9559E5-7305-4AFB-87F9-B162D6A82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58" y="231775"/>
            <a:ext cx="157754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C9CF1DFC-55E8-4D1B-B95C-5BAFC4BE97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1981200"/>
            <a:ext cx="6096000" cy="207571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29E6BDD-CF26-4484-AE9D-40E20DF15C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6086" y="4267200"/>
            <a:ext cx="4038600" cy="2256397"/>
          </a:xfrm>
          <a:prstGeom prst="rect">
            <a:avLst/>
          </a:prstGeom>
        </p:spPr>
      </p:pic>
      <p:pic>
        <p:nvPicPr>
          <p:cNvPr id="3" name="demo">
            <a:hlinkClick r:id="" action="ppaction://media"/>
            <a:extLst>
              <a:ext uri="{FF2B5EF4-FFF2-40B4-BE49-F238E27FC236}">
                <a16:creationId xmlns:a16="http://schemas.microsoft.com/office/drawing/2014/main" id="{C50DC87B-510F-46E8-B685-49ED558D559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43400" y="152400"/>
            <a:ext cx="2803973" cy="611775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0" y="241300"/>
            <a:ext cx="7061200" cy="474663"/>
          </a:xfrm>
        </p:spPr>
        <p:txBody>
          <a:bodyPr/>
          <a:lstStyle/>
          <a:p>
            <a:r>
              <a:rPr lang="en-US" dirty="0"/>
              <a:t>No valid data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397000"/>
            <a:ext cx="8839200" cy="4665663"/>
            <a:chOff x="0" y="880"/>
            <a:chExt cx="5568" cy="2939"/>
          </a:xfrm>
        </p:grpSpPr>
        <p:sp>
          <p:nvSpPr>
            <p:cNvPr id="2903044" name="Rectangle 4"/>
            <p:cNvSpPr>
              <a:spLocks noChangeArrowheads="1"/>
            </p:cNvSpPr>
            <p:nvPr/>
          </p:nvSpPr>
          <p:spPr bwMode="auto">
            <a:xfrm>
              <a:off x="720" y="139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3045" name="Rectangle 5"/>
            <p:cNvSpPr>
              <a:spLocks noChangeArrowheads="1"/>
            </p:cNvSpPr>
            <p:nvPr/>
          </p:nvSpPr>
          <p:spPr bwMode="auto">
            <a:xfrm>
              <a:off x="576" y="139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3046" name="Rectangle 6"/>
            <p:cNvSpPr>
              <a:spLocks noChangeArrowheads="1"/>
            </p:cNvSpPr>
            <p:nvPr/>
          </p:nvSpPr>
          <p:spPr bwMode="auto">
            <a:xfrm>
              <a:off x="1344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3047" name="Rectangle 7"/>
            <p:cNvSpPr>
              <a:spLocks noChangeArrowheads="1"/>
            </p:cNvSpPr>
            <p:nvPr/>
          </p:nvSpPr>
          <p:spPr bwMode="auto">
            <a:xfrm>
              <a:off x="2400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3048" name="Rectangle 8"/>
            <p:cNvSpPr>
              <a:spLocks noChangeArrowheads="1"/>
            </p:cNvSpPr>
            <p:nvPr/>
          </p:nvSpPr>
          <p:spPr bwMode="auto">
            <a:xfrm>
              <a:off x="3456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3049" name="Rectangle 9"/>
            <p:cNvSpPr>
              <a:spLocks noChangeArrowheads="1"/>
            </p:cNvSpPr>
            <p:nvPr/>
          </p:nvSpPr>
          <p:spPr bwMode="auto">
            <a:xfrm>
              <a:off x="4512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3050" name="Rectangle 10"/>
            <p:cNvSpPr>
              <a:spLocks noChangeArrowheads="1"/>
            </p:cNvSpPr>
            <p:nvPr/>
          </p:nvSpPr>
          <p:spPr bwMode="auto">
            <a:xfrm>
              <a:off x="720" y="158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3051" name="Rectangle 11"/>
            <p:cNvSpPr>
              <a:spLocks noChangeArrowheads="1"/>
            </p:cNvSpPr>
            <p:nvPr/>
          </p:nvSpPr>
          <p:spPr bwMode="auto">
            <a:xfrm>
              <a:off x="576" y="158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3052" name="Rectangle 12"/>
            <p:cNvSpPr>
              <a:spLocks noChangeArrowheads="1"/>
            </p:cNvSpPr>
            <p:nvPr/>
          </p:nvSpPr>
          <p:spPr bwMode="auto">
            <a:xfrm>
              <a:off x="1344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3053" name="Rectangle 13"/>
            <p:cNvSpPr>
              <a:spLocks noChangeArrowheads="1"/>
            </p:cNvSpPr>
            <p:nvPr/>
          </p:nvSpPr>
          <p:spPr bwMode="auto">
            <a:xfrm>
              <a:off x="2400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3054" name="Rectangle 14"/>
            <p:cNvSpPr>
              <a:spLocks noChangeArrowheads="1"/>
            </p:cNvSpPr>
            <p:nvPr/>
          </p:nvSpPr>
          <p:spPr bwMode="auto">
            <a:xfrm>
              <a:off x="3456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3055" name="Rectangle 15"/>
            <p:cNvSpPr>
              <a:spLocks noChangeArrowheads="1"/>
            </p:cNvSpPr>
            <p:nvPr/>
          </p:nvSpPr>
          <p:spPr bwMode="auto">
            <a:xfrm>
              <a:off x="4512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3056" name="Rectangle 16"/>
            <p:cNvSpPr>
              <a:spLocks noChangeArrowheads="1"/>
            </p:cNvSpPr>
            <p:nvPr/>
          </p:nvSpPr>
          <p:spPr bwMode="auto">
            <a:xfrm>
              <a:off x="720" y="177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3057" name="Rectangle 17"/>
            <p:cNvSpPr>
              <a:spLocks noChangeArrowheads="1"/>
            </p:cNvSpPr>
            <p:nvPr/>
          </p:nvSpPr>
          <p:spPr bwMode="auto">
            <a:xfrm>
              <a:off x="576" y="177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3058" name="Rectangle 18"/>
            <p:cNvSpPr>
              <a:spLocks noChangeArrowheads="1"/>
            </p:cNvSpPr>
            <p:nvPr/>
          </p:nvSpPr>
          <p:spPr bwMode="auto">
            <a:xfrm>
              <a:off x="1344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3059" name="Rectangle 19"/>
            <p:cNvSpPr>
              <a:spLocks noChangeArrowheads="1"/>
            </p:cNvSpPr>
            <p:nvPr/>
          </p:nvSpPr>
          <p:spPr bwMode="auto">
            <a:xfrm>
              <a:off x="2400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3060" name="Rectangle 20"/>
            <p:cNvSpPr>
              <a:spLocks noChangeArrowheads="1"/>
            </p:cNvSpPr>
            <p:nvPr/>
          </p:nvSpPr>
          <p:spPr bwMode="auto">
            <a:xfrm>
              <a:off x="3456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3061" name="Rectangle 21"/>
            <p:cNvSpPr>
              <a:spLocks noChangeArrowheads="1"/>
            </p:cNvSpPr>
            <p:nvPr/>
          </p:nvSpPr>
          <p:spPr bwMode="auto">
            <a:xfrm>
              <a:off x="4512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3062" name="Rectangle 22"/>
            <p:cNvSpPr>
              <a:spLocks noChangeArrowheads="1"/>
            </p:cNvSpPr>
            <p:nvPr/>
          </p:nvSpPr>
          <p:spPr bwMode="auto">
            <a:xfrm>
              <a:off x="720" y="1968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3063" name="Rectangle 23"/>
            <p:cNvSpPr>
              <a:spLocks noChangeArrowheads="1"/>
            </p:cNvSpPr>
            <p:nvPr/>
          </p:nvSpPr>
          <p:spPr bwMode="auto">
            <a:xfrm>
              <a:off x="576" y="1968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3064" name="Rectangle 24"/>
            <p:cNvSpPr>
              <a:spLocks noChangeArrowheads="1"/>
            </p:cNvSpPr>
            <p:nvPr/>
          </p:nvSpPr>
          <p:spPr bwMode="auto">
            <a:xfrm>
              <a:off x="1344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3065" name="Rectangle 25"/>
            <p:cNvSpPr>
              <a:spLocks noChangeArrowheads="1"/>
            </p:cNvSpPr>
            <p:nvPr/>
          </p:nvSpPr>
          <p:spPr bwMode="auto">
            <a:xfrm>
              <a:off x="2400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3066" name="Rectangle 26"/>
            <p:cNvSpPr>
              <a:spLocks noChangeArrowheads="1"/>
            </p:cNvSpPr>
            <p:nvPr/>
          </p:nvSpPr>
          <p:spPr bwMode="auto">
            <a:xfrm>
              <a:off x="3456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3067" name="Rectangle 27"/>
            <p:cNvSpPr>
              <a:spLocks noChangeArrowheads="1"/>
            </p:cNvSpPr>
            <p:nvPr/>
          </p:nvSpPr>
          <p:spPr bwMode="auto">
            <a:xfrm>
              <a:off x="4512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3068" name="Rectangle 28"/>
            <p:cNvSpPr>
              <a:spLocks noChangeArrowheads="1"/>
            </p:cNvSpPr>
            <p:nvPr/>
          </p:nvSpPr>
          <p:spPr bwMode="auto">
            <a:xfrm>
              <a:off x="720" y="21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3069" name="Rectangle 29"/>
            <p:cNvSpPr>
              <a:spLocks noChangeArrowheads="1"/>
            </p:cNvSpPr>
            <p:nvPr/>
          </p:nvSpPr>
          <p:spPr bwMode="auto">
            <a:xfrm>
              <a:off x="576" y="21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3070" name="Rectangle 30"/>
            <p:cNvSpPr>
              <a:spLocks noChangeArrowheads="1"/>
            </p:cNvSpPr>
            <p:nvPr/>
          </p:nvSpPr>
          <p:spPr bwMode="auto">
            <a:xfrm>
              <a:off x="1344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3071" name="Rectangle 31"/>
            <p:cNvSpPr>
              <a:spLocks noChangeArrowheads="1"/>
            </p:cNvSpPr>
            <p:nvPr/>
          </p:nvSpPr>
          <p:spPr bwMode="auto">
            <a:xfrm>
              <a:off x="2400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3072" name="Rectangle 32"/>
            <p:cNvSpPr>
              <a:spLocks noChangeArrowheads="1"/>
            </p:cNvSpPr>
            <p:nvPr/>
          </p:nvSpPr>
          <p:spPr bwMode="auto">
            <a:xfrm>
              <a:off x="3456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3073" name="Rectangle 33"/>
            <p:cNvSpPr>
              <a:spLocks noChangeArrowheads="1"/>
            </p:cNvSpPr>
            <p:nvPr/>
          </p:nvSpPr>
          <p:spPr bwMode="auto">
            <a:xfrm>
              <a:off x="4512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3074" name="Rectangle 34"/>
            <p:cNvSpPr>
              <a:spLocks noChangeArrowheads="1"/>
            </p:cNvSpPr>
            <p:nvPr/>
          </p:nvSpPr>
          <p:spPr bwMode="auto">
            <a:xfrm>
              <a:off x="720" y="23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3075" name="Rectangle 35"/>
            <p:cNvSpPr>
              <a:spLocks noChangeArrowheads="1"/>
            </p:cNvSpPr>
            <p:nvPr/>
          </p:nvSpPr>
          <p:spPr bwMode="auto">
            <a:xfrm>
              <a:off x="576" y="23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3076" name="Rectangle 36"/>
            <p:cNvSpPr>
              <a:spLocks noChangeArrowheads="1"/>
            </p:cNvSpPr>
            <p:nvPr/>
          </p:nvSpPr>
          <p:spPr bwMode="auto">
            <a:xfrm>
              <a:off x="1344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3077" name="Rectangle 37"/>
            <p:cNvSpPr>
              <a:spLocks noChangeArrowheads="1"/>
            </p:cNvSpPr>
            <p:nvPr/>
          </p:nvSpPr>
          <p:spPr bwMode="auto">
            <a:xfrm>
              <a:off x="2400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3078" name="Rectangle 38"/>
            <p:cNvSpPr>
              <a:spLocks noChangeArrowheads="1"/>
            </p:cNvSpPr>
            <p:nvPr/>
          </p:nvSpPr>
          <p:spPr bwMode="auto">
            <a:xfrm>
              <a:off x="3456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3079" name="Rectangle 39"/>
            <p:cNvSpPr>
              <a:spLocks noChangeArrowheads="1"/>
            </p:cNvSpPr>
            <p:nvPr/>
          </p:nvSpPr>
          <p:spPr bwMode="auto">
            <a:xfrm>
              <a:off x="4512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3080" name="Rectangle 40"/>
            <p:cNvSpPr>
              <a:spLocks noChangeArrowheads="1"/>
            </p:cNvSpPr>
            <p:nvPr/>
          </p:nvSpPr>
          <p:spPr bwMode="auto">
            <a:xfrm>
              <a:off x="720" y="254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3081" name="Rectangle 41"/>
            <p:cNvSpPr>
              <a:spLocks noChangeArrowheads="1"/>
            </p:cNvSpPr>
            <p:nvPr/>
          </p:nvSpPr>
          <p:spPr bwMode="auto">
            <a:xfrm>
              <a:off x="576" y="254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3082" name="Rectangle 42"/>
            <p:cNvSpPr>
              <a:spLocks noChangeArrowheads="1"/>
            </p:cNvSpPr>
            <p:nvPr/>
          </p:nvSpPr>
          <p:spPr bwMode="auto">
            <a:xfrm>
              <a:off x="1344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3083" name="Rectangle 43"/>
            <p:cNvSpPr>
              <a:spLocks noChangeArrowheads="1"/>
            </p:cNvSpPr>
            <p:nvPr/>
          </p:nvSpPr>
          <p:spPr bwMode="auto">
            <a:xfrm>
              <a:off x="2400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3084" name="Rectangle 44"/>
            <p:cNvSpPr>
              <a:spLocks noChangeArrowheads="1"/>
            </p:cNvSpPr>
            <p:nvPr/>
          </p:nvSpPr>
          <p:spPr bwMode="auto">
            <a:xfrm>
              <a:off x="3456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3085" name="Rectangle 45"/>
            <p:cNvSpPr>
              <a:spLocks noChangeArrowheads="1"/>
            </p:cNvSpPr>
            <p:nvPr/>
          </p:nvSpPr>
          <p:spPr bwMode="auto">
            <a:xfrm>
              <a:off x="4512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3086" name="Rectangle 46"/>
            <p:cNvSpPr>
              <a:spLocks noChangeArrowheads="1"/>
            </p:cNvSpPr>
            <p:nvPr/>
          </p:nvSpPr>
          <p:spPr bwMode="auto">
            <a:xfrm>
              <a:off x="720" y="273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3087" name="Rectangle 47"/>
            <p:cNvSpPr>
              <a:spLocks noChangeArrowheads="1"/>
            </p:cNvSpPr>
            <p:nvPr/>
          </p:nvSpPr>
          <p:spPr bwMode="auto">
            <a:xfrm>
              <a:off x="576" y="273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3088" name="Rectangle 48"/>
            <p:cNvSpPr>
              <a:spLocks noChangeArrowheads="1"/>
            </p:cNvSpPr>
            <p:nvPr/>
          </p:nvSpPr>
          <p:spPr bwMode="auto">
            <a:xfrm>
              <a:off x="1344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3089" name="Rectangle 49"/>
            <p:cNvSpPr>
              <a:spLocks noChangeArrowheads="1"/>
            </p:cNvSpPr>
            <p:nvPr/>
          </p:nvSpPr>
          <p:spPr bwMode="auto">
            <a:xfrm>
              <a:off x="2400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3090" name="Rectangle 50"/>
            <p:cNvSpPr>
              <a:spLocks noChangeArrowheads="1"/>
            </p:cNvSpPr>
            <p:nvPr/>
          </p:nvSpPr>
          <p:spPr bwMode="auto">
            <a:xfrm>
              <a:off x="3456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3091" name="Rectangle 51"/>
            <p:cNvSpPr>
              <a:spLocks noChangeArrowheads="1"/>
            </p:cNvSpPr>
            <p:nvPr/>
          </p:nvSpPr>
          <p:spPr bwMode="auto">
            <a:xfrm>
              <a:off x="4512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3092" name="Rectangle 52"/>
            <p:cNvSpPr>
              <a:spLocks noChangeArrowheads="1"/>
            </p:cNvSpPr>
            <p:nvPr/>
          </p:nvSpPr>
          <p:spPr bwMode="auto">
            <a:xfrm>
              <a:off x="720" y="33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3093" name="Rectangle 53"/>
            <p:cNvSpPr>
              <a:spLocks noChangeArrowheads="1"/>
            </p:cNvSpPr>
            <p:nvPr/>
          </p:nvSpPr>
          <p:spPr bwMode="auto">
            <a:xfrm>
              <a:off x="576" y="33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3094" name="Rectangle 54"/>
            <p:cNvSpPr>
              <a:spLocks noChangeArrowheads="1"/>
            </p:cNvSpPr>
            <p:nvPr/>
          </p:nvSpPr>
          <p:spPr bwMode="auto">
            <a:xfrm>
              <a:off x="1344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3095" name="Rectangle 55"/>
            <p:cNvSpPr>
              <a:spLocks noChangeArrowheads="1"/>
            </p:cNvSpPr>
            <p:nvPr/>
          </p:nvSpPr>
          <p:spPr bwMode="auto">
            <a:xfrm>
              <a:off x="2400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3096" name="Rectangle 56"/>
            <p:cNvSpPr>
              <a:spLocks noChangeArrowheads="1"/>
            </p:cNvSpPr>
            <p:nvPr/>
          </p:nvSpPr>
          <p:spPr bwMode="auto">
            <a:xfrm>
              <a:off x="3456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3097" name="Rectangle 57"/>
            <p:cNvSpPr>
              <a:spLocks noChangeArrowheads="1"/>
            </p:cNvSpPr>
            <p:nvPr/>
          </p:nvSpPr>
          <p:spPr bwMode="auto">
            <a:xfrm>
              <a:off x="4512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3098" name="Rectangle 58"/>
            <p:cNvSpPr>
              <a:spLocks noChangeArrowheads="1"/>
            </p:cNvSpPr>
            <p:nvPr/>
          </p:nvSpPr>
          <p:spPr bwMode="auto">
            <a:xfrm>
              <a:off x="720" y="35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3099" name="Rectangle 59"/>
            <p:cNvSpPr>
              <a:spLocks noChangeArrowheads="1"/>
            </p:cNvSpPr>
            <p:nvPr/>
          </p:nvSpPr>
          <p:spPr bwMode="auto">
            <a:xfrm>
              <a:off x="576" y="35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3100" name="Rectangle 60"/>
            <p:cNvSpPr>
              <a:spLocks noChangeArrowheads="1"/>
            </p:cNvSpPr>
            <p:nvPr/>
          </p:nvSpPr>
          <p:spPr bwMode="auto">
            <a:xfrm>
              <a:off x="1344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3101" name="Rectangle 61"/>
            <p:cNvSpPr>
              <a:spLocks noChangeArrowheads="1"/>
            </p:cNvSpPr>
            <p:nvPr/>
          </p:nvSpPr>
          <p:spPr bwMode="auto">
            <a:xfrm>
              <a:off x="2400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3102" name="Rectangle 62"/>
            <p:cNvSpPr>
              <a:spLocks noChangeArrowheads="1"/>
            </p:cNvSpPr>
            <p:nvPr/>
          </p:nvSpPr>
          <p:spPr bwMode="auto">
            <a:xfrm>
              <a:off x="3456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3103" name="Rectangle 63"/>
            <p:cNvSpPr>
              <a:spLocks noChangeArrowheads="1"/>
            </p:cNvSpPr>
            <p:nvPr/>
          </p:nvSpPr>
          <p:spPr bwMode="auto">
            <a:xfrm>
              <a:off x="4512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3104" name="Text Box 64"/>
            <p:cNvSpPr txBox="1">
              <a:spLocks noChangeArrowheads="1"/>
            </p:cNvSpPr>
            <p:nvPr/>
          </p:nvSpPr>
          <p:spPr bwMode="auto">
            <a:xfrm>
              <a:off x="2390" y="3002"/>
              <a:ext cx="2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Times" pitchFamily="-65" charset="0"/>
                </a:rPr>
                <a:t>...</a:t>
              </a:r>
              <a:endParaRPr lang="en-US" sz="24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grpSp>
          <p:nvGrpSpPr>
            <p:cNvPr id="3" name="Group 65"/>
            <p:cNvGrpSpPr>
              <a:grpSpLocks/>
            </p:cNvGrpSpPr>
            <p:nvPr/>
          </p:nvGrpSpPr>
          <p:grpSpPr bwMode="auto">
            <a:xfrm>
              <a:off x="336" y="880"/>
              <a:ext cx="969" cy="567"/>
              <a:chOff x="336" y="880"/>
              <a:chExt cx="969" cy="567"/>
            </a:xfrm>
          </p:grpSpPr>
          <p:sp>
            <p:nvSpPr>
              <p:cNvPr id="2903106" name="Text Box 66"/>
              <p:cNvSpPr txBox="1">
                <a:spLocks noChangeArrowheads="1"/>
              </p:cNvSpPr>
              <p:nvPr/>
            </p:nvSpPr>
            <p:spPr bwMode="auto">
              <a:xfrm>
                <a:off x="336" y="880"/>
                <a:ext cx="6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Valid</a:t>
                </a:r>
              </a:p>
            </p:txBody>
          </p:sp>
          <p:sp>
            <p:nvSpPr>
              <p:cNvPr id="2903107" name="Text Box 67"/>
              <p:cNvSpPr txBox="1">
                <a:spLocks noChangeArrowheads="1"/>
              </p:cNvSpPr>
              <p:nvPr/>
            </p:nvSpPr>
            <p:spPr bwMode="auto">
              <a:xfrm>
                <a:off x="816" y="1120"/>
                <a:ext cx="48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Tag</a:t>
                </a:r>
              </a:p>
            </p:txBody>
          </p:sp>
        </p:grpSp>
        <p:grpSp>
          <p:nvGrpSpPr>
            <p:cNvPr id="4" name="Group 72"/>
            <p:cNvGrpSpPr>
              <a:grpSpLocks/>
            </p:cNvGrpSpPr>
            <p:nvPr/>
          </p:nvGrpSpPr>
          <p:grpSpPr bwMode="auto">
            <a:xfrm>
              <a:off x="0" y="1335"/>
              <a:ext cx="654" cy="2484"/>
              <a:chOff x="0" y="1335"/>
              <a:chExt cx="654" cy="2484"/>
            </a:xfrm>
          </p:grpSpPr>
          <p:sp>
            <p:nvSpPr>
              <p:cNvPr id="2903113" name="Text Box 73"/>
              <p:cNvSpPr txBox="1">
                <a:spLocks noChangeArrowheads="1"/>
              </p:cNvSpPr>
              <p:nvPr/>
            </p:nvSpPr>
            <p:spPr bwMode="auto">
              <a:xfrm>
                <a:off x="192" y="133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0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3114" name="Text Box 74"/>
              <p:cNvSpPr txBox="1">
                <a:spLocks noChangeArrowheads="1"/>
              </p:cNvSpPr>
              <p:nvPr/>
            </p:nvSpPr>
            <p:spPr bwMode="auto">
              <a:xfrm>
                <a:off x="192" y="152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u="sng">
                    <a:latin typeface="Courier New" pitchFamily="-65" charset="0"/>
                  </a:rPr>
                  <a:t>1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3115" name="Text Box 75"/>
              <p:cNvSpPr txBox="1">
                <a:spLocks noChangeArrowheads="1"/>
              </p:cNvSpPr>
              <p:nvPr/>
            </p:nvSpPr>
            <p:spPr bwMode="auto">
              <a:xfrm>
                <a:off x="192" y="171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3116" name="Text Box 76"/>
              <p:cNvSpPr txBox="1">
                <a:spLocks noChangeArrowheads="1"/>
              </p:cNvSpPr>
              <p:nvPr/>
            </p:nvSpPr>
            <p:spPr bwMode="auto">
              <a:xfrm>
                <a:off x="192" y="1911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3117" name="Text Box 77"/>
              <p:cNvSpPr txBox="1">
                <a:spLocks noChangeArrowheads="1"/>
              </p:cNvSpPr>
              <p:nvPr/>
            </p:nvSpPr>
            <p:spPr bwMode="auto">
              <a:xfrm>
                <a:off x="192" y="2103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4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3118" name="Text Box 78"/>
              <p:cNvSpPr txBox="1">
                <a:spLocks noChangeArrowheads="1"/>
              </p:cNvSpPr>
              <p:nvPr/>
            </p:nvSpPr>
            <p:spPr bwMode="auto">
              <a:xfrm>
                <a:off x="192" y="229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5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3119" name="Text Box 79"/>
              <p:cNvSpPr txBox="1">
                <a:spLocks noChangeArrowheads="1"/>
              </p:cNvSpPr>
              <p:nvPr/>
            </p:nvSpPr>
            <p:spPr bwMode="auto">
              <a:xfrm>
                <a:off x="192" y="248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6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3120" name="Text Box 80"/>
              <p:cNvSpPr txBox="1">
                <a:spLocks noChangeArrowheads="1"/>
              </p:cNvSpPr>
              <p:nvPr/>
            </p:nvSpPr>
            <p:spPr bwMode="auto">
              <a:xfrm>
                <a:off x="192" y="267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7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3121" name="Text Box 81"/>
              <p:cNvSpPr txBox="1">
                <a:spLocks noChangeArrowheads="1"/>
              </p:cNvSpPr>
              <p:nvPr/>
            </p:nvSpPr>
            <p:spPr bwMode="auto">
              <a:xfrm>
                <a:off x="0" y="3300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1022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3122" name="Text Box 82"/>
              <p:cNvSpPr txBox="1">
                <a:spLocks noChangeArrowheads="1"/>
              </p:cNvSpPr>
              <p:nvPr/>
            </p:nvSpPr>
            <p:spPr bwMode="auto">
              <a:xfrm>
                <a:off x="0" y="3492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1023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3123" name="Text Box 83"/>
              <p:cNvSpPr txBox="1">
                <a:spLocks noChangeArrowheads="1"/>
              </p:cNvSpPr>
              <p:nvPr/>
            </p:nvSpPr>
            <p:spPr bwMode="auto">
              <a:xfrm>
                <a:off x="192" y="3002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</p:grpSp>
      <p:sp>
        <p:nvSpPr>
          <p:cNvPr id="2903124" name="Rectangle 84"/>
          <p:cNvSpPr>
            <a:spLocks noGrp="1" noChangeArrowheads="1"/>
          </p:cNvSpPr>
          <p:nvPr>
            <p:ph type="body" idx="1"/>
          </p:nvPr>
        </p:nvSpPr>
        <p:spPr>
          <a:xfrm>
            <a:off x="628650" y="857250"/>
            <a:ext cx="8286750" cy="371475"/>
          </a:xfrm>
          <a:noFill/>
          <a:ln/>
        </p:spPr>
        <p:txBody>
          <a:bodyPr/>
          <a:lstStyle/>
          <a:p>
            <a:pPr marL="285750" indent="-285750"/>
            <a:r>
              <a:rPr lang="en-US" sz="2800">
                <a:latin typeface="Courier New" pitchFamily="-65" charset="0"/>
              </a:rPr>
              <a:t>000000000000000000 </a:t>
            </a:r>
            <a:r>
              <a:rPr lang="en-US" sz="2800" u="sng">
                <a:solidFill>
                  <a:srgbClr val="FF0000"/>
                </a:solidFill>
                <a:latin typeface="Courier New" pitchFamily="-65" charset="0"/>
              </a:rPr>
              <a:t>0000000001</a:t>
            </a:r>
            <a:r>
              <a:rPr lang="en-US" sz="2800">
                <a:latin typeface="Courier New" pitchFamily="-65" charset="0"/>
              </a:rPr>
              <a:t> 0100</a:t>
            </a:r>
            <a:endParaRPr lang="en-US"/>
          </a:p>
        </p:txBody>
      </p:sp>
      <p:sp>
        <p:nvSpPr>
          <p:cNvPr id="2903125" name="Oval 85"/>
          <p:cNvSpPr>
            <a:spLocks noChangeArrowheads="1"/>
          </p:cNvSpPr>
          <p:nvPr/>
        </p:nvSpPr>
        <p:spPr bwMode="auto">
          <a:xfrm>
            <a:off x="666750" y="2400300"/>
            <a:ext cx="7239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3126" name="Text Box 86"/>
          <p:cNvSpPr txBox="1">
            <a:spLocks noChangeArrowheads="1"/>
          </p:cNvSpPr>
          <p:nvPr/>
        </p:nvSpPr>
        <p:spPr bwMode="auto">
          <a:xfrm>
            <a:off x="0" y="1809750"/>
            <a:ext cx="11128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</a:t>
            </a:r>
          </a:p>
        </p:txBody>
      </p:sp>
      <p:sp>
        <p:nvSpPr>
          <p:cNvPr id="2903127" name="Text Box 87"/>
          <p:cNvSpPr txBox="1">
            <a:spLocks noChangeArrowheads="1"/>
          </p:cNvSpPr>
          <p:nvPr/>
        </p:nvSpPr>
        <p:spPr bwMode="auto">
          <a:xfrm>
            <a:off x="2286000" y="1123950"/>
            <a:ext cx="16462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Tag field</a:t>
            </a:r>
          </a:p>
        </p:txBody>
      </p:sp>
      <p:sp>
        <p:nvSpPr>
          <p:cNvPr id="2903128" name="Text Box 88"/>
          <p:cNvSpPr txBox="1">
            <a:spLocks noChangeArrowheads="1"/>
          </p:cNvSpPr>
          <p:nvPr/>
        </p:nvSpPr>
        <p:spPr bwMode="auto">
          <a:xfrm>
            <a:off x="5232400" y="1123950"/>
            <a:ext cx="19431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 field</a:t>
            </a:r>
          </a:p>
        </p:txBody>
      </p:sp>
      <p:sp>
        <p:nvSpPr>
          <p:cNvPr id="2903129" name="Text Box 89"/>
          <p:cNvSpPr txBox="1">
            <a:spLocks noChangeArrowheads="1"/>
          </p:cNvSpPr>
          <p:nvPr/>
        </p:nvSpPr>
        <p:spPr bwMode="auto">
          <a:xfrm>
            <a:off x="7289800" y="1123950"/>
            <a:ext cx="12112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Offset</a:t>
            </a:r>
          </a:p>
        </p:txBody>
      </p:sp>
      <p:cxnSp>
        <p:nvCxnSpPr>
          <p:cNvPr id="2903130" name="AutoShape 90"/>
          <p:cNvCxnSpPr>
            <a:cxnSpLocks noChangeShapeType="1"/>
          </p:cNvCxnSpPr>
          <p:nvPr/>
        </p:nvCxnSpPr>
        <p:spPr bwMode="auto">
          <a:xfrm rot="10800000" flipV="1">
            <a:off x="304800" y="1435100"/>
            <a:ext cx="4838700" cy="1249363"/>
          </a:xfrm>
          <a:prstGeom prst="curvedConnector3">
            <a:avLst>
              <a:gd name="adj1" fmla="val 104852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grpSp>
        <p:nvGrpSpPr>
          <p:cNvPr id="5" name="Group 91"/>
          <p:cNvGrpSpPr>
            <a:grpSpLocks/>
          </p:cNvGrpSpPr>
          <p:nvPr/>
        </p:nvGrpSpPr>
        <p:grpSpPr bwMode="auto">
          <a:xfrm>
            <a:off x="874713" y="2141538"/>
            <a:ext cx="338137" cy="3863975"/>
            <a:chOff x="551" y="1589"/>
            <a:chExt cx="213" cy="2434"/>
          </a:xfrm>
        </p:grpSpPr>
        <p:sp>
          <p:nvSpPr>
            <p:cNvPr id="2903132" name="Text Box 92"/>
            <p:cNvSpPr txBox="1">
              <a:spLocks noChangeArrowheads="1"/>
            </p:cNvSpPr>
            <p:nvPr/>
          </p:nvSpPr>
          <p:spPr bwMode="auto">
            <a:xfrm>
              <a:off x="551" y="1589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03133" name="Text Box 93"/>
            <p:cNvSpPr txBox="1">
              <a:spLocks noChangeArrowheads="1"/>
            </p:cNvSpPr>
            <p:nvPr/>
          </p:nvSpPr>
          <p:spPr bwMode="auto">
            <a:xfrm>
              <a:off x="551" y="1789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03134" name="Text Box 94"/>
            <p:cNvSpPr txBox="1">
              <a:spLocks noChangeArrowheads="1"/>
            </p:cNvSpPr>
            <p:nvPr/>
          </p:nvSpPr>
          <p:spPr bwMode="auto">
            <a:xfrm>
              <a:off x="551" y="1981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03135" name="Text Box 95"/>
            <p:cNvSpPr txBox="1">
              <a:spLocks noChangeArrowheads="1"/>
            </p:cNvSpPr>
            <p:nvPr/>
          </p:nvSpPr>
          <p:spPr bwMode="auto">
            <a:xfrm>
              <a:off x="551" y="2173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03136" name="Text Box 96"/>
            <p:cNvSpPr txBox="1">
              <a:spLocks noChangeArrowheads="1"/>
            </p:cNvSpPr>
            <p:nvPr/>
          </p:nvSpPr>
          <p:spPr bwMode="auto">
            <a:xfrm>
              <a:off x="559" y="2373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03137" name="Text Box 97"/>
            <p:cNvSpPr txBox="1">
              <a:spLocks noChangeArrowheads="1"/>
            </p:cNvSpPr>
            <p:nvPr/>
          </p:nvSpPr>
          <p:spPr bwMode="auto">
            <a:xfrm>
              <a:off x="559" y="2565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03138" name="Text Box 98"/>
            <p:cNvSpPr txBox="1">
              <a:spLocks noChangeArrowheads="1"/>
            </p:cNvSpPr>
            <p:nvPr/>
          </p:nvSpPr>
          <p:spPr bwMode="auto">
            <a:xfrm>
              <a:off x="559" y="2757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03139" name="Text Box 99"/>
            <p:cNvSpPr txBox="1">
              <a:spLocks noChangeArrowheads="1"/>
            </p:cNvSpPr>
            <p:nvPr/>
          </p:nvSpPr>
          <p:spPr bwMode="auto">
            <a:xfrm>
              <a:off x="559" y="2957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03140" name="Text Box 100"/>
            <p:cNvSpPr txBox="1">
              <a:spLocks noChangeArrowheads="1"/>
            </p:cNvSpPr>
            <p:nvPr/>
          </p:nvSpPr>
          <p:spPr bwMode="auto">
            <a:xfrm>
              <a:off x="559" y="3581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03141" name="Text Box 101"/>
            <p:cNvSpPr txBox="1">
              <a:spLocks noChangeArrowheads="1"/>
            </p:cNvSpPr>
            <p:nvPr/>
          </p:nvSpPr>
          <p:spPr bwMode="auto">
            <a:xfrm>
              <a:off x="559" y="3773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102" name="Text Box 69"/>
          <p:cNvSpPr txBox="1">
            <a:spLocks noChangeArrowheads="1"/>
          </p:cNvSpPr>
          <p:nvPr/>
        </p:nvSpPr>
        <p:spPr bwMode="auto">
          <a:xfrm>
            <a:off x="2438400" y="17018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0xc-f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3" name="Text Box 70"/>
          <p:cNvSpPr txBox="1">
            <a:spLocks noChangeArrowheads="1"/>
          </p:cNvSpPr>
          <p:nvPr/>
        </p:nvSpPr>
        <p:spPr bwMode="auto">
          <a:xfrm>
            <a:off x="41148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0x8-b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4" name="Text Box 71"/>
          <p:cNvSpPr txBox="1">
            <a:spLocks noChangeArrowheads="1"/>
          </p:cNvSpPr>
          <p:nvPr/>
        </p:nvSpPr>
        <p:spPr bwMode="auto">
          <a:xfrm>
            <a:off x="57912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0x4-7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5" name="Text Box 72"/>
          <p:cNvSpPr txBox="1">
            <a:spLocks noChangeArrowheads="1"/>
          </p:cNvSpPr>
          <p:nvPr/>
        </p:nvSpPr>
        <p:spPr bwMode="auto">
          <a:xfrm>
            <a:off x="73914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0x0-3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28600"/>
            <a:ext cx="8120063" cy="434975"/>
          </a:xfrm>
        </p:spPr>
        <p:txBody>
          <a:bodyPr/>
          <a:lstStyle/>
          <a:p>
            <a:r>
              <a:rPr lang="en-US" sz="3200" dirty="0"/>
              <a:t>So load that data into cache, setting tag, valid</a:t>
            </a:r>
            <a:endParaRPr lang="en-US" sz="44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397000"/>
            <a:ext cx="8839200" cy="4665663"/>
            <a:chOff x="0" y="880"/>
            <a:chExt cx="5568" cy="2939"/>
          </a:xfrm>
        </p:grpSpPr>
        <p:sp>
          <p:nvSpPr>
            <p:cNvPr id="2905092" name="Rectangle 4"/>
            <p:cNvSpPr>
              <a:spLocks noChangeArrowheads="1"/>
            </p:cNvSpPr>
            <p:nvPr/>
          </p:nvSpPr>
          <p:spPr bwMode="auto">
            <a:xfrm>
              <a:off x="720" y="139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5093" name="Rectangle 5"/>
            <p:cNvSpPr>
              <a:spLocks noChangeArrowheads="1"/>
            </p:cNvSpPr>
            <p:nvPr/>
          </p:nvSpPr>
          <p:spPr bwMode="auto">
            <a:xfrm>
              <a:off x="576" y="139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5094" name="Rectangle 6"/>
            <p:cNvSpPr>
              <a:spLocks noChangeArrowheads="1"/>
            </p:cNvSpPr>
            <p:nvPr/>
          </p:nvSpPr>
          <p:spPr bwMode="auto">
            <a:xfrm>
              <a:off x="1344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5095" name="Rectangle 7"/>
            <p:cNvSpPr>
              <a:spLocks noChangeArrowheads="1"/>
            </p:cNvSpPr>
            <p:nvPr/>
          </p:nvSpPr>
          <p:spPr bwMode="auto">
            <a:xfrm>
              <a:off x="2400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5096" name="Rectangle 8"/>
            <p:cNvSpPr>
              <a:spLocks noChangeArrowheads="1"/>
            </p:cNvSpPr>
            <p:nvPr/>
          </p:nvSpPr>
          <p:spPr bwMode="auto">
            <a:xfrm>
              <a:off x="3456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5097" name="Rectangle 9"/>
            <p:cNvSpPr>
              <a:spLocks noChangeArrowheads="1"/>
            </p:cNvSpPr>
            <p:nvPr/>
          </p:nvSpPr>
          <p:spPr bwMode="auto">
            <a:xfrm>
              <a:off x="4512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5098" name="Rectangle 10"/>
            <p:cNvSpPr>
              <a:spLocks noChangeArrowheads="1"/>
            </p:cNvSpPr>
            <p:nvPr/>
          </p:nvSpPr>
          <p:spPr bwMode="auto">
            <a:xfrm>
              <a:off x="720" y="158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5099" name="Rectangle 11"/>
            <p:cNvSpPr>
              <a:spLocks noChangeArrowheads="1"/>
            </p:cNvSpPr>
            <p:nvPr/>
          </p:nvSpPr>
          <p:spPr bwMode="auto">
            <a:xfrm>
              <a:off x="576" y="158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5100" name="Rectangle 12"/>
            <p:cNvSpPr>
              <a:spLocks noChangeArrowheads="1"/>
            </p:cNvSpPr>
            <p:nvPr/>
          </p:nvSpPr>
          <p:spPr bwMode="auto">
            <a:xfrm>
              <a:off x="1344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5101" name="Rectangle 13"/>
            <p:cNvSpPr>
              <a:spLocks noChangeArrowheads="1"/>
            </p:cNvSpPr>
            <p:nvPr/>
          </p:nvSpPr>
          <p:spPr bwMode="auto">
            <a:xfrm>
              <a:off x="2400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5102" name="Rectangle 14"/>
            <p:cNvSpPr>
              <a:spLocks noChangeArrowheads="1"/>
            </p:cNvSpPr>
            <p:nvPr/>
          </p:nvSpPr>
          <p:spPr bwMode="auto">
            <a:xfrm>
              <a:off x="3456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5103" name="Rectangle 15"/>
            <p:cNvSpPr>
              <a:spLocks noChangeArrowheads="1"/>
            </p:cNvSpPr>
            <p:nvPr/>
          </p:nvSpPr>
          <p:spPr bwMode="auto">
            <a:xfrm>
              <a:off x="4512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5104" name="Rectangle 16"/>
            <p:cNvSpPr>
              <a:spLocks noChangeArrowheads="1"/>
            </p:cNvSpPr>
            <p:nvPr/>
          </p:nvSpPr>
          <p:spPr bwMode="auto">
            <a:xfrm>
              <a:off x="720" y="177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5105" name="Rectangle 17"/>
            <p:cNvSpPr>
              <a:spLocks noChangeArrowheads="1"/>
            </p:cNvSpPr>
            <p:nvPr/>
          </p:nvSpPr>
          <p:spPr bwMode="auto">
            <a:xfrm>
              <a:off x="576" y="177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5106" name="Rectangle 18"/>
            <p:cNvSpPr>
              <a:spLocks noChangeArrowheads="1"/>
            </p:cNvSpPr>
            <p:nvPr/>
          </p:nvSpPr>
          <p:spPr bwMode="auto">
            <a:xfrm>
              <a:off x="1344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5107" name="Rectangle 19"/>
            <p:cNvSpPr>
              <a:spLocks noChangeArrowheads="1"/>
            </p:cNvSpPr>
            <p:nvPr/>
          </p:nvSpPr>
          <p:spPr bwMode="auto">
            <a:xfrm>
              <a:off x="2400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5108" name="Rectangle 20"/>
            <p:cNvSpPr>
              <a:spLocks noChangeArrowheads="1"/>
            </p:cNvSpPr>
            <p:nvPr/>
          </p:nvSpPr>
          <p:spPr bwMode="auto">
            <a:xfrm>
              <a:off x="3456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5109" name="Rectangle 21"/>
            <p:cNvSpPr>
              <a:spLocks noChangeArrowheads="1"/>
            </p:cNvSpPr>
            <p:nvPr/>
          </p:nvSpPr>
          <p:spPr bwMode="auto">
            <a:xfrm>
              <a:off x="4512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5110" name="Rectangle 22"/>
            <p:cNvSpPr>
              <a:spLocks noChangeArrowheads="1"/>
            </p:cNvSpPr>
            <p:nvPr/>
          </p:nvSpPr>
          <p:spPr bwMode="auto">
            <a:xfrm>
              <a:off x="720" y="1968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5111" name="Rectangle 23"/>
            <p:cNvSpPr>
              <a:spLocks noChangeArrowheads="1"/>
            </p:cNvSpPr>
            <p:nvPr/>
          </p:nvSpPr>
          <p:spPr bwMode="auto">
            <a:xfrm>
              <a:off x="576" y="1968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5112" name="Rectangle 24"/>
            <p:cNvSpPr>
              <a:spLocks noChangeArrowheads="1"/>
            </p:cNvSpPr>
            <p:nvPr/>
          </p:nvSpPr>
          <p:spPr bwMode="auto">
            <a:xfrm>
              <a:off x="1344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5113" name="Rectangle 25"/>
            <p:cNvSpPr>
              <a:spLocks noChangeArrowheads="1"/>
            </p:cNvSpPr>
            <p:nvPr/>
          </p:nvSpPr>
          <p:spPr bwMode="auto">
            <a:xfrm>
              <a:off x="2400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5114" name="Rectangle 26"/>
            <p:cNvSpPr>
              <a:spLocks noChangeArrowheads="1"/>
            </p:cNvSpPr>
            <p:nvPr/>
          </p:nvSpPr>
          <p:spPr bwMode="auto">
            <a:xfrm>
              <a:off x="3456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5115" name="Rectangle 27"/>
            <p:cNvSpPr>
              <a:spLocks noChangeArrowheads="1"/>
            </p:cNvSpPr>
            <p:nvPr/>
          </p:nvSpPr>
          <p:spPr bwMode="auto">
            <a:xfrm>
              <a:off x="4512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5116" name="Rectangle 28"/>
            <p:cNvSpPr>
              <a:spLocks noChangeArrowheads="1"/>
            </p:cNvSpPr>
            <p:nvPr/>
          </p:nvSpPr>
          <p:spPr bwMode="auto">
            <a:xfrm>
              <a:off x="720" y="21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5117" name="Rectangle 29"/>
            <p:cNvSpPr>
              <a:spLocks noChangeArrowheads="1"/>
            </p:cNvSpPr>
            <p:nvPr/>
          </p:nvSpPr>
          <p:spPr bwMode="auto">
            <a:xfrm>
              <a:off x="576" y="21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5118" name="Rectangle 30"/>
            <p:cNvSpPr>
              <a:spLocks noChangeArrowheads="1"/>
            </p:cNvSpPr>
            <p:nvPr/>
          </p:nvSpPr>
          <p:spPr bwMode="auto">
            <a:xfrm>
              <a:off x="1344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5119" name="Rectangle 31"/>
            <p:cNvSpPr>
              <a:spLocks noChangeArrowheads="1"/>
            </p:cNvSpPr>
            <p:nvPr/>
          </p:nvSpPr>
          <p:spPr bwMode="auto">
            <a:xfrm>
              <a:off x="2400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5120" name="Rectangle 32"/>
            <p:cNvSpPr>
              <a:spLocks noChangeArrowheads="1"/>
            </p:cNvSpPr>
            <p:nvPr/>
          </p:nvSpPr>
          <p:spPr bwMode="auto">
            <a:xfrm>
              <a:off x="3456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5121" name="Rectangle 33"/>
            <p:cNvSpPr>
              <a:spLocks noChangeArrowheads="1"/>
            </p:cNvSpPr>
            <p:nvPr/>
          </p:nvSpPr>
          <p:spPr bwMode="auto">
            <a:xfrm>
              <a:off x="4512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5122" name="Rectangle 34"/>
            <p:cNvSpPr>
              <a:spLocks noChangeArrowheads="1"/>
            </p:cNvSpPr>
            <p:nvPr/>
          </p:nvSpPr>
          <p:spPr bwMode="auto">
            <a:xfrm>
              <a:off x="720" y="23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5123" name="Rectangle 35"/>
            <p:cNvSpPr>
              <a:spLocks noChangeArrowheads="1"/>
            </p:cNvSpPr>
            <p:nvPr/>
          </p:nvSpPr>
          <p:spPr bwMode="auto">
            <a:xfrm>
              <a:off x="576" y="23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5124" name="Rectangle 36"/>
            <p:cNvSpPr>
              <a:spLocks noChangeArrowheads="1"/>
            </p:cNvSpPr>
            <p:nvPr/>
          </p:nvSpPr>
          <p:spPr bwMode="auto">
            <a:xfrm>
              <a:off x="1344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5125" name="Rectangle 37"/>
            <p:cNvSpPr>
              <a:spLocks noChangeArrowheads="1"/>
            </p:cNvSpPr>
            <p:nvPr/>
          </p:nvSpPr>
          <p:spPr bwMode="auto">
            <a:xfrm>
              <a:off x="2400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5126" name="Rectangle 38"/>
            <p:cNvSpPr>
              <a:spLocks noChangeArrowheads="1"/>
            </p:cNvSpPr>
            <p:nvPr/>
          </p:nvSpPr>
          <p:spPr bwMode="auto">
            <a:xfrm>
              <a:off x="3456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5127" name="Rectangle 39"/>
            <p:cNvSpPr>
              <a:spLocks noChangeArrowheads="1"/>
            </p:cNvSpPr>
            <p:nvPr/>
          </p:nvSpPr>
          <p:spPr bwMode="auto">
            <a:xfrm>
              <a:off x="4512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5128" name="Rectangle 40"/>
            <p:cNvSpPr>
              <a:spLocks noChangeArrowheads="1"/>
            </p:cNvSpPr>
            <p:nvPr/>
          </p:nvSpPr>
          <p:spPr bwMode="auto">
            <a:xfrm>
              <a:off x="720" y="254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5129" name="Rectangle 41"/>
            <p:cNvSpPr>
              <a:spLocks noChangeArrowheads="1"/>
            </p:cNvSpPr>
            <p:nvPr/>
          </p:nvSpPr>
          <p:spPr bwMode="auto">
            <a:xfrm>
              <a:off x="576" y="254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5130" name="Rectangle 42"/>
            <p:cNvSpPr>
              <a:spLocks noChangeArrowheads="1"/>
            </p:cNvSpPr>
            <p:nvPr/>
          </p:nvSpPr>
          <p:spPr bwMode="auto">
            <a:xfrm>
              <a:off x="1344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5131" name="Rectangle 43"/>
            <p:cNvSpPr>
              <a:spLocks noChangeArrowheads="1"/>
            </p:cNvSpPr>
            <p:nvPr/>
          </p:nvSpPr>
          <p:spPr bwMode="auto">
            <a:xfrm>
              <a:off x="2400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5132" name="Rectangle 44"/>
            <p:cNvSpPr>
              <a:spLocks noChangeArrowheads="1"/>
            </p:cNvSpPr>
            <p:nvPr/>
          </p:nvSpPr>
          <p:spPr bwMode="auto">
            <a:xfrm>
              <a:off x="3456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5133" name="Rectangle 45"/>
            <p:cNvSpPr>
              <a:spLocks noChangeArrowheads="1"/>
            </p:cNvSpPr>
            <p:nvPr/>
          </p:nvSpPr>
          <p:spPr bwMode="auto">
            <a:xfrm>
              <a:off x="4512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5134" name="Rectangle 46"/>
            <p:cNvSpPr>
              <a:spLocks noChangeArrowheads="1"/>
            </p:cNvSpPr>
            <p:nvPr/>
          </p:nvSpPr>
          <p:spPr bwMode="auto">
            <a:xfrm>
              <a:off x="720" y="273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5135" name="Rectangle 47"/>
            <p:cNvSpPr>
              <a:spLocks noChangeArrowheads="1"/>
            </p:cNvSpPr>
            <p:nvPr/>
          </p:nvSpPr>
          <p:spPr bwMode="auto">
            <a:xfrm>
              <a:off x="576" y="273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5136" name="Rectangle 48"/>
            <p:cNvSpPr>
              <a:spLocks noChangeArrowheads="1"/>
            </p:cNvSpPr>
            <p:nvPr/>
          </p:nvSpPr>
          <p:spPr bwMode="auto">
            <a:xfrm>
              <a:off x="1344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5137" name="Rectangle 49"/>
            <p:cNvSpPr>
              <a:spLocks noChangeArrowheads="1"/>
            </p:cNvSpPr>
            <p:nvPr/>
          </p:nvSpPr>
          <p:spPr bwMode="auto">
            <a:xfrm>
              <a:off x="2400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5138" name="Rectangle 50"/>
            <p:cNvSpPr>
              <a:spLocks noChangeArrowheads="1"/>
            </p:cNvSpPr>
            <p:nvPr/>
          </p:nvSpPr>
          <p:spPr bwMode="auto">
            <a:xfrm>
              <a:off x="3456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5139" name="Rectangle 51"/>
            <p:cNvSpPr>
              <a:spLocks noChangeArrowheads="1"/>
            </p:cNvSpPr>
            <p:nvPr/>
          </p:nvSpPr>
          <p:spPr bwMode="auto">
            <a:xfrm>
              <a:off x="4512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5140" name="Rectangle 52"/>
            <p:cNvSpPr>
              <a:spLocks noChangeArrowheads="1"/>
            </p:cNvSpPr>
            <p:nvPr/>
          </p:nvSpPr>
          <p:spPr bwMode="auto">
            <a:xfrm>
              <a:off x="720" y="33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5141" name="Rectangle 53"/>
            <p:cNvSpPr>
              <a:spLocks noChangeArrowheads="1"/>
            </p:cNvSpPr>
            <p:nvPr/>
          </p:nvSpPr>
          <p:spPr bwMode="auto">
            <a:xfrm>
              <a:off x="576" y="33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5142" name="Rectangle 54"/>
            <p:cNvSpPr>
              <a:spLocks noChangeArrowheads="1"/>
            </p:cNvSpPr>
            <p:nvPr/>
          </p:nvSpPr>
          <p:spPr bwMode="auto">
            <a:xfrm>
              <a:off x="1344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5143" name="Rectangle 55"/>
            <p:cNvSpPr>
              <a:spLocks noChangeArrowheads="1"/>
            </p:cNvSpPr>
            <p:nvPr/>
          </p:nvSpPr>
          <p:spPr bwMode="auto">
            <a:xfrm>
              <a:off x="2400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5144" name="Rectangle 56"/>
            <p:cNvSpPr>
              <a:spLocks noChangeArrowheads="1"/>
            </p:cNvSpPr>
            <p:nvPr/>
          </p:nvSpPr>
          <p:spPr bwMode="auto">
            <a:xfrm>
              <a:off x="3456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5145" name="Rectangle 57"/>
            <p:cNvSpPr>
              <a:spLocks noChangeArrowheads="1"/>
            </p:cNvSpPr>
            <p:nvPr/>
          </p:nvSpPr>
          <p:spPr bwMode="auto">
            <a:xfrm>
              <a:off x="4512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5146" name="Rectangle 58"/>
            <p:cNvSpPr>
              <a:spLocks noChangeArrowheads="1"/>
            </p:cNvSpPr>
            <p:nvPr/>
          </p:nvSpPr>
          <p:spPr bwMode="auto">
            <a:xfrm>
              <a:off x="720" y="35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5147" name="Rectangle 59"/>
            <p:cNvSpPr>
              <a:spLocks noChangeArrowheads="1"/>
            </p:cNvSpPr>
            <p:nvPr/>
          </p:nvSpPr>
          <p:spPr bwMode="auto">
            <a:xfrm>
              <a:off x="576" y="35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5148" name="Rectangle 60"/>
            <p:cNvSpPr>
              <a:spLocks noChangeArrowheads="1"/>
            </p:cNvSpPr>
            <p:nvPr/>
          </p:nvSpPr>
          <p:spPr bwMode="auto">
            <a:xfrm>
              <a:off x="1344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5149" name="Rectangle 61"/>
            <p:cNvSpPr>
              <a:spLocks noChangeArrowheads="1"/>
            </p:cNvSpPr>
            <p:nvPr/>
          </p:nvSpPr>
          <p:spPr bwMode="auto">
            <a:xfrm>
              <a:off x="2400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5150" name="Rectangle 62"/>
            <p:cNvSpPr>
              <a:spLocks noChangeArrowheads="1"/>
            </p:cNvSpPr>
            <p:nvPr/>
          </p:nvSpPr>
          <p:spPr bwMode="auto">
            <a:xfrm>
              <a:off x="3456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5151" name="Rectangle 63"/>
            <p:cNvSpPr>
              <a:spLocks noChangeArrowheads="1"/>
            </p:cNvSpPr>
            <p:nvPr/>
          </p:nvSpPr>
          <p:spPr bwMode="auto">
            <a:xfrm>
              <a:off x="4512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5152" name="Text Box 64"/>
            <p:cNvSpPr txBox="1">
              <a:spLocks noChangeArrowheads="1"/>
            </p:cNvSpPr>
            <p:nvPr/>
          </p:nvSpPr>
          <p:spPr bwMode="auto">
            <a:xfrm>
              <a:off x="2390" y="3002"/>
              <a:ext cx="2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Times" pitchFamily="-65" charset="0"/>
                </a:rPr>
                <a:t>...</a:t>
              </a:r>
              <a:endParaRPr lang="en-US" sz="24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grpSp>
          <p:nvGrpSpPr>
            <p:cNvPr id="3" name="Group 65"/>
            <p:cNvGrpSpPr>
              <a:grpSpLocks/>
            </p:cNvGrpSpPr>
            <p:nvPr/>
          </p:nvGrpSpPr>
          <p:grpSpPr bwMode="auto">
            <a:xfrm>
              <a:off x="336" y="880"/>
              <a:ext cx="969" cy="567"/>
              <a:chOff x="336" y="880"/>
              <a:chExt cx="969" cy="567"/>
            </a:xfrm>
          </p:grpSpPr>
          <p:sp>
            <p:nvSpPr>
              <p:cNvPr id="2905154" name="Text Box 66"/>
              <p:cNvSpPr txBox="1">
                <a:spLocks noChangeArrowheads="1"/>
              </p:cNvSpPr>
              <p:nvPr/>
            </p:nvSpPr>
            <p:spPr bwMode="auto">
              <a:xfrm>
                <a:off x="336" y="880"/>
                <a:ext cx="6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Valid</a:t>
                </a:r>
              </a:p>
            </p:txBody>
          </p:sp>
          <p:sp>
            <p:nvSpPr>
              <p:cNvPr id="2905155" name="Text Box 67"/>
              <p:cNvSpPr txBox="1">
                <a:spLocks noChangeArrowheads="1"/>
              </p:cNvSpPr>
              <p:nvPr/>
            </p:nvSpPr>
            <p:spPr bwMode="auto">
              <a:xfrm>
                <a:off x="816" y="1120"/>
                <a:ext cx="48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Tag</a:t>
                </a:r>
              </a:p>
            </p:txBody>
          </p:sp>
        </p:grpSp>
        <p:grpSp>
          <p:nvGrpSpPr>
            <p:cNvPr id="4" name="Group 72"/>
            <p:cNvGrpSpPr>
              <a:grpSpLocks/>
            </p:cNvGrpSpPr>
            <p:nvPr/>
          </p:nvGrpSpPr>
          <p:grpSpPr bwMode="auto">
            <a:xfrm>
              <a:off x="0" y="1335"/>
              <a:ext cx="654" cy="2484"/>
              <a:chOff x="0" y="1335"/>
              <a:chExt cx="654" cy="2484"/>
            </a:xfrm>
          </p:grpSpPr>
          <p:sp>
            <p:nvSpPr>
              <p:cNvPr id="2905161" name="Text Box 73"/>
              <p:cNvSpPr txBox="1">
                <a:spLocks noChangeArrowheads="1"/>
              </p:cNvSpPr>
              <p:nvPr/>
            </p:nvSpPr>
            <p:spPr bwMode="auto">
              <a:xfrm>
                <a:off x="192" y="133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0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5162" name="Text Box 74"/>
              <p:cNvSpPr txBox="1">
                <a:spLocks noChangeArrowheads="1"/>
              </p:cNvSpPr>
              <p:nvPr/>
            </p:nvSpPr>
            <p:spPr bwMode="auto">
              <a:xfrm>
                <a:off x="192" y="152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1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5163" name="Text Box 75"/>
              <p:cNvSpPr txBox="1">
                <a:spLocks noChangeArrowheads="1"/>
              </p:cNvSpPr>
              <p:nvPr/>
            </p:nvSpPr>
            <p:spPr bwMode="auto">
              <a:xfrm>
                <a:off x="192" y="171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5164" name="Text Box 76"/>
              <p:cNvSpPr txBox="1">
                <a:spLocks noChangeArrowheads="1"/>
              </p:cNvSpPr>
              <p:nvPr/>
            </p:nvSpPr>
            <p:spPr bwMode="auto">
              <a:xfrm>
                <a:off x="192" y="1911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5165" name="Text Box 77"/>
              <p:cNvSpPr txBox="1">
                <a:spLocks noChangeArrowheads="1"/>
              </p:cNvSpPr>
              <p:nvPr/>
            </p:nvSpPr>
            <p:spPr bwMode="auto">
              <a:xfrm>
                <a:off x="192" y="2103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4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5166" name="Text Box 78"/>
              <p:cNvSpPr txBox="1">
                <a:spLocks noChangeArrowheads="1"/>
              </p:cNvSpPr>
              <p:nvPr/>
            </p:nvSpPr>
            <p:spPr bwMode="auto">
              <a:xfrm>
                <a:off x="192" y="229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5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5167" name="Text Box 79"/>
              <p:cNvSpPr txBox="1">
                <a:spLocks noChangeArrowheads="1"/>
              </p:cNvSpPr>
              <p:nvPr/>
            </p:nvSpPr>
            <p:spPr bwMode="auto">
              <a:xfrm>
                <a:off x="192" y="248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6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5168" name="Text Box 80"/>
              <p:cNvSpPr txBox="1">
                <a:spLocks noChangeArrowheads="1"/>
              </p:cNvSpPr>
              <p:nvPr/>
            </p:nvSpPr>
            <p:spPr bwMode="auto">
              <a:xfrm>
                <a:off x="192" y="267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7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5169" name="Text Box 81"/>
              <p:cNvSpPr txBox="1">
                <a:spLocks noChangeArrowheads="1"/>
              </p:cNvSpPr>
              <p:nvPr/>
            </p:nvSpPr>
            <p:spPr bwMode="auto">
              <a:xfrm>
                <a:off x="0" y="3300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1022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5170" name="Text Box 82"/>
              <p:cNvSpPr txBox="1">
                <a:spLocks noChangeArrowheads="1"/>
              </p:cNvSpPr>
              <p:nvPr/>
            </p:nvSpPr>
            <p:spPr bwMode="auto">
              <a:xfrm>
                <a:off x="0" y="3492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1023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5171" name="Text Box 83"/>
              <p:cNvSpPr txBox="1">
                <a:spLocks noChangeArrowheads="1"/>
              </p:cNvSpPr>
              <p:nvPr/>
            </p:nvSpPr>
            <p:spPr bwMode="auto">
              <a:xfrm>
                <a:off x="192" y="3002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</p:grpSp>
      <p:sp>
        <p:nvSpPr>
          <p:cNvPr id="2905172" name="Text Box 84"/>
          <p:cNvSpPr txBox="1">
            <a:spLocks noChangeArrowheads="1"/>
          </p:cNvSpPr>
          <p:nvPr/>
        </p:nvSpPr>
        <p:spPr bwMode="auto">
          <a:xfrm>
            <a:off x="841375" y="242093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1</a:t>
            </a:r>
          </a:p>
        </p:txBody>
      </p:sp>
      <p:sp>
        <p:nvSpPr>
          <p:cNvPr id="2905173" name="Text Box 85"/>
          <p:cNvSpPr txBox="1">
            <a:spLocks noChangeArrowheads="1"/>
          </p:cNvSpPr>
          <p:nvPr/>
        </p:nvSpPr>
        <p:spPr bwMode="auto">
          <a:xfrm>
            <a:off x="1470025" y="243998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0</a:t>
            </a:r>
          </a:p>
        </p:txBody>
      </p:sp>
      <p:sp>
        <p:nvSpPr>
          <p:cNvPr id="2905174" name="Text Box 86"/>
          <p:cNvSpPr txBox="1">
            <a:spLocks noChangeArrowheads="1"/>
          </p:cNvSpPr>
          <p:nvPr/>
        </p:nvSpPr>
        <p:spPr bwMode="auto">
          <a:xfrm>
            <a:off x="276542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/>
              <a:t>d</a:t>
            </a:r>
            <a:endParaRPr lang="en-US" sz="2400" b="1" dirty="0"/>
          </a:p>
        </p:txBody>
      </p:sp>
      <p:sp>
        <p:nvSpPr>
          <p:cNvPr id="2905175" name="Text Box 87"/>
          <p:cNvSpPr txBox="1">
            <a:spLocks noChangeArrowheads="1"/>
          </p:cNvSpPr>
          <p:nvPr/>
        </p:nvSpPr>
        <p:spPr bwMode="auto">
          <a:xfrm>
            <a:off x="44608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/>
              <a:t>c</a:t>
            </a:r>
            <a:endParaRPr lang="en-US" sz="2400" b="1" dirty="0"/>
          </a:p>
        </p:txBody>
      </p:sp>
      <p:sp>
        <p:nvSpPr>
          <p:cNvPr id="2905176" name="Text Box 88"/>
          <p:cNvSpPr txBox="1">
            <a:spLocks noChangeArrowheads="1"/>
          </p:cNvSpPr>
          <p:nvPr/>
        </p:nvSpPr>
        <p:spPr bwMode="auto">
          <a:xfrm>
            <a:off x="617537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/>
              <a:t>b</a:t>
            </a:r>
            <a:endParaRPr lang="en-US" sz="2400" b="1" dirty="0"/>
          </a:p>
        </p:txBody>
      </p:sp>
      <p:sp>
        <p:nvSpPr>
          <p:cNvPr id="2905177" name="Text Box 89"/>
          <p:cNvSpPr txBox="1">
            <a:spLocks noChangeArrowheads="1"/>
          </p:cNvSpPr>
          <p:nvPr/>
        </p:nvSpPr>
        <p:spPr bwMode="auto">
          <a:xfrm>
            <a:off x="78136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2905178" name="Rectangle 90"/>
          <p:cNvSpPr>
            <a:spLocks noGrp="1" noChangeArrowheads="1"/>
          </p:cNvSpPr>
          <p:nvPr>
            <p:ph type="body" idx="1"/>
          </p:nvPr>
        </p:nvSpPr>
        <p:spPr>
          <a:xfrm>
            <a:off x="628650" y="857250"/>
            <a:ext cx="8286750" cy="371475"/>
          </a:xfrm>
          <a:noFill/>
          <a:ln/>
        </p:spPr>
        <p:txBody>
          <a:bodyPr/>
          <a:lstStyle/>
          <a:p>
            <a:pPr marL="285750" indent="-285750"/>
            <a:r>
              <a:rPr lang="en-US" sz="2800" u="sng">
                <a:solidFill>
                  <a:srgbClr val="FF0000"/>
                </a:solidFill>
                <a:latin typeface="Courier New" pitchFamily="-65" charset="0"/>
              </a:rPr>
              <a:t>000000000000000000</a:t>
            </a:r>
            <a:r>
              <a:rPr lang="en-US" sz="2800">
                <a:latin typeface="Courier New" pitchFamily="-65" charset="0"/>
              </a:rPr>
              <a:t> 0000000001 0100</a:t>
            </a:r>
            <a:endParaRPr lang="en-US"/>
          </a:p>
        </p:txBody>
      </p:sp>
      <p:sp>
        <p:nvSpPr>
          <p:cNvPr id="2905179" name="Line 91"/>
          <p:cNvSpPr>
            <a:spLocks noChangeShapeType="1"/>
          </p:cNvSpPr>
          <p:nvPr/>
        </p:nvSpPr>
        <p:spPr bwMode="auto">
          <a:xfrm flipH="1">
            <a:off x="1657350" y="1314450"/>
            <a:ext cx="1238250" cy="11811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5180" name="Text Box 92"/>
          <p:cNvSpPr txBox="1">
            <a:spLocks noChangeArrowheads="1"/>
          </p:cNvSpPr>
          <p:nvPr/>
        </p:nvSpPr>
        <p:spPr bwMode="auto">
          <a:xfrm>
            <a:off x="0" y="1809750"/>
            <a:ext cx="11128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</a:t>
            </a:r>
          </a:p>
        </p:txBody>
      </p:sp>
      <p:sp>
        <p:nvSpPr>
          <p:cNvPr id="2905181" name="Text Box 93"/>
          <p:cNvSpPr txBox="1">
            <a:spLocks noChangeArrowheads="1"/>
          </p:cNvSpPr>
          <p:nvPr/>
        </p:nvSpPr>
        <p:spPr bwMode="auto">
          <a:xfrm>
            <a:off x="2286000" y="1123950"/>
            <a:ext cx="16462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Tag field</a:t>
            </a:r>
          </a:p>
        </p:txBody>
      </p:sp>
      <p:sp>
        <p:nvSpPr>
          <p:cNvPr id="2905182" name="Text Box 94"/>
          <p:cNvSpPr txBox="1">
            <a:spLocks noChangeArrowheads="1"/>
          </p:cNvSpPr>
          <p:nvPr/>
        </p:nvSpPr>
        <p:spPr bwMode="auto">
          <a:xfrm>
            <a:off x="5232400" y="1123950"/>
            <a:ext cx="19431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 field</a:t>
            </a:r>
          </a:p>
        </p:txBody>
      </p:sp>
      <p:sp>
        <p:nvSpPr>
          <p:cNvPr id="2905183" name="Text Box 95"/>
          <p:cNvSpPr txBox="1">
            <a:spLocks noChangeArrowheads="1"/>
          </p:cNvSpPr>
          <p:nvPr/>
        </p:nvSpPr>
        <p:spPr bwMode="auto">
          <a:xfrm>
            <a:off x="7289800" y="1123950"/>
            <a:ext cx="12112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Offset</a:t>
            </a:r>
          </a:p>
        </p:txBody>
      </p:sp>
      <p:sp>
        <p:nvSpPr>
          <p:cNvPr id="2905184" name="Text Box 96"/>
          <p:cNvSpPr txBox="1">
            <a:spLocks noChangeArrowheads="1"/>
          </p:cNvSpPr>
          <p:nvPr/>
        </p:nvSpPr>
        <p:spPr bwMode="auto">
          <a:xfrm>
            <a:off x="874713" y="21415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5185" name="Text Box 97"/>
          <p:cNvSpPr txBox="1">
            <a:spLocks noChangeArrowheads="1"/>
          </p:cNvSpPr>
          <p:nvPr/>
        </p:nvSpPr>
        <p:spPr bwMode="auto">
          <a:xfrm>
            <a:off x="874713" y="276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5186" name="Text Box 98"/>
          <p:cNvSpPr txBox="1">
            <a:spLocks noChangeArrowheads="1"/>
          </p:cNvSpPr>
          <p:nvPr/>
        </p:nvSpPr>
        <p:spPr bwMode="auto">
          <a:xfrm>
            <a:off x="874713" y="30686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5187" name="Text Box 99"/>
          <p:cNvSpPr txBox="1">
            <a:spLocks noChangeArrowheads="1"/>
          </p:cNvSpPr>
          <p:nvPr/>
        </p:nvSpPr>
        <p:spPr bwMode="auto">
          <a:xfrm>
            <a:off x="887413" y="33861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5188" name="Text Box 100"/>
          <p:cNvSpPr txBox="1">
            <a:spLocks noChangeArrowheads="1"/>
          </p:cNvSpPr>
          <p:nvPr/>
        </p:nvSpPr>
        <p:spPr bwMode="auto">
          <a:xfrm>
            <a:off x="887413" y="36909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5189" name="Text Box 101"/>
          <p:cNvSpPr txBox="1">
            <a:spLocks noChangeArrowheads="1"/>
          </p:cNvSpPr>
          <p:nvPr/>
        </p:nvSpPr>
        <p:spPr bwMode="auto">
          <a:xfrm>
            <a:off x="887413" y="39957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5190" name="Text Box 102"/>
          <p:cNvSpPr txBox="1">
            <a:spLocks noChangeArrowheads="1"/>
          </p:cNvSpPr>
          <p:nvPr/>
        </p:nvSpPr>
        <p:spPr bwMode="auto">
          <a:xfrm>
            <a:off x="887413" y="43132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5191" name="Text Box 103"/>
          <p:cNvSpPr txBox="1">
            <a:spLocks noChangeArrowheads="1"/>
          </p:cNvSpPr>
          <p:nvPr/>
        </p:nvSpPr>
        <p:spPr bwMode="auto">
          <a:xfrm>
            <a:off x="887413" y="530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5192" name="Text Box 104"/>
          <p:cNvSpPr txBox="1">
            <a:spLocks noChangeArrowheads="1"/>
          </p:cNvSpPr>
          <p:nvPr/>
        </p:nvSpPr>
        <p:spPr bwMode="auto">
          <a:xfrm>
            <a:off x="887413" y="56086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5" name="Text Box 69"/>
          <p:cNvSpPr txBox="1">
            <a:spLocks noChangeArrowheads="1"/>
          </p:cNvSpPr>
          <p:nvPr/>
        </p:nvSpPr>
        <p:spPr bwMode="auto">
          <a:xfrm>
            <a:off x="2438400" y="17018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0xc-f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6" name="Text Box 70"/>
          <p:cNvSpPr txBox="1">
            <a:spLocks noChangeArrowheads="1"/>
          </p:cNvSpPr>
          <p:nvPr/>
        </p:nvSpPr>
        <p:spPr bwMode="auto">
          <a:xfrm>
            <a:off x="41148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0x8-b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7" name="Text Box 71"/>
          <p:cNvSpPr txBox="1">
            <a:spLocks noChangeArrowheads="1"/>
          </p:cNvSpPr>
          <p:nvPr/>
        </p:nvSpPr>
        <p:spPr bwMode="auto">
          <a:xfrm>
            <a:off x="57912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0x4-7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8" name="Text Box 72"/>
          <p:cNvSpPr txBox="1">
            <a:spLocks noChangeArrowheads="1"/>
          </p:cNvSpPr>
          <p:nvPr/>
        </p:nvSpPr>
        <p:spPr bwMode="auto">
          <a:xfrm>
            <a:off x="73914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0x0-3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54000"/>
            <a:ext cx="8534400" cy="474663"/>
          </a:xfrm>
        </p:spPr>
        <p:txBody>
          <a:bodyPr/>
          <a:lstStyle/>
          <a:p>
            <a:r>
              <a:rPr lang="en-US" sz="3600" dirty="0"/>
              <a:t>Read from cache at offset, return word </a:t>
            </a:r>
            <a:r>
              <a:rPr lang="en-US" sz="3600" dirty="0" err="1"/>
              <a:t>b</a:t>
            </a:r>
            <a:endParaRPr lang="en-US" sz="3600" dirty="0"/>
          </a:p>
        </p:txBody>
      </p:sp>
      <p:sp>
        <p:nvSpPr>
          <p:cNvPr id="290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857250"/>
            <a:ext cx="8286750" cy="371475"/>
          </a:xfrm>
          <a:noFill/>
          <a:ln/>
        </p:spPr>
        <p:txBody>
          <a:bodyPr/>
          <a:lstStyle/>
          <a:p>
            <a:pPr marL="285750" indent="-285750"/>
            <a:r>
              <a:rPr lang="en-US" sz="2800">
                <a:latin typeface="Courier New" pitchFamily="-65" charset="0"/>
              </a:rPr>
              <a:t>000000000000000000 0000000001 </a:t>
            </a:r>
            <a:r>
              <a:rPr lang="en-US" sz="2800" u="sng">
                <a:solidFill>
                  <a:srgbClr val="FF0000"/>
                </a:solidFill>
                <a:latin typeface="Courier New" pitchFamily="-65" charset="0"/>
              </a:rPr>
              <a:t>0100</a:t>
            </a:r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1397000"/>
            <a:ext cx="8839200" cy="4665663"/>
            <a:chOff x="0" y="880"/>
            <a:chExt cx="5568" cy="2939"/>
          </a:xfrm>
        </p:grpSpPr>
        <p:sp>
          <p:nvSpPr>
            <p:cNvPr id="2907141" name="Rectangle 5"/>
            <p:cNvSpPr>
              <a:spLocks noChangeArrowheads="1"/>
            </p:cNvSpPr>
            <p:nvPr/>
          </p:nvSpPr>
          <p:spPr bwMode="auto">
            <a:xfrm>
              <a:off x="720" y="139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7142" name="Rectangle 6"/>
            <p:cNvSpPr>
              <a:spLocks noChangeArrowheads="1"/>
            </p:cNvSpPr>
            <p:nvPr/>
          </p:nvSpPr>
          <p:spPr bwMode="auto">
            <a:xfrm>
              <a:off x="576" y="139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7143" name="Rectangle 7"/>
            <p:cNvSpPr>
              <a:spLocks noChangeArrowheads="1"/>
            </p:cNvSpPr>
            <p:nvPr/>
          </p:nvSpPr>
          <p:spPr bwMode="auto">
            <a:xfrm>
              <a:off x="1344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7144" name="Rectangle 8"/>
            <p:cNvSpPr>
              <a:spLocks noChangeArrowheads="1"/>
            </p:cNvSpPr>
            <p:nvPr/>
          </p:nvSpPr>
          <p:spPr bwMode="auto">
            <a:xfrm>
              <a:off x="2400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7145" name="Rectangle 9"/>
            <p:cNvSpPr>
              <a:spLocks noChangeArrowheads="1"/>
            </p:cNvSpPr>
            <p:nvPr/>
          </p:nvSpPr>
          <p:spPr bwMode="auto">
            <a:xfrm>
              <a:off x="3456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7146" name="Rectangle 10"/>
            <p:cNvSpPr>
              <a:spLocks noChangeArrowheads="1"/>
            </p:cNvSpPr>
            <p:nvPr/>
          </p:nvSpPr>
          <p:spPr bwMode="auto">
            <a:xfrm>
              <a:off x="4512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7147" name="Rectangle 11"/>
            <p:cNvSpPr>
              <a:spLocks noChangeArrowheads="1"/>
            </p:cNvSpPr>
            <p:nvPr/>
          </p:nvSpPr>
          <p:spPr bwMode="auto">
            <a:xfrm>
              <a:off x="720" y="158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7148" name="Rectangle 12"/>
            <p:cNvSpPr>
              <a:spLocks noChangeArrowheads="1"/>
            </p:cNvSpPr>
            <p:nvPr/>
          </p:nvSpPr>
          <p:spPr bwMode="auto">
            <a:xfrm>
              <a:off x="576" y="158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7149" name="Rectangle 13"/>
            <p:cNvSpPr>
              <a:spLocks noChangeArrowheads="1"/>
            </p:cNvSpPr>
            <p:nvPr/>
          </p:nvSpPr>
          <p:spPr bwMode="auto">
            <a:xfrm>
              <a:off x="1344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7150" name="Rectangle 14"/>
            <p:cNvSpPr>
              <a:spLocks noChangeArrowheads="1"/>
            </p:cNvSpPr>
            <p:nvPr/>
          </p:nvSpPr>
          <p:spPr bwMode="auto">
            <a:xfrm>
              <a:off x="2400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7151" name="Rectangle 15"/>
            <p:cNvSpPr>
              <a:spLocks noChangeArrowheads="1"/>
            </p:cNvSpPr>
            <p:nvPr/>
          </p:nvSpPr>
          <p:spPr bwMode="auto">
            <a:xfrm>
              <a:off x="3456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7152" name="Rectangle 16"/>
            <p:cNvSpPr>
              <a:spLocks noChangeArrowheads="1"/>
            </p:cNvSpPr>
            <p:nvPr/>
          </p:nvSpPr>
          <p:spPr bwMode="auto">
            <a:xfrm>
              <a:off x="4512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7153" name="Rectangle 17"/>
            <p:cNvSpPr>
              <a:spLocks noChangeArrowheads="1"/>
            </p:cNvSpPr>
            <p:nvPr/>
          </p:nvSpPr>
          <p:spPr bwMode="auto">
            <a:xfrm>
              <a:off x="720" y="177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7154" name="Rectangle 18"/>
            <p:cNvSpPr>
              <a:spLocks noChangeArrowheads="1"/>
            </p:cNvSpPr>
            <p:nvPr/>
          </p:nvSpPr>
          <p:spPr bwMode="auto">
            <a:xfrm>
              <a:off x="576" y="177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7155" name="Rectangle 19"/>
            <p:cNvSpPr>
              <a:spLocks noChangeArrowheads="1"/>
            </p:cNvSpPr>
            <p:nvPr/>
          </p:nvSpPr>
          <p:spPr bwMode="auto">
            <a:xfrm>
              <a:off x="1344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7156" name="Rectangle 20"/>
            <p:cNvSpPr>
              <a:spLocks noChangeArrowheads="1"/>
            </p:cNvSpPr>
            <p:nvPr/>
          </p:nvSpPr>
          <p:spPr bwMode="auto">
            <a:xfrm>
              <a:off x="2400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7157" name="Rectangle 21"/>
            <p:cNvSpPr>
              <a:spLocks noChangeArrowheads="1"/>
            </p:cNvSpPr>
            <p:nvPr/>
          </p:nvSpPr>
          <p:spPr bwMode="auto">
            <a:xfrm>
              <a:off x="3456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7158" name="Rectangle 22"/>
            <p:cNvSpPr>
              <a:spLocks noChangeArrowheads="1"/>
            </p:cNvSpPr>
            <p:nvPr/>
          </p:nvSpPr>
          <p:spPr bwMode="auto">
            <a:xfrm>
              <a:off x="4512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7159" name="Rectangle 23"/>
            <p:cNvSpPr>
              <a:spLocks noChangeArrowheads="1"/>
            </p:cNvSpPr>
            <p:nvPr/>
          </p:nvSpPr>
          <p:spPr bwMode="auto">
            <a:xfrm>
              <a:off x="720" y="1968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7160" name="Rectangle 24"/>
            <p:cNvSpPr>
              <a:spLocks noChangeArrowheads="1"/>
            </p:cNvSpPr>
            <p:nvPr/>
          </p:nvSpPr>
          <p:spPr bwMode="auto">
            <a:xfrm>
              <a:off x="576" y="1968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7161" name="Rectangle 25"/>
            <p:cNvSpPr>
              <a:spLocks noChangeArrowheads="1"/>
            </p:cNvSpPr>
            <p:nvPr/>
          </p:nvSpPr>
          <p:spPr bwMode="auto">
            <a:xfrm>
              <a:off x="1344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7162" name="Rectangle 26"/>
            <p:cNvSpPr>
              <a:spLocks noChangeArrowheads="1"/>
            </p:cNvSpPr>
            <p:nvPr/>
          </p:nvSpPr>
          <p:spPr bwMode="auto">
            <a:xfrm>
              <a:off x="2400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7163" name="Rectangle 27"/>
            <p:cNvSpPr>
              <a:spLocks noChangeArrowheads="1"/>
            </p:cNvSpPr>
            <p:nvPr/>
          </p:nvSpPr>
          <p:spPr bwMode="auto">
            <a:xfrm>
              <a:off x="3456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7164" name="Rectangle 28"/>
            <p:cNvSpPr>
              <a:spLocks noChangeArrowheads="1"/>
            </p:cNvSpPr>
            <p:nvPr/>
          </p:nvSpPr>
          <p:spPr bwMode="auto">
            <a:xfrm>
              <a:off x="4512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7165" name="Rectangle 29"/>
            <p:cNvSpPr>
              <a:spLocks noChangeArrowheads="1"/>
            </p:cNvSpPr>
            <p:nvPr/>
          </p:nvSpPr>
          <p:spPr bwMode="auto">
            <a:xfrm>
              <a:off x="720" y="21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7166" name="Rectangle 30"/>
            <p:cNvSpPr>
              <a:spLocks noChangeArrowheads="1"/>
            </p:cNvSpPr>
            <p:nvPr/>
          </p:nvSpPr>
          <p:spPr bwMode="auto">
            <a:xfrm>
              <a:off x="576" y="21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7167" name="Rectangle 31"/>
            <p:cNvSpPr>
              <a:spLocks noChangeArrowheads="1"/>
            </p:cNvSpPr>
            <p:nvPr/>
          </p:nvSpPr>
          <p:spPr bwMode="auto">
            <a:xfrm>
              <a:off x="1344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7168" name="Rectangle 32"/>
            <p:cNvSpPr>
              <a:spLocks noChangeArrowheads="1"/>
            </p:cNvSpPr>
            <p:nvPr/>
          </p:nvSpPr>
          <p:spPr bwMode="auto">
            <a:xfrm>
              <a:off x="2400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7169" name="Rectangle 33"/>
            <p:cNvSpPr>
              <a:spLocks noChangeArrowheads="1"/>
            </p:cNvSpPr>
            <p:nvPr/>
          </p:nvSpPr>
          <p:spPr bwMode="auto">
            <a:xfrm>
              <a:off x="3456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7170" name="Rectangle 34"/>
            <p:cNvSpPr>
              <a:spLocks noChangeArrowheads="1"/>
            </p:cNvSpPr>
            <p:nvPr/>
          </p:nvSpPr>
          <p:spPr bwMode="auto">
            <a:xfrm>
              <a:off x="4512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7171" name="Rectangle 35"/>
            <p:cNvSpPr>
              <a:spLocks noChangeArrowheads="1"/>
            </p:cNvSpPr>
            <p:nvPr/>
          </p:nvSpPr>
          <p:spPr bwMode="auto">
            <a:xfrm>
              <a:off x="720" y="23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7172" name="Rectangle 36"/>
            <p:cNvSpPr>
              <a:spLocks noChangeArrowheads="1"/>
            </p:cNvSpPr>
            <p:nvPr/>
          </p:nvSpPr>
          <p:spPr bwMode="auto">
            <a:xfrm>
              <a:off x="576" y="23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7173" name="Rectangle 37"/>
            <p:cNvSpPr>
              <a:spLocks noChangeArrowheads="1"/>
            </p:cNvSpPr>
            <p:nvPr/>
          </p:nvSpPr>
          <p:spPr bwMode="auto">
            <a:xfrm>
              <a:off x="1344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7174" name="Rectangle 38"/>
            <p:cNvSpPr>
              <a:spLocks noChangeArrowheads="1"/>
            </p:cNvSpPr>
            <p:nvPr/>
          </p:nvSpPr>
          <p:spPr bwMode="auto">
            <a:xfrm>
              <a:off x="2400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7175" name="Rectangle 39"/>
            <p:cNvSpPr>
              <a:spLocks noChangeArrowheads="1"/>
            </p:cNvSpPr>
            <p:nvPr/>
          </p:nvSpPr>
          <p:spPr bwMode="auto">
            <a:xfrm>
              <a:off x="3456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7176" name="Rectangle 40"/>
            <p:cNvSpPr>
              <a:spLocks noChangeArrowheads="1"/>
            </p:cNvSpPr>
            <p:nvPr/>
          </p:nvSpPr>
          <p:spPr bwMode="auto">
            <a:xfrm>
              <a:off x="4512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7177" name="Rectangle 41"/>
            <p:cNvSpPr>
              <a:spLocks noChangeArrowheads="1"/>
            </p:cNvSpPr>
            <p:nvPr/>
          </p:nvSpPr>
          <p:spPr bwMode="auto">
            <a:xfrm>
              <a:off x="720" y="254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7178" name="Rectangle 42"/>
            <p:cNvSpPr>
              <a:spLocks noChangeArrowheads="1"/>
            </p:cNvSpPr>
            <p:nvPr/>
          </p:nvSpPr>
          <p:spPr bwMode="auto">
            <a:xfrm>
              <a:off x="576" y="254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7179" name="Rectangle 43"/>
            <p:cNvSpPr>
              <a:spLocks noChangeArrowheads="1"/>
            </p:cNvSpPr>
            <p:nvPr/>
          </p:nvSpPr>
          <p:spPr bwMode="auto">
            <a:xfrm>
              <a:off x="1344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7180" name="Rectangle 44"/>
            <p:cNvSpPr>
              <a:spLocks noChangeArrowheads="1"/>
            </p:cNvSpPr>
            <p:nvPr/>
          </p:nvSpPr>
          <p:spPr bwMode="auto">
            <a:xfrm>
              <a:off x="2400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7181" name="Rectangle 45"/>
            <p:cNvSpPr>
              <a:spLocks noChangeArrowheads="1"/>
            </p:cNvSpPr>
            <p:nvPr/>
          </p:nvSpPr>
          <p:spPr bwMode="auto">
            <a:xfrm>
              <a:off x="3456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7182" name="Rectangle 46"/>
            <p:cNvSpPr>
              <a:spLocks noChangeArrowheads="1"/>
            </p:cNvSpPr>
            <p:nvPr/>
          </p:nvSpPr>
          <p:spPr bwMode="auto">
            <a:xfrm>
              <a:off x="4512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7183" name="Rectangle 47"/>
            <p:cNvSpPr>
              <a:spLocks noChangeArrowheads="1"/>
            </p:cNvSpPr>
            <p:nvPr/>
          </p:nvSpPr>
          <p:spPr bwMode="auto">
            <a:xfrm>
              <a:off x="720" y="273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7184" name="Rectangle 48"/>
            <p:cNvSpPr>
              <a:spLocks noChangeArrowheads="1"/>
            </p:cNvSpPr>
            <p:nvPr/>
          </p:nvSpPr>
          <p:spPr bwMode="auto">
            <a:xfrm>
              <a:off x="576" y="273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7185" name="Rectangle 49"/>
            <p:cNvSpPr>
              <a:spLocks noChangeArrowheads="1"/>
            </p:cNvSpPr>
            <p:nvPr/>
          </p:nvSpPr>
          <p:spPr bwMode="auto">
            <a:xfrm>
              <a:off x="1344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7186" name="Rectangle 50"/>
            <p:cNvSpPr>
              <a:spLocks noChangeArrowheads="1"/>
            </p:cNvSpPr>
            <p:nvPr/>
          </p:nvSpPr>
          <p:spPr bwMode="auto">
            <a:xfrm>
              <a:off x="2400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7187" name="Rectangle 51"/>
            <p:cNvSpPr>
              <a:spLocks noChangeArrowheads="1"/>
            </p:cNvSpPr>
            <p:nvPr/>
          </p:nvSpPr>
          <p:spPr bwMode="auto">
            <a:xfrm>
              <a:off x="3456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7188" name="Rectangle 52"/>
            <p:cNvSpPr>
              <a:spLocks noChangeArrowheads="1"/>
            </p:cNvSpPr>
            <p:nvPr/>
          </p:nvSpPr>
          <p:spPr bwMode="auto">
            <a:xfrm>
              <a:off x="4512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7189" name="Rectangle 53"/>
            <p:cNvSpPr>
              <a:spLocks noChangeArrowheads="1"/>
            </p:cNvSpPr>
            <p:nvPr/>
          </p:nvSpPr>
          <p:spPr bwMode="auto">
            <a:xfrm>
              <a:off x="720" y="33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7190" name="Rectangle 54"/>
            <p:cNvSpPr>
              <a:spLocks noChangeArrowheads="1"/>
            </p:cNvSpPr>
            <p:nvPr/>
          </p:nvSpPr>
          <p:spPr bwMode="auto">
            <a:xfrm>
              <a:off x="576" y="33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7191" name="Rectangle 55"/>
            <p:cNvSpPr>
              <a:spLocks noChangeArrowheads="1"/>
            </p:cNvSpPr>
            <p:nvPr/>
          </p:nvSpPr>
          <p:spPr bwMode="auto">
            <a:xfrm>
              <a:off x="1344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7192" name="Rectangle 56"/>
            <p:cNvSpPr>
              <a:spLocks noChangeArrowheads="1"/>
            </p:cNvSpPr>
            <p:nvPr/>
          </p:nvSpPr>
          <p:spPr bwMode="auto">
            <a:xfrm>
              <a:off x="2400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7193" name="Rectangle 57"/>
            <p:cNvSpPr>
              <a:spLocks noChangeArrowheads="1"/>
            </p:cNvSpPr>
            <p:nvPr/>
          </p:nvSpPr>
          <p:spPr bwMode="auto">
            <a:xfrm>
              <a:off x="3456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7194" name="Rectangle 58"/>
            <p:cNvSpPr>
              <a:spLocks noChangeArrowheads="1"/>
            </p:cNvSpPr>
            <p:nvPr/>
          </p:nvSpPr>
          <p:spPr bwMode="auto">
            <a:xfrm>
              <a:off x="4512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7195" name="Rectangle 59"/>
            <p:cNvSpPr>
              <a:spLocks noChangeArrowheads="1"/>
            </p:cNvSpPr>
            <p:nvPr/>
          </p:nvSpPr>
          <p:spPr bwMode="auto">
            <a:xfrm>
              <a:off x="720" y="35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7196" name="Rectangle 60"/>
            <p:cNvSpPr>
              <a:spLocks noChangeArrowheads="1"/>
            </p:cNvSpPr>
            <p:nvPr/>
          </p:nvSpPr>
          <p:spPr bwMode="auto">
            <a:xfrm>
              <a:off x="576" y="35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7197" name="Rectangle 61"/>
            <p:cNvSpPr>
              <a:spLocks noChangeArrowheads="1"/>
            </p:cNvSpPr>
            <p:nvPr/>
          </p:nvSpPr>
          <p:spPr bwMode="auto">
            <a:xfrm>
              <a:off x="1344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7198" name="Rectangle 62"/>
            <p:cNvSpPr>
              <a:spLocks noChangeArrowheads="1"/>
            </p:cNvSpPr>
            <p:nvPr/>
          </p:nvSpPr>
          <p:spPr bwMode="auto">
            <a:xfrm>
              <a:off x="2400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7199" name="Rectangle 63"/>
            <p:cNvSpPr>
              <a:spLocks noChangeArrowheads="1"/>
            </p:cNvSpPr>
            <p:nvPr/>
          </p:nvSpPr>
          <p:spPr bwMode="auto">
            <a:xfrm>
              <a:off x="3456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7200" name="Rectangle 64"/>
            <p:cNvSpPr>
              <a:spLocks noChangeArrowheads="1"/>
            </p:cNvSpPr>
            <p:nvPr/>
          </p:nvSpPr>
          <p:spPr bwMode="auto">
            <a:xfrm>
              <a:off x="4512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7201" name="Text Box 65"/>
            <p:cNvSpPr txBox="1">
              <a:spLocks noChangeArrowheads="1"/>
            </p:cNvSpPr>
            <p:nvPr/>
          </p:nvSpPr>
          <p:spPr bwMode="auto">
            <a:xfrm>
              <a:off x="2390" y="3002"/>
              <a:ext cx="2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Times" pitchFamily="-65" charset="0"/>
                </a:rPr>
                <a:t>...</a:t>
              </a:r>
              <a:endParaRPr lang="en-US" sz="24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grpSp>
          <p:nvGrpSpPr>
            <p:cNvPr id="3" name="Group 66"/>
            <p:cNvGrpSpPr>
              <a:grpSpLocks/>
            </p:cNvGrpSpPr>
            <p:nvPr/>
          </p:nvGrpSpPr>
          <p:grpSpPr bwMode="auto">
            <a:xfrm>
              <a:off x="336" y="880"/>
              <a:ext cx="969" cy="567"/>
              <a:chOff x="336" y="880"/>
              <a:chExt cx="969" cy="567"/>
            </a:xfrm>
          </p:grpSpPr>
          <p:sp>
            <p:nvSpPr>
              <p:cNvPr id="2907203" name="Text Box 67"/>
              <p:cNvSpPr txBox="1">
                <a:spLocks noChangeArrowheads="1"/>
              </p:cNvSpPr>
              <p:nvPr/>
            </p:nvSpPr>
            <p:spPr bwMode="auto">
              <a:xfrm>
                <a:off x="336" y="880"/>
                <a:ext cx="6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Valid</a:t>
                </a:r>
              </a:p>
            </p:txBody>
          </p:sp>
          <p:sp>
            <p:nvSpPr>
              <p:cNvPr id="2907204" name="Text Box 68"/>
              <p:cNvSpPr txBox="1">
                <a:spLocks noChangeArrowheads="1"/>
              </p:cNvSpPr>
              <p:nvPr/>
            </p:nvSpPr>
            <p:spPr bwMode="auto">
              <a:xfrm>
                <a:off x="816" y="1120"/>
                <a:ext cx="48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Tag</a:t>
                </a:r>
              </a:p>
            </p:txBody>
          </p:sp>
        </p:grpSp>
        <p:grpSp>
          <p:nvGrpSpPr>
            <p:cNvPr id="4" name="Group 73"/>
            <p:cNvGrpSpPr>
              <a:grpSpLocks/>
            </p:cNvGrpSpPr>
            <p:nvPr/>
          </p:nvGrpSpPr>
          <p:grpSpPr bwMode="auto">
            <a:xfrm>
              <a:off x="0" y="1335"/>
              <a:ext cx="654" cy="2484"/>
              <a:chOff x="0" y="1335"/>
              <a:chExt cx="654" cy="2484"/>
            </a:xfrm>
          </p:grpSpPr>
          <p:sp>
            <p:nvSpPr>
              <p:cNvPr id="2907210" name="Text Box 74"/>
              <p:cNvSpPr txBox="1">
                <a:spLocks noChangeArrowheads="1"/>
              </p:cNvSpPr>
              <p:nvPr/>
            </p:nvSpPr>
            <p:spPr bwMode="auto">
              <a:xfrm>
                <a:off x="192" y="133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0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7211" name="Text Box 75"/>
              <p:cNvSpPr txBox="1">
                <a:spLocks noChangeArrowheads="1"/>
              </p:cNvSpPr>
              <p:nvPr/>
            </p:nvSpPr>
            <p:spPr bwMode="auto">
              <a:xfrm>
                <a:off x="192" y="152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u="sng">
                    <a:solidFill>
                      <a:srgbClr val="FF0000"/>
                    </a:solidFill>
                    <a:latin typeface="Courier New" pitchFamily="-65" charset="0"/>
                  </a:rPr>
                  <a:t>1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7212" name="Text Box 76"/>
              <p:cNvSpPr txBox="1">
                <a:spLocks noChangeArrowheads="1"/>
              </p:cNvSpPr>
              <p:nvPr/>
            </p:nvSpPr>
            <p:spPr bwMode="auto">
              <a:xfrm>
                <a:off x="192" y="171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7213" name="Text Box 77"/>
              <p:cNvSpPr txBox="1">
                <a:spLocks noChangeArrowheads="1"/>
              </p:cNvSpPr>
              <p:nvPr/>
            </p:nvSpPr>
            <p:spPr bwMode="auto">
              <a:xfrm>
                <a:off x="192" y="1911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7214" name="Text Box 78"/>
              <p:cNvSpPr txBox="1">
                <a:spLocks noChangeArrowheads="1"/>
              </p:cNvSpPr>
              <p:nvPr/>
            </p:nvSpPr>
            <p:spPr bwMode="auto">
              <a:xfrm>
                <a:off x="192" y="2103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4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7215" name="Text Box 79"/>
              <p:cNvSpPr txBox="1">
                <a:spLocks noChangeArrowheads="1"/>
              </p:cNvSpPr>
              <p:nvPr/>
            </p:nvSpPr>
            <p:spPr bwMode="auto">
              <a:xfrm>
                <a:off x="192" y="229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5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7216" name="Text Box 80"/>
              <p:cNvSpPr txBox="1">
                <a:spLocks noChangeArrowheads="1"/>
              </p:cNvSpPr>
              <p:nvPr/>
            </p:nvSpPr>
            <p:spPr bwMode="auto">
              <a:xfrm>
                <a:off x="192" y="248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6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7217" name="Text Box 81"/>
              <p:cNvSpPr txBox="1">
                <a:spLocks noChangeArrowheads="1"/>
              </p:cNvSpPr>
              <p:nvPr/>
            </p:nvSpPr>
            <p:spPr bwMode="auto">
              <a:xfrm>
                <a:off x="192" y="267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7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7218" name="Text Box 82"/>
              <p:cNvSpPr txBox="1">
                <a:spLocks noChangeArrowheads="1"/>
              </p:cNvSpPr>
              <p:nvPr/>
            </p:nvSpPr>
            <p:spPr bwMode="auto">
              <a:xfrm>
                <a:off x="0" y="3300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1022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7219" name="Text Box 83"/>
              <p:cNvSpPr txBox="1">
                <a:spLocks noChangeArrowheads="1"/>
              </p:cNvSpPr>
              <p:nvPr/>
            </p:nvSpPr>
            <p:spPr bwMode="auto">
              <a:xfrm>
                <a:off x="0" y="3492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1023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7220" name="Text Box 84"/>
              <p:cNvSpPr txBox="1">
                <a:spLocks noChangeArrowheads="1"/>
              </p:cNvSpPr>
              <p:nvPr/>
            </p:nvSpPr>
            <p:spPr bwMode="auto">
              <a:xfrm>
                <a:off x="192" y="3002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</p:grpSp>
      <p:sp>
        <p:nvSpPr>
          <p:cNvPr id="2907221" name="Text Box 85"/>
          <p:cNvSpPr txBox="1">
            <a:spLocks noChangeArrowheads="1"/>
          </p:cNvSpPr>
          <p:nvPr/>
        </p:nvSpPr>
        <p:spPr bwMode="auto">
          <a:xfrm>
            <a:off x="841375" y="242093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07222" name="Text Box 86"/>
          <p:cNvSpPr txBox="1">
            <a:spLocks noChangeArrowheads="1"/>
          </p:cNvSpPr>
          <p:nvPr/>
        </p:nvSpPr>
        <p:spPr bwMode="auto">
          <a:xfrm>
            <a:off x="1470025" y="243998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7227" name="Line 91"/>
          <p:cNvSpPr>
            <a:spLocks noChangeShapeType="1"/>
          </p:cNvSpPr>
          <p:nvPr/>
        </p:nvSpPr>
        <p:spPr bwMode="auto">
          <a:xfrm flipH="1">
            <a:off x="7010400" y="1295400"/>
            <a:ext cx="55245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7228" name="Text Box 92"/>
          <p:cNvSpPr txBox="1">
            <a:spLocks noChangeArrowheads="1"/>
          </p:cNvSpPr>
          <p:nvPr/>
        </p:nvSpPr>
        <p:spPr bwMode="auto">
          <a:xfrm>
            <a:off x="0" y="1809750"/>
            <a:ext cx="11128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</a:t>
            </a:r>
          </a:p>
        </p:txBody>
      </p:sp>
      <p:sp>
        <p:nvSpPr>
          <p:cNvPr id="2907229" name="Text Box 93"/>
          <p:cNvSpPr txBox="1">
            <a:spLocks noChangeArrowheads="1"/>
          </p:cNvSpPr>
          <p:nvPr/>
        </p:nvSpPr>
        <p:spPr bwMode="auto">
          <a:xfrm>
            <a:off x="2286000" y="1123950"/>
            <a:ext cx="16462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Tag field</a:t>
            </a:r>
          </a:p>
        </p:txBody>
      </p:sp>
      <p:sp>
        <p:nvSpPr>
          <p:cNvPr id="2907230" name="Text Box 94"/>
          <p:cNvSpPr txBox="1">
            <a:spLocks noChangeArrowheads="1"/>
          </p:cNvSpPr>
          <p:nvPr/>
        </p:nvSpPr>
        <p:spPr bwMode="auto">
          <a:xfrm>
            <a:off x="5232400" y="1123950"/>
            <a:ext cx="19431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 field</a:t>
            </a:r>
          </a:p>
        </p:txBody>
      </p:sp>
      <p:sp>
        <p:nvSpPr>
          <p:cNvPr id="2907231" name="Text Box 95"/>
          <p:cNvSpPr txBox="1">
            <a:spLocks noChangeArrowheads="1"/>
          </p:cNvSpPr>
          <p:nvPr/>
        </p:nvSpPr>
        <p:spPr bwMode="auto">
          <a:xfrm>
            <a:off x="7289800" y="1123950"/>
            <a:ext cx="12112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Offset</a:t>
            </a:r>
          </a:p>
        </p:txBody>
      </p:sp>
      <p:sp>
        <p:nvSpPr>
          <p:cNvPr id="2907232" name="Oval 96"/>
          <p:cNvSpPr>
            <a:spLocks noChangeArrowheads="1"/>
          </p:cNvSpPr>
          <p:nvPr/>
        </p:nvSpPr>
        <p:spPr bwMode="auto">
          <a:xfrm>
            <a:off x="5334000" y="2438400"/>
            <a:ext cx="19558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7233" name="Text Box 97"/>
          <p:cNvSpPr txBox="1">
            <a:spLocks noChangeArrowheads="1"/>
          </p:cNvSpPr>
          <p:nvPr/>
        </p:nvSpPr>
        <p:spPr bwMode="auto">
          <a:xfrm>
            <a:off x="862013" y="21542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7234" name="Text Box 98"/>
          <p:cNvSpPr txBox="1">
            <a:spLocks noChangeArrowheads="1"/>
          </p:cNvSpPr>
          <p:nvPr/>
        </p:nvSpPr>
        <p:spPr bwMode="auto">
          <a:xfrm>
            <a:off x="862013" y="27765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7235" name="Text Box 99"/>
          <p:cNvSpPr txBox="1">
            <a:spLocks noChangeArrowheads="1"/>
          </p:cNvSpPr>
          <p:nvPr/>
        </p:nvSpPr>
        <p:spPr bwMode="auto">
          <a:xfrm>
            <a:off x="862013" y="30813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7236" name="Text Box 100"/>
          <p:cNvSpPr txBox="1">
            <a:spLocks noChangeArrowheads="1"/>
          </p:cNvSpPr>
          <p:nvPr/>
        </p:nvSpPr>
        <p:spPr bwMode="auto">
          <a:xfrm>
            <a:off x="874713" y="3398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7237" name="Text Box 101"/>
          <p:cNvSpPr txBox="1">
            <a:spLocks noChangeArrowheads="1"/>
          </p:cNvSpPr>
          <p:nvPr/>
        </p:nvSpPr>
        <p:spPr bwMode="auto">
          <a:xfrm>
            <a:off x="874713" y="37036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7238" name="Text Box 102"/>
          <p:cNvSpPr txBox="1">
            <a:spLocks noChangeArrowheads="1"/>
          </p:cNvSpPr>
          <p:nvPr/>
        </p:nvSpPr>
        <p:spPr bwMode="auto">
          <a:xfrm>
            <a:off x="874713" y="40084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7239" name="Text Box 103"/>
          <p:cNvSpPr txBox="1">
            <a:spLocks noChangeArrowheads="1"/>
          </p:cNvSpPr>
          <p:nvPr/>
        </p:nvSpPr>
        <p:spPr bwMode="auto">
          <a:xfrm>
            <a:off x="874713" y="43259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7240" name="Text Box 104"/>
          <p:cNvSpPr txBox="1">
            <a:spLocks noChangeArrowheads="1"/>
          </p:cNvSpPr>
          <p:nvPr/>
        </p:nvSpPr>
        <p:spPr bwMode="auto">
          <a:xfrm>
            <a:off x="874713" y="53165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7241" name="Text Box 105"/>
          <p:cNvSpPr txBox="1">
            <a:spLocks noChangeArrowheads="1"/>
          </p:cNvSpPr>
          <p:nvPr/>
        </p:nvSpPr>
        <p:spPr bwMode="auto">
          <a:xfrm>
            <a:off x="874713" y="56213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6" name="Text Box 69"/>
          <p:cNvSpPr txBox="1">
            <a:spLocks noChangeArrowheads="1"/>
          </p:cNvSpPr>
          <p:nvPr/>
        </p:nvSpPr>
        <p:spPr bwMode="auto">
          <a:xfrm>
            <a:off x="2438400" y="17018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0xc-f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7" name="Text Box 70"/>
          <p:cNvSpPr txBox="1">
            <a:spLocks noChangeArrowheads="1"/>
          </p:cNvSpPr>
          <p:nvPr/>
        </p:nvSpPr>
        <p:spPr bwMode="auto">
          <a:xfrm>
            <a:off x="41148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0x8-b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8" name="Text Box 71"/>
          <p:cNvSpPr txBox="1">
            <a:spLocks noChangeArrowheads="1"/>
          </p:cNvSpPr>
          <p:nvPr/>
        </p:nvSpPr>
        <p:spPr bwMode="auto">
          <a:xfrm>
            <a:off x="57912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ourier New" pitchFamily="-65" charset="0"/>
              </a:rPr>
              <a:t>0x4-7</a:t>
            </a:r>
            <a:endParaRPr lang="en-US" sz="2800" b="1" dirty="0">
              <a:solidFill>
                <a:srgbClr val="FF0000"/>
              </a:solidFill>
              <a:latin typeface="Times" pitchFamily="-65" charset="0"/>
            </a:endParaRPr>
          </a:p>
        </p:txBody>
      </p:sp>
      <p:sp>
        <p:nvSpPr>
          <p:cNvPr id="109" name="Text Box 72"/>
          <p:cNvSpPr txBox="1">
            <a:spLocks noChangeArrowheads="1"/>
          </p:cNvSpPr>
          <p:nvPr/>
        </p:nvSpPr>
        <p:spPr bwMode="auto">
          <a:xfrm>
            <a:off x="73914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0x0-3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0" name="Text Box 86"/>
          <p:cNvSpPr txBox="1">
            <a:spLocks noChangeArrowheads="1"/>
          </p:cNvSpPr>
          <p:nvPr/>
        </p:nvSpPr>
        <p:spPr bwMode="auto">
          <a:xfrm>
            <a:off x="276542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d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1" name="Text Box 87"/>
          <p:cNvSpPr txBox="1">
            <a:spLocks noChangeArrowheads="1"/>
          </p:cNvSpPr>
          <p:nvPr/>
        </p:nvSpPr>
        <p:spPr bwMode="auto">
          <a:xfrm>
            <a:off x="44608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c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2" name="Text Box 88"/>
          <p:cNvSpPr txBox="1">
            <a:spLocks noChangeArrowheads="1"/>
          </p:cNvSpPr>
          <p:nvPr/>
        </p:nvSpPr>
        <p:spPr bwMode="auto">
          <a:xfrm>
            <a:off x="617537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accent2"/>
                </a:solidFill>
              </a:rPr>
              <a:t>b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13" name="Text Box 89"/>
          <p:cNvSpPr txBox="1">
            <a:spLocks noChangeArrowheads="1"/>
          </p:cNvSpPr>
          <p:nvPr/>
        </p:nvSpPr>
        <p:spPr bwMode="auto">
          <a:xfrm>
            <a:off x="78136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a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47650"/>
            <a:ext cx="8534400" cy="474663"/>
          </a:xfrm>
        </p:spPr>
        <p:txBody>
          <a:bodyPr/>
          <a:lstStyle/>
          <a:p>
            <a:r>
              <a:rPr lang="en-US" sz="3600" dirty="0"/>
              <a:t>2. Read 0x0000001C = 0…00 0..001 1100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397000"/>
            <a:ext cx="8839200" cy="4665663"/>
            <a:chOff x="0" y="880"/>
            <a:chExt cx="5568" cy="2939"/>
          </a:xfrm>
        </p:grpSpPr>
        <p:sp>
          <p:nvSpPr>
            <p:cNvPr id="2909188" name="Rectangle 4"/>
            <p:cNvSpPr>
              <a:spLocks noChangeArrowheads="1"/>
            </p:cNvSpPr>
            <p:nvPr/>
          </p:nvSpPr>
          <p:spPr bwMode="auto">
            <a:xfrm>
              <a:off x="720" y="139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9189" name="Rectangle 5"/>
            <p:cNvSpPr>
              <a:spLocks noChangeArrowheads="1"/>
            </p:cNvSpPr>
            <p:nvPr/>
          </p:nvSpPr>
          <p:spPr bwMode="auto">
            <a:xfrm>
              <a:off x="576" y="139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9190" name="Rectangle 6"/>
            <p:cNvSpPr>
              <a:spLocks noChangeArrowheads="1"/>
            </p:cNvSpPr>
            <p:nvPr/>
          </p:nvSpPr>
          <p:spPr bwMode="auto">
            <a:xfrm>
              <a:off x="1344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9191" name="Rectangle 7"/>
            <p:cNvSpPr>
              <a:spLocks noChangeArrowheads="1"/>
            </p:cNvSpPr>
            <p:nvPr/>
          </p:nvSpPr>
          <p:spPr bwMode="auto">
            <a:xfrm>
              <a:off x="2400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9192" name="Rectangle 8"/>
            <p:cNvSpPr>
              <a:spLocks noChangeArrowheads="1"/>
            </p:cNvSpPr>
            <p:nvPr/>
          </p:nvSpPr>
          <p:spPr bwMode="auto">
            <a:xfrm>
              <a:off x="3456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9193" name="Rectangle 9"/>
            <p:cNvSpPr>
              <a:spLocks noChangeArrowheads="1"/>
            </p:cNvSpPr>
            <p:nvPr/>
          </p:nvSpPr>
          <p:spPr bwMode="auto">
            <a:xfrm>
              <a:off x="4512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9194" name="Rectangle 10"/>
            <p:cNvSpPr>
              <a:spLocks noChangeArrowheads="1"/>
            </p:cNvSpPr>
            <p:nvPr/>
          </p:nvSpPr>
          <p:spPr bwMode="auto">
            <a:xfrm>
              <a:off x="720" y="158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9195" name="Rectangle 11"/>
            <p:cNvSpPr>
              <a:spLocks noChangeArrowheads="1"/>
            </p:cNvSpPr>
            <p:nvPr/>
          </p:nvSpPr>
          <p:spPr bwMode="auto">
            <a:xfrm>
              <a:off x="576" y="158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9196" name="Rectangle 12"/>
            <p:cNvSpPr>
              <a:spLocks noChangeArrowheads="1"/>
            </p:cNvSpPr>
            <p:nvPr/>
          </p:nvSpPr>
          <p:spPr bwMode="auto">
            <a:xfrm>
              <a:off x="1344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9197" name="Rectangle 13"/>
            <p:cNvSpPr>
              <a:spLocks noChangeArrowheads="1"/>
            </p:cNvSpPr>
            <p:nvPr/>
          </p:nvSpPr>
          <p:spPr bwMode="auto">
            <a:xfrm>
              <a:off x="2400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9198" name="Rectangle 14"/>
            <p:cNvSpPr>
              <a:spLocks noChangeArrowheads="1"/>
            </p:cNvSpPr>
            <p:nvPr/>
          </p:nvSpPr>
          <p:spPr bwMode="auto">
            <a:xfrm>
              <a:off x="3456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9199" name="Rectangle 15"/>
            <p:cNvSpPr>
              <a:spLocks noChangeArrowheads="1"/>
            </p:cNvSpPr>
            <p:nvPr/>
          </p:nvSpPr>
          <p:spPr bwMode="auto">
            <a:xfrm>
              <a:off x="4512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9200" name="Rectangle 16"/>
            <p:cNvSpPr>
              <a:spLocks noChangeArrowheads="1"/>
            </p:cNvSpPr>
            <p:nvPr/>
          </p:nvSpPr>
          <p:spPr bwMode="auto">
            <a:xfrm>
              <a:off x="720" y="177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9201" name="Rectangle 17"/>
            <p:cNvSpPr>
              <a:spLocks noChangeArrowheads="1"/>
            </p:cNvSpPr>
            <p:nvPr/>
          </p:nvSpPr>
          <p:spPr bwMode="auto">
            <a:xfrm>
              <a:off x="576" y="177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9202" name="Rectangle 18"/>
            <p:cNvSpPr>
              <a:spLocks noChangeArrowheads="1"/>
            </p:cNvSpPr>
            <p:nvPr/>
          </p:nvSpPr>
          <p:spPr bwMode="auto">
            <a:xfrm>
              <a:off x="1344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9203" name="Rectangle 19"/>
            <p:cNvSpPr>
              <a:spLocks noChangeArrowheads="1"/>
            </p:cNvSpPr>
            <p:nvPr/>
          </p:nvSpPr>
          <p:spPr bwMode="auto">
            <a:xfrm>
              <a:off x="2400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9204" name="Rectangle 20"/>
            <p:cNvSpPr>
              <a:spLocks noChangeArrowheads="1"/>
            </p:cNvSpPr>
            <p:nvPr/>
          </p:nvSpPr>
          <p:spPr bwMode="auto">
            <a:xfrm>
              <a:off x="3456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9205" name="Rectangle 21"/>
            <p:cNvSpPr>
              <a:spLocks noChangeArrowheads="1"/>
            </p:cNvSpPr>
            <p:nvPr/>
          </p:nvSpPr>
          <p:spPr bwMode="auto">
            <a:xfrm>
              <a:off x="4512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9206" name="Rectangle 22"/>
            <p:cNvSpPr>
              <a:spLocks noChangeArrowheads="1"/>
            </p:cNvSpPr>
            <p:nvPr/>
          </p:nvSpPr>
          <p:spPr bwMode="auto">
            <a:xfrm>
              <a:off x="720" y="1968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9207" name="Rectangle 23"/>
            <p:cNvSpPr>
              <a:spLocks noChangeArrowheads="1"/>
            </p:cNvSpPr>
            <p:nvPr/>
          </p:nvSpPr>
          <p:spPr bwMode="auto">
            <a:xfrm>
              <a:off x="576" y="1968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9208" name="Rectangle 24"/>
            <p:cNvSpPr>
              <a:spLocks noChangeArrowheads="1"/>
            </p:cNvSpPr>
            <p:nvPr/>
          </p:nvSpPr>
          <p:spPr bwMode="auto">
            <a:xfrm>
              <a:off x="1344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9209" name="Rectangle 25"/>
            <p:cNvSpPr>
              <a:spLocks noChangeArrowheads="1"/>
            </p:cNvSpPr>
            <p:nvPr/>
          </p:nvSpPr>
          <p:spPr bwMode="auto">
            <a:xfrm>
              <a:off x="2400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9210" name="Rectangle 26"/>
            <p:cNvSpPr>
              <a:spLocks noChangeArrowheads="1"/>
            </p:cNvSpPr>
            <p:nvPr/>
          </p:nvSpPr>
          <p:spPr bwMode="auto">
            <a:xfrm>
              <a:off x="3456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9211" name="Rectangle 27"/>
            <p:cNvSpPr>
              <a:spLocks noChangeArrowheads="1"/>
            </p:cNvSpPr>
            <p:nvPr/>
          </p:nvSpPr>
          <p:spPr bwMode="auto">
            <a:xfrm>
              <a:off x="4512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9212" name="Rectangle 28"/>
            <p:cNvSpPr>
              <a:spLocks noChangeArrowheads="1"/>
            </p:cNvSpPr>
            <p:nvPr/>
          </p:nvSpPr>
          <p:spPr bwMode="auto">
            <a:xfrm>
              <a:off x="720" y="21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9213" name="Rectangle 29"/>
            <p:cNvSpPr>
              <a:spLocks noChangeArrowheads="1"/>
            </p:cNvSpPr>
            <p:nvPr/>
          </p:nvSpPr>
          <p:spPr bwMode="auto">
            <a:xfrm>
              <a:off x="576" y="21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9214" name="Rectangle 30"/>
            <p:cNvSpPr>
              <a:spLocks noChangeArrowheads="1"/>
            </p:cNvSpPr>
            <p:nvPr/>
          </p:nvSpPr>
          <p:spPr bwMode="auto">
            <a:xfrm>
              <a:off x="1344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9215" name="Rectangle 31"/>
            <p:cNvSpPr>
              <a:spLocks noChangeArrowheads="1"/>
            </p:cNvSpPr>
            <p:nvPr/>
          </p:nvSpPr>
          <p:spPr bwMode="auto">
            <a:xfrm>
              <a:off x="2400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9216" name="Rectangle 32"/>
            <p:cNvSpPr>
              <a:spLocks noChangeArrowheads="1"/>
            </p:cNvSpPr>
            <p:nvPr/>
          </p:nvSpPr>
          <p:spPr bwMode="auto">
            <a:xfrm>
              <a:off x="3456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9217" name="Rectangle 33"/>
            <p:cNvSpPr>
              <a:spLocks noChangeArrowheads="1"/>
            </p:cNvSpPr>
            <p:nvPr/>
          </p:nvSpPr>
          <p:spPr bwMode="auto">
            <a:xfrm>
              <a:off x="4512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9218" name="Rectangle 34"/>
            <p:cNvSpPr>
              <a:spLocks noChangeArrowheads="1"/>
            </p:cNvSpPr>
            <p:nvPr/>
          </p:nvSpPr>
          <p:spPr bwMode="auto">
            <a:xfrm>
              <a:off x="720" y="23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9219" name="Rectangle 35"/>
            <p:cNvSpPr>
              <a:spLocks noChangeArrowheads="1"/>
            </p:cNvSpPr>
            <p:nvPr/>
          </p:nvSpPr>
          <p:spPr bwMode="auto">
            <a:xfrm>
              <a:off x="576" y="23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9220" name="Rectangle 36"/>
            <p:cNvSpPr>
              <a:spLocks noChangeArrowheads="1"/>
            </p:cNvSpPr>
            <p:nvPr/>
          </p:nvSpPr>
          <p:spPr bwMode="auto">
            <a:xfrm>
              <a:off x="1344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9221" name="Rectangle 37"/>
            <p:cNvSpPr>
              <a:spLocks noChangeArrowheads="1"/>
            </p:cNvSpPr>
            <p:nvPr/>
          </p:nvSpPr>
          <p:spPr bwMode="auto">
            <a:xfrm>
              <a:off x="2400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9222" name="Rectangle 38"/>
            <p:cNvSpPr>
              <a:spLocks noChangeArrowheads="1"/>
            </p:cNvSpPr>
            <p:nvPr/>
          </p:nvSpPr>
          <p:spPr bwMode="auto">
            <a:xfrm>
              <a:off x="3456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9223" name="Rectangle 39"/>
            <p:cNvSpPr>
              <a:spLocks noChangeArrowheads="1"/>
            </p:cNvSpPr>
            <p:nvPr/>
          </p:nvSpPr>
          <p:spPr bwMode="auto">
            <a:xfrm>
              <a:off x="4512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9224" name="Rectangle 40"/>
            <p:cNvSpPr>
              <a:spLocks noChangeArrowheads="1"/>
            </p:cNvSpPr>
            <p:nvPr/>
          </p:nvSpPr>
          <p:spPr bwMode="auto">
            <a:xfrm>
              <a:off x="720" y="254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9225" name="Rectangle 41"/>
            <p:cNvSpPr>
              <a:spLocks noChangeArrowheads="1"/>
            </p:cNvSpPr>
            <p:nvPr/>
          </p:nvSpPr>
          <p:spPr bwMode="auto">
            <a:xfrm>
              <a:off x="576" y="254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9226" name="Rectangle 42"/>
            <p:cNvSpPr>
              <a:spLocks noChangeArrowheads="1"/>
            </p:cNvSpPr>
            <p:nvPr/>
          </p:nvSpPr>
          <p:spPr bwMode="auto">
            <a:xfrm>
              <a:off x="1344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9227" name="Rectangle 43"/>
            <p:cNvSpPr>
              <a:spLocks noChangeArrowheads="1"/>
            </p:cNvSpPr>
            <p:nvPr/>
          </p:nvSpPr>
          <p:spPr bwMode="auto">
            <a:xfrm>
              <a:off x="2400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9228" name="Rectangle 44"/>
            <p:cNvSpPr>
              <a:spLocks noChangeArrowheads="1"/>
            </p:cNvSpPr>
            <p:nvPr/>
          </p:nvSpPr>
          <p:spPr bwMode="auto">
            <a:xfrm>
              <a:off x="3456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9229" name="Rectangle 45"/>
            <p:cNvSpPr>
              <a:spLocks noChangeArrowheads="1"/>
            </p:cNvSpPr>
            <p:nvPr/>
          </p:nvSpPr>
          <p:spPr bwMode="auto">
            <a:xfrm>
              <a:off x="4512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9230" name="Rectangle 46"/>
            <p:cNvSpPr>
              <a:spLocks noChangeArrowheads="1"/>
            </p:cNvSpPr>
            <p:nvPr/>
          </p:nvSpPr>
          <p:spPr bwMode="auto">
            <a:xfrm>
              <a:off x="720" y="273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9231" name="Rectangle 47"/>
            <p:cNvSpPr>
              <a:spLocks noChangeArrowheads="1"/>
            </p:cNvSpPr>
            <p:nvPr/>
          </p:nvSpPr>
          <p:spPr bwMode="auto">
            <a:xfrm>
              <a:off x="576" y="273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9232" name="Rectangle 48"/>
            <p:cNvSpPr>
              <a:spLocks noChangeArrowheads="1"/>
            </p:cNvSpPr>
            <p:nvPr/>
          </p:nvSpPr>
          <p:spPr bwMode="auto">
            <a:xfrm>
              <a:off x="1344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9233" name="Rectangle 49"/>
            <p:cNvSpPr>
              <a:spLocks noChangeArrowheads="1"/>
            </p:cNvSpPr>
            <p:nvPr/>
          </p:nvSpPr>
          <p:spPr bwMode="auto">
            <a:xfrm>
              <a:off x="2400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9234" name="Rectangle 50"/>
            <p:cNvSpPr>
              <a:spLocks noChangeArrowheads="1"/>
            </p:cNvSpPr>
            <p:nvPr/>
          </p:nvSpPr>
          <p:spPr bwMode="auto">
            <a:xfrm>
              <a:off x="3456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9235" name="Rectangle 51"/>
            <p:cNvSpPr>
              <a:spLocks noChangeArrowheads="1"/>
            </p:cNvSpPr>
            <p:nvPr/>
          </p:nvSpPr>
          <p:spPr bwMode="auto">
            <a:xfrm>
              <a:off x="4512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9236" name="Rectangle 52"/>
            <p:cNvSpPr>
              <a:spLocks noChangeArrowheads="1"/>
            </p:cNvSpPr>
            <p:nvPr/>
          </p:nvSpPr>
          <p:spPr bwMode="auto">
            <a:xfrm>
              <a:off x="720" y="33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9237" name="Rectangle 53"/>
            <p:cNvSpPr>
              <a:spLocks noChangeArrowheads="1"/>
            </p:cNvSpPr>
            <p:nvPr/>
          </p:nvSpPr>
          <p:spPr bwMode="auto">
            <a:xfrm>
              <a:off x="576" y="33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9238" name="Rectangle 54"/>
            <p:cNvSpPr>
              <a:spLocks noChangeArrowheads="1"/>
            </p:cNvSpPr>
            <p:nvPr/>
          </p:nvSpPr>
          <p:spPr bwMode="auto">
            <a:xfrm>
              <a:off x="1344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9239" name="Rectangle 55"/>
            <p:cNvSpPr>
              <a:spLocks noChangeArrowheads="1"/>
            </p:cNvSpPr>
            <p:nvPr/>
          </p:nvSpPr>
          <p:spPr bwMode="auto">
            <a:xfrm>
              <a:off x="2400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9240" name="Rectangle 56"/>
            <p:cNvSpPr>
              <a:spLocks noChangeArrowheads="1"/>
            </p:cNvSpPr>
            <p:nvPr/>
          </p:nvSpPr>
          <p:spPr bwMode="auto">
            <a:xfrm>
              <a:off x="3456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9241" name="Rectangle 57"/>
            <p:cNvSpPr>
              <a:spLocks noChangeArrowheads="1"/>
            </p:cNvSpPr>
            <p:nvPr/>
          </p:nvSpPr>
          <p:spPr bwMode="auto">
            <a:xfrm>
              <a:off x="4512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9242" name="Rectangle 58"/>
            <p:cNvSpPr>
              <a:spLocks noChangeArrowheads="1"/>
            </p:cNvSpPr>
            <p:nvPr/>
          </p:nvSpPr>
          <p:spPr bwMode="auto">
            <a:xfrm>
              <a:off x="720" y="35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9243" name="Rectangle 59"/>
            <p:cNvSpPr>
              <a:spLocks noChangeArrowheads="1"/>
            </p:cNvSpPr>
            <p:nvPr/>
          </p:nvSpPr>
          <p:spPr bwMode="auto">
            <a:xfrm>
              <a:off x="576" y="35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9244" name="Rectangle 60"/>
            <p:cNvSpPr>
              <a:spLocks noChangeArrowheads="1"/>
            </p:cNvSpPr>
            <p:nvPr/>
          </p:nvSpPr>
          <p:spPr bwMode="auto">
            <a:xfrm>
              <a:off x="1344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9245" name="Rectangle 61"/>
            <p:cNvSpPr>
              <a:spLocks noChangeArrowheads="1"/>
            </p:cNvSpPr>
            <p:nvPr/>
          </p:nvSpPr>
          <p:spPr bwMode="auto">
            <a:xfrm>
              <a:off x="2400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9246" name="Rectangle 62"/>
            <p:cNvSpPr>
              <a:spLocks noChangeArrowheads="1"/>
            </p:cNvSpPr>
            <p:nvPr/>
          </p:nvSpPr>
          <p:spPr bwMode="auto">
            <a:xfrm>
              <a:off x="3456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9247" name="Rectangle 63"/>
            <p:cNvSpPr>
              <a:spLocks noChangeArrowheads="1"/>
            </p:cNvSpPr>
            <p:nvPr/>
          </p:nvSpPr>
          <p:spPr bwMode="auto">
            <a:xfrm>
              <a:off x="4512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9248" name="Text Box 64"/>
            <p:cNvSpPr txBox="1">
              <a:spLocks noChangeArrowheads="1"/>
            </p:cNvSpPr>
            <p:nvPr/>
          </p:nvSpPr>
          <p:spPr bwMode="auto">
            <a:xfrm>
              <a:off x="2390" y="3002"/>
              <a:ext cx="2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Times" pitchFamily="-65" charset="0"/>
                </a:rPr>
                <a:t>...</a:t>
              </a:r>
              <a:endParaRPr lang="en-US" sz="24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grpSp>
          <p:nvGrpSpPr>
            <p:cNvPr id="3" name="Group 65"/>
            <p:cNvGrpSpPr>
              <a:grpSpLocks/>
            </p:cNvGrpSpPr>
            <p:nvPr/>
          </p:nvGrpSpPr>
          <p:grpSpPr bwMode="auto">
            <a:xfrm>
              <a:off x="336" y="880"/>
              <a:ext cx="969" cy="567"/>
              <a:chOff x="336" y="880"/>
              <a:chExt cx="969" cy="567"/>
            </a:xfrm>
          </p:grpSpPr>
          <p:sp>
            <p:nvSpPr>
              <p:cNvPr id="2909250" name="Text Box 66"/>
              <p:cNvSpPr txBox="1">
                <a:spLocks noChangeArrowheads="1"/>
              </p:cNvSpPr>
              <p:nvPr/>
            </p:nvSpPr>
            <p:spPr bwMode="auto">
              <a:xfrm>
                <a:off x="336" y="880"/>
                <a:ext cx="6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Valid</a:t>
                </a:r>
              </a:p>
            </p:txBody>
          </p:sp>
          <p:sp>
            <p:nvSpPr>
              <p:cNvPr id="2909251" name="Text Box 67"/>
              <p:cNvSpPr txBox="1">
                <a:spLocks noChangeArrowheads="1"/>
              </p:cNvSpPr>
              <p:nvPr/>
            </p:nvSpPr>
            <p:spPr bwMode="auto">
              <a:xfrm>
                <a:off x="816" y="1120"/>
                <a:ext cx="48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Tag</a:t>
                </a:r>
              </a:p>
            </p:txBody>
          </p:sp>
        </p:grpSp>
        <p:grpSp>
          <p:nvGrpSpPr>
            <p:cNvPr id="4" name="Group 72"/>
            <p:cNvGrpSpPr>
              <a:grpSpLocks/>
            </p:cNvGrpSpPr>
            <p:nvPr/>
          </p:nvGrpSpPr>
          <p:grpSpPr bwMode="auto">
            <a:xfrm>
              <a:off x="0" y="1335"/>
              <a:ext cx="654" cy="2484"/>
              <a:chOff x="0" y="1335"/>
              <a:chExt cx="654" cy="2484"/>
            </a:xfrm>
          </p:grpSpPr>
          <p:sp>
            <p:nvSpPr>
              <p:cNvPr id="2909257" name="Text Box 73"/>
              <p:cNvSpPr txBox="1">
                <a:spLocks noChangeArrowheads="1"/>
              </p:cNvSpPr>
              <p:nvPr/>
            </p:nvSpPr>
            <p:spPr bwMode="auto">
              <a:xfrm>
                <a:off x="192" y="133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0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9258" name="Text Box 74"/>
              <p:cNvSpPr txBox="1">
                <a:spLocks noChangeArrowheads="1"/>
              </p:cNvSpPr>
              <p:nvPr/>
            </p:nvSpPr>
            <p:spPr bwMode="auto">
              <a:xfrm>
                <a:off x="192" y="152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1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9259" name="Text Box 75"/>
              <p:cNvSpPr txBox="1">
                <a:spLocks noChangeArrowheads="1"/>
              </p:cNvSpPr>
              <p:nvPr/>
            </p:nvSpPr>
            <p:spPr bwMode="auto">
              <a:xfrm>
                <a:off x="192" y="171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9260" name="Text Box 76"/>
              <p:cNvSpPr txBox="1">
                <a:spLocks noChangeArrowheads="1"/>
              </p:cNvSpPr>
              <p:nvPr/>
            </p:nvSpPr>
            <p:spPr bwMode="auto">
              <a:xfrm>
                <a:off x="192" y="1911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9261" name="Text Box 77"/>
              <p:cNvSpPr txBox="1">
                <a:spLocks noChangeArrowheads="1"/>
              </p:cNvSpPr>
              <p:nvPr/>
            </p:nvSpPr>
            <p:spPr bwMode="auto">
              <a:xfrm>
                <a:off x="192" y="2103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4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9262" name="Text Box 78"/>
              <p:cNvSpPr txBox="1">
                <a:spLocks noChangeArrowheads="1"/>
              </p:cNvSpPr>
              <p:nvPr/>
            </p:nvSpPr>
            <p:spPr bwMode="auto">
              <a:xfrm>
                <a:off x="192" y="229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5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9263" name="Text Box 79"/>
              <p:cNvSpPr txBox="1">
                <a:spLocks noChangeArrowheads="1"/>
              </p:cNvSpPr>
              <p:nvPr/>
            </p:nvSpPr>
            <p:spPr bwMode="auto">
              <a:xfrm>
                <a:off x="192" y="248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6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9264" name="Text Box 80"/>
              <p:cNvSpPr txBox="1">
                <a:spLocks noChangeArrowheads="1"/>
              </p:cNvSpPr>
              <p:nvPr/>
            </p:nvSpPr>
            <p:spPr bwMode="auto">
              <a:xfrm>
                <a:off x="192" y="267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7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9265" name="Text Box 81"/>
              <p:cNvSpPr txBox="1">
                <a:spLocks noChangeArrowheads="1"/>
              </p:cNvSpPr>
              <p:nvPr/>
            </p:nvSpPr>
            <p:spPr bwMode="auto">
              <a:xfrm>
                <a:off x="0" y="3300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1022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9266" name="Text Box 82"/>
              <p:cNvSpPr txBox="1">
                <a:spLocks noChangeArrowheads="1"/>
              </p:cNvSpPr>
              <p:nvPr/>
            </p:nvSpPr>
            <p:spPr bwMode="auto">
              <a:xfrm>
                <a:off x="0" y="3492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1023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9267" name="Text Box 83"/>
              <p:cNvSpPr txBox="1">
                <a:spLocks noChangeArrowheads="1"/>
              </p:cNvSpPr>
              <p:nvPr/>
            </p:nvSpPr>
            <p:spPr bwMode="auto">
              <a:xfrm>
                <a:off x="192" y="3002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</p:grpSp>
      <p:sp>
        <p:nvSpPr>
          <p:cNvPr id="2909268" name="Text Box 84"/>
          <p:cNvSpPr txBox="1">
            <a:spLocks noChangeArrowheads="1"/>
          </p:cNvSpPr>
          <p:nvPr/>
        </p:nvSpPr>
        <p:spPr bwMode="auto">
          <a:xfrm>
            <a:off x="841375" y="242093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09269" name="Text Box 85"/>
          <p:cNvSpPr txBox="1">
            <a:spLocks noChangeArrowheads="1"/>
          </p:cNvSpPr>
          <p:nvPr/>
        </p:nvSpPr>
        <p:spPr bwMode="auto">
          <a:xfrm>
            <a:off x="1470025" y="243998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9274" name="Rectangle 90"/>
          <p:cNvSpPr>
            <a:spLocks noGrp="1" noChangeArrowheads="1"/>
          </p:cNvSpPr>
          <p:nvPr>
            <p:ph type="body" idx="1"/>
          </p:nvPr>
        </p:nvSpPr>
        <p:spPr>
          <a:xfrm>
            <a:off x="381000" y="825500"/>
            <a:ext cx="8286750" cy="371475"/>
          </a:xfrm>
          <a:noFill/>
          <a:ln/>
        </p:spPr>
        <p:txBody>
          <a:bodyPr/>
          <a:lstStyle/>
          <a:p>
            <a:pPr marL="285750" indent="-285750"/>
            <a:r>
              <a:rPr lang="en-US" sz="2800">
                <a:latin typeface="Courier New" pitchFamily="-65" charset="0"/>
              </a:rPr>
              <a:t>000000000000000000 0000000001 1100</a:t>
            </a:r>
          </a:p>
        </p:txBody>
      </p:sp>
      <p:sp>
        <p:nvSpPr>
          <p:cNvPr id="2909275" name="Text Box 91"/>
          <p:cNvSpPr txBox="1">
            <a:spLocks noChangeArrowheads="1"/>
          </p:cNvSpPr>
          <p:nvPr/>
        </p:nvSpPr>
        <p:spPr bwMode="auto">
          <a:xfrm>
            <a:off x="0" y="1809750"/>
            <a:ext cx="11128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</a:t>
            </a:r>
          </a:p>
        </p:txBody>
      </p:sp>
      <p:sp>
        <p:nvSpPr>
          <p:cNvPr id="2909276" name="Text Box 92"/>
          <p:cNvSpPr txBox="1">
            <a:spLocks noChangeArrowheads="1"/>
          </p:cNvSpPr>
          <p:nvPr/>
        </p:nvSpPr>
        <p:spPr bwMode="auto">
          <a:xfrm>
            <a:off x="2006600" y="1123950"/>
            <a:ext cx="16462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Tag field</a:t>
            </a:r>
          </a:p>
        </p:txBody>
      </p:sp>
      <p:sp>
        <p:nvSpPr>
          <p:cNvPr id="2909277" name="Text Box 93"/>
          <p:cNvSpPr txBox="1">
            <a:spLocks noChangeArrowheads="1"/>
          </p:cNvSpPr>
          <p:nvPr/>
        </p:nvSpPr>
        <p:spPr bwMode="auto">
          <a:xfrm>
            <a:off x="4953000" y="1123950"/>
            <a:ext cx="19431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 field</a:t>
            </a:r>
          </a:p>
        </p:txBody>
      </p:sp>
      <p:sp>
        <p:nvSpPr>
          <p:cNvPr id="2909278" name="Text Box 94"/>
          <p:cNvSpPr txBox="1">
            <a:spLocks noChangeArrowheads="1"/>
          </p:cNvSpPr>
          <p:nvPr/>
        </p:nvSpPr>
        <p:spPr bwMode="auto">
          <a:xfrm>
            <a:off x="7086600" y="1123950"/>
            <a:ext cx="12112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Offset</a:t>
            </a:r>
          </a:p>
        </p:txBody>
      </p:sp>
      <p:sp>
        <p:nvSpPr>
          <p:cNvPr id="2909279" name="Text Box 95"/>
          <p:cNvSpPr txBox="1">
            <a:spLocks noChangeArrowheads="1"/>
          </p:cNvSpPr>
          <p:nvPr/>
        </p:nvSpPr>
        <p:spPr bwMode="auto">
          <a:xfrm>
            <a:off x="874713" y="21415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9280" name="Text Box 96"/>
          <p:cNvSpPr txBox="1">
            <a:spLocks noChangeArrowheads="1"/>
          </p:cNvSpPr>
          <p:nvPr/>
        </p:nvSpPr>
        <p:spPr bwMode="auto">
          <a:xfrm>
            <a:off x="874713" y="276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9281" name="Text Box 97"/>
          <p:cNvSpPr txBox="1">
            <a:spLocks noChangeArrowheads="1"/>
          </p:cNvSpPr>
          <p:nvPr/>
        </p:nvSpPr>
        <p:spPr bwMode="auto">
          <a:xfrm>
            <a:off x="874713" y="30686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9282" name="Text Box 98"/>
          <p:cNvSpPr txBox="1">
            <a:spLocks noChangeArrowheads="1"/>
          </p:cNvSpPr>
          <p:nvPr/>
        </p:nvSpPr>
        <p:spPr bwMode="auto">
          <a:xfrm>
            <a:off x="887413" y="33861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9283" name="Text Box 99"/>
          <p:cNvSpPr txBox="1">
            <a:spLocks noChangeArrowheads="1"/>
          </p:cNvSpPr>
          <p:nvPr/>
        </p:nvSpPr>
        <p:spPr bwMode="auto">
          <a:xfrm>
            <a:off x="887413" y="36909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9284" name="Text Box 100"/>
          <p:cNvSpPr txBox="1">
            <a:spLocks noChangeArrowheads="1"/>
          </p:cNvSpPr>
          <p:nvPr/>
        </p:nvSpPr>
        <p:spPr bwMode="auto">
          <a:xfrm>
            <a:off x="887413" y="39957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9285" name="Text Box 101"/>
          <p:cNvSpPr txBox="1">
            <a:spLocks noChangeArrowheads="1"/>
          </p:cNvSpPr>
          <p:nvPr/>
        </p:nvSpPr>
        <p:spPr bwMode="auto">
          <a:xfrm>
            <a:off x="887413" y="43132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9286" name="Text Box 102"/>
          <p:cNvSpPr txBox="1">
            <a:spLocks noChangeArrowheads="1"/>
          </p:cNvSpPr>
          <p:nvPr/>
        </p:nvSpPr>
        <p:spPr bwMode="auto">
          <a:xfrm>
            <a:off x="887413" y="530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9287" name="Text Box 103"/>
          <p:cNvSpPr txBox="1">
            <a:spLocks noChangeArrowheads="1"/>
          </p:cNvSpPr>
          <p:nvPr/>
        </p:nvSpPr>
        <p:spPr bwMode="auto">
          <a:xfrm>
            <a:off x="887413" y="56086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4" name="Text Box 69"/>
          <p:cNvSpPr txBox="1">
            <a:spLocks noChangeArrowheads="1"/>
          </p:cNvSpPr>
          <p:nvPr/>
        </p:nvSpPr>
        <p:spPr bwMode="auto">
          <a:xfrm>
            <a:off x="2438400" y="17018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0xc-f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5" name="Text Box 70"/>
          <p:cNvSpPr txBox="1">
            <a:spLocks noChangeArrowheads="1"/>
          </p:cNvSpPr>
          <p:nvPr/>
        </p:nvSpPr>
        <p:spPr bwMode="auto">
          <a:xfrm>
            <a:off x="41148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0x8-b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6" name="Text Box 71"/>
          <p:cNvSpPr txBox="1">
            <a:spLocks noChangeArrowheads="1"/>
          </p:cNvSpPr>
          <p:nvPr/>
        </p:nvSpPr>
        <p:spPr bwMode="auto">
          <a:xfrm>
            <a:off x="57912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0x4-7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7" name="Text Box 72"/>
          <p:cNvSpPr txBox="1">
            <a:spLocks noChangeArrowheads="1"/>
          </p:cNvSpPr>
          <p:nvPr/>
        </p:nvSpPr>
        <p:spPr bwMode="auto">
          <a:xfrm>
            <a:off x="73914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0x0-3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8" name="Text Box 86"/>
          <p:cNvSpPr txBox="1">
            <a:spLocks noChangeArrowheads="1"/>
          </p:cNvSpPr>
          <p:nvPr/>
        </p:nvSpPr>
        <p:spPr bwMode="auto">
          <a:xfrm>
            <a:off x="276542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d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9" name="Text Box 87"/>
          <p:cNvSpPr txBox="1">
            <a:spLocks noChangeArrowheads="1"/>
          </p:cNvSpPr>
          <p:nvPr/>
        </p:nvSpPr>
        <p:spPr bwMode="auto">
          <a:xfrm>
            <a:off x="44608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c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0" name="Text Box 88"/>
          <p:cNvSpPr txBox="1">
            <a:spLocks noChangeArrowheads="1"/>
          </p:cNvSpPr>
          <p:nvPr/>
        </p:nvSpPr>
        <p:spPr bwMode="auto">
          <a:xfrm>
            <a:off x="617537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b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1" name="Text Box 89"/>
          <p:cNvSpPr txBox="1">
            <a:spLocks noChangeArrowheads="1"/>
          </p:cNvSpPr>
          <p:nvPr/>
        </p:nvSpPr>
        <p:spPr bwMode="auto">
          <a:xfrm>
            <a:off x="78136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a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47650"/>
            <a:ext cx="5181600" cy="474663"/>
          </a:xfrm>
        </p:spPr>
        <p:txBody>
          <a:bodyPr/>
          <a:lstStyle/>
          <a:p>
            <a:r>
              <a:rPr lang="en-US" dirty="0"/>
              <a:t>Index is Valid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397000"/>
            <a:ext cx="8839200" cy="4665663"/>
            <a:chOff x="0" y="880"/>
            <a:chExt cx="5568" cy="2939"/>
          </a:xfrm>
        </p:grpSpPr>
        <p:sp>
          <p:nvSpPr>
            <p:cNvPr id="2911236" name="Rectangle 4"/>
            <p:cNvSpPr>
              <a:spLocks noChangeArrowheads="1"/>
            </p:cNvSpPr>
            <p:nvPr/>
          </p:nvSpPr>
          <p:spPr bwMode="auto">
            <a:xfrm>
              <a:off x="720" y="139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1237" name="Rectangle 5"/>
            <p:cNvSpPr>
              <a:spLocks noChangeArrowheads="1"/>
            </p:cNvSpPr>
            <p:nvPr/>
          </p:nvSpPr>
          <p:spPr bwMode="auto">
            <a:xfrm>
              <a:off x="576" y="139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1238" name="Rectangle 6"/>
            <p:cNvSpPr>
              <a:spLocks noChangeArrowheads="1"/>
            </p:cNvSpPr>
            <p:nvPr/>
          </p:nvSpPr>
          <p:spPr bwMode="auto">
            <a:xfrm>
              <a:off x="1344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1239" name="Rectangle 7"/>
            <p:cNvSpPr>
              <a:spLocks noChangeArrowheads="1"/>
            </p:cNvSpPr>
            <p:nvPr/>
          </p:nvSpPr>
          <p:spPr bwMode="auto">
            <a:xfrm>
              <a:off x="2400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1240" name="Rectangle 8"/>
            <p:cNvSpPr>
              <a:spLocks noChangeArrowheads="1"/>
            </p:cNvSpPr>
            <p:nvPr/>
          </p:nvSpPr>
          <p:spPr bwMode="auto">
            <a:xfrm>
              <a:off x="3456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1241" name="Rectangle 9"/>
            <p:cNvSpPr>
              <a:spLocks noChangeArrowheads="1"/>
            </p:cNvSpPr>
            <p:nvPr/>
          </p:nvSpPr>
          <p:spPr bwMode="auto">
            <a:xfrm>
              <a:off x="4512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1242" name="Rectangle 10"/>
            <p:cNvSpPr>
              <a:spLocks noChangeArrowheads="1"/>
            </p:cNvSpPr>
            <p:nvPr/>
          </p:nvSpPr>
          <p:spPr bwMode="auto">
            <a:xfrm>
              <a:off x="720" y="158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1243" name="Rectangle 11"/>
            <p:cNvSpPr>
              <a:spLocks noChangeArrowheads="1"/>
            </p:cNvSpPr>
            <p:nvPr/>
          </p:nvSpPr>
          <p:spPr bwMode="auto">
            <a:xfrm>
              <a:off x="576" y="158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1244" name="Rectangle 12"/>
            <p:cNvSpPr>
              <a:spLocks noChangeArrowheads="1"/>
            </p:cNvSpPr>
            <p:nvPr/>
          </p:nvSpPr>
          <p:spPr bwMode="auto">
            <a:xfrm>
              <a:off x="1344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1245" name="Rectangle 13"/>
            <p:cNvSpPr>
              <a:spLocks noChangeArrowheads="1"/>
            </p:cNvSpPr>
            <p:nvPr/>
          </p:nvSpPr>
          <p:spPr bwMode="auto">
            <a:xfrm>
              <a:off x="2400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1246" name="Rectangle 14"/>
            <p:cNvSpPr>
              <a:spLocks noChangeArrowheads="1"/>
            </p:cNvSpPr>
            <p:nvPr/>
          </p:nvSpPr>
          <p:spPr bwMode="auto">
            <a:xfrm>
              <a:off x="3456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1247" name="Rectangle 15"/>
            <p:cNvSpPr>
              <a:spLocks noChangeArrowheads="1"/>
            </p:cNvSpPr>
            <p:nvPr/>
          </p:nvSpPr>
          <p:spPr bwMode="auto">
            <a:xfrm>
              <a:off x="4512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1248" name="Rectangle 16"/>
            <p:cNvSpPr>
              <a:spLocks noChangeArrowheads="1"/>
            </p:cNvSpPr>
            <p:nvPr/>
          </p:nvSpPr>
          <p:spPr bwMode="auto">
            <a:xfrm>
              <a:off x="720" y="177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1249" name="Rectangle 17"/>
            <p:cNvSpPr>
              <a:spLocks noChangeArrowheads="1"/>
            </p:cNvSpPr>
            <p:nvPr/>
          </p:nvSpPr>
          <p:spPr bwMode="auto">
            <a:xfrm>
              <a:off x="576" y="177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1250" name="Rectangle 18"/>
            <p:cNvSpPr>
              <a:spLocks noChangeArrowheads="1"/>
            </p:cNvSpPr>
            <p:nvPr/>
          </p:nvSpPr>
          <p:spPr bwMode="auto">
            <a:xfrm>
              <a:off x="1344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1251" name="Rectangle 19"/>
            <p:cNvSpPr>
              <a:spLocks noChangeArrowheads="1"/>
            </p:cNvSpPr>
            <p:nvPr/>
          </p:nvSpPr>
          <p:spPr bwMode="auto">
            <a:xfrm>
              <a:off x="2400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1252" name="Rectangle 20"/>
            <p:cNvSpPr>
              <a:spLocks noChangeArrowheads="1"/>
            </p:cNvSpPr>
            <p:nvPr/>
          </p:nvSpPr>
          <p:spPr bwMode="auto">
            <a:xfrm>
              <a:off x="3456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1253" name="Rectangle 21"/>
            <p:cNvSpPr>
              <a:spLocks noChangeArrowheads="1"/>
            </p:cNvSpPr>
            <p:nvPr/>
          </p:nvSpPr>
          <p:spPr bwMode="auto">
            <a:xfrm>
              <a:off x="4512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1254" name="Rectangle 22"/>
            <p:cNvSpPr>
              <a:spLocks noChangeArrowheads="1"/>
            </p:cNvSpPr>
            <p:nvPr/>
          </p:nvSpPr>
          <p:spPr bwMode="auto">
            <a:xfrm>
              <a:off x="720" y="1968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1255" name="Rectangle 23"/>
            <p:cNvSpPr>
              <a:spLocks noChangeArrowheads="1"/>
            </p:cNvSpPr>
            <p:nvPr/>
          </p:nvSpPr>
          <p:spPr bwMode="auto">
            <a:xfrm>
              <a:off x="576" y="1968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1256" name="Rectangle 24"/>
            <p:cNvSpPr>
              <a:spLocks noChangeArrowheads="1"/>
            </p:cNvSpPr>
            <p:nvPr/>
          </p:nvSpPr>
          <p:spPr bwMode="auto">
            <a:xfrm>
              <a:off x="1344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1257" name="Rectangle 25"/>
            <p:cNvSpPr>
              <a:spLocks noChangeArrowheads="1"/>
            </p:cNvSpPr>
            <p:nvPr/>
          </p:nvSpPr>
          <p:spPr bwMode="auto">
            <a:xfrm>
              <a:off x="2400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1258" name="Rectangle 26"/>
            <p:cNvSpPr>
              <a:spLocks noChangeArrowheads="1"/>
            </p:cNvSpPr>
            <p:nvPr/>
          </p:nvSpPr>
          <p:spPr bwMode="auto">
            <a:xfrm>
              <a:off x="3456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1259" name="Rectangle 27"/>
            <p:cNvSpPr>
              <a:spLocks noChangeArrowheads="1"/>
            </p:cNvSpPr>
            <p:nvPr/>
          </p:nvSpPr>
          <p:spPr bwMode="auto">
            <a:xfrm>
              <a:off x="4512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1260" name="Rectangle 28"/>
            <p:cNvSpPr>
              <a:spLocks noChangeArrowheads="1"/>
            </p:cNvSpPr>
            <p:nvPr/>
          </p:nvSpPr>
          <p:spPr bwMode="auto">
            <a:xfrm>
              <a:off x="720" y="21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1261" name="Rectangle 29"/>
            <p:cNvSpPr>
              <a:spLocks noChangeArrowheads="1"/>
            </p:cNvSpPr>
            <p:nvPr/>
          </p:nvSpPr>
          <p:spPr bwMode="auto">
            <a:xfrm>
              <a:off x="576" y="21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1262" name="Rectangle 30"/>
            <p:cNvSpPr>
              <a:spLocks noChangeArrowheads="1"/>
            </p:cNvSpPr>
            <p:nvPr/>
          </p:nvSpPr>
          <p:spPr bwMode="auto">
            <a:xfrm>
              <a:off x="1344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1263" name="Rectangle 31"/>
            <p:cNvSpPr>
              <a:spLocks noChangeArrowheads="1"/>
            </p:cNvSpPr>
            <p:nvPr/>
          </p:nvSpPr>
          <p:spPr bwMode="auto">
            <a:xfrm>
              <a:off x="2400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1264" name="Rectangle 32"/>
            <p:cNvSpPr>
              <a:spLocks noChangeArrowheads="1"/>
            </p:cNvSpPr>
            <p:nvPr/>
          </p:nvSpPr>
          <p:spPr bwMode="auto">
            <a:xfrm>
              <a:off x="3456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1265" name="Rectangle 33"/>
            <p:cNvSpPr>
              <a:spLocks noChangeArrowheads="1"/>
            </p:cNvSpPr>
            <p:nvPr/>
          </p:nvSpPr>
          <p:spPr bwMode="auto">
            <a:xfrm>
              <a:off x="4512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1266" name="Rectangle 34"/>
            <p:cNvSpPr>
              <a:spLocks noChangeArrowheads="1"/>
            </p:cNvSpPr>
            <p:nvPr/>
          </p:nvSpPr>
          <p:spPr bwMode="auto">
            <a:xfrm>
              <a:off x="720" y="23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1267" name="Rectangle 35"/>
            <p:cNvSpPr>
              <a:spLocks noChangeArrowheads="1"/>
            </p:cNvSpPr>
            <p:nvPr/>
          </p:nvSpPr>
          <p:spPr bwMode="auto">
            <a:xfrm>
              <a:off x="576" y="23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1268" name="Rectangle 36"/>
            <p:cNvSpPr>
              <a:spLocks noChangeArrowheads="1"/>
            </p:cNvSpPr>
            <p:nvPr/>
          </p:nvSpPr>
          <p:spPr bwMode="auto">
            <a:xfrm>
              <a:off x="1344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1269" name="Rectangle 37"/>
            <p:cNvSpPr>
              <a:spLocks noChangeArrowheads="1"/>
            </p:cNvSpPr>
            <p:nvPr/>
          </p:nvSpPr>
          <p:spPr bwMode="auto">
            <a:xfrm>
              <a:off x="2400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1270" name="Rectangle 38"/>
            <p:cNvSpPr>
              <a:spLocks noChangeArrowheads="1"/>
            </p:cNvSpPr>
            <p:nvPr/>
          </p:nvSpPr>
          <p:spPr bwMode="auto">
            <a:xfrm>
              <a:off x="3456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1271" name="Rectangle 39"/>
            <p:cNvSpPr>
              <a:spLocks noChangeArrowheads="1"/>
            </p:cNvSpPr>
            <p:nvPr/>
          </p:nvSpPr>
          <p:spPr bwMode="auto">
            <a:xfrm>
              <a:off x="4512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1272" name="Rectangle 40"/>
            <p:cNvSpPr>
              <a:spLocks noChangeArrowheads="1"/>
            </p:cNvSpPr>
            <p:nvPr/>
          </p:nvSpPr>
          <p:spPr bwMode="auto">
            <a:xfrm>
              <a:off x="720" y="254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1273" name="Rectangle 41"/>
            <p:cNvSpPr>
              <a:spLocks noChangeArrowheads="1"/>
            </p:cNvSpPr>
            <p:nvPr/>
          </p:nvSpPr>
          <p:spPr bwMode="auto">
            <a:xfrm>
              <a:off x="576" y="254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1274" name="Rectangle 42"/>
            <p:cNvSpPr>
              <a:spLocks noChangeArrowheads="1"/>
            </p:cNvSpPr>
            <p:nvPr/>
          </p:nvSpPr>
          <p:spPr bwMode="auto">
            <a:xfrm>
              <a:off x="1344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1275" name="Rectangle 43"/>
            <p:cNvSpPr>
              <a:spLocks noChangeArrowheads="1"/>
            </p:cNvSpPr>
            <p:nvPr/>
          </p:nvSpPr>
          <p:spPr bwMode="auto">
            <a:xfrm>
              <a:off x="2400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1276" name="Rectangle 44"/>
            <p:cNvSpPr>
              <a:spLocks noChangeArrowheads="1"/>
            </p:cNvSpPr>
            <p:nvPr/>
          </p:nvSpPr>
          <p:spPr bwMode="auto">
            <a:xfrm>
              <a:off x="3456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1277" name="Rectangle 45"/>
            <p:cNvSpPr>
              <a:spLocks noChangeArrowheads="1"/>
            </p:cNvSpPr>
            <p:nvPr/>
          </p:nvSpPr>
          <p:spPr bwMode="auto">
            <a:xfrm>
              <a:off x="4512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1278" name="Rectangle 46"/>
            <p:cNvSpPr>
              <a:spLocks noChangeArrowheads="1"/>
            </p:cNvSpPr>
            <p:nvPr/>
          </p:nvSpPr>
          <p:spPr bwMode="auto">
            <a:xfrm>
              <a:off x="720" y="273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1279" name="Rectangle 47"/>
            <p:cNvSpPr>
              <a:spLocks noChangeArrowheads="1"/>
            </p:cNvSpPr>
            <p:nvPr/>
          </p:nvSpPr>
          <p:spPr bwMode="auto">
            <a:xfrm>
              <a:off x="576" y="273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1280" name="Rectangle 48"/>
            <p:cNvSpPr>
              <a:spLocks noChangeArrowheads="1"/>
            </p:cNvSpPr>
            <p:nvPr/>
          </p:nvSpPr>
          <p:spPr bwMode="auto">
            <a:xfrm>
              <a:off x="1344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1281" name="Rectangle 49"/>
            <p:cNvSpPr>
              <a:spLocks noChangeArrowheads="1"/>
            </p:cNvSpPr>
            <p:nvPr/>
          </p:nvSpPr>
          <p:spPr bwMode="auto">
            <a:xfrm>
              <a:off x="2400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1282" name="Rectangle 50"/>
            <p:cNvSpPr>
              <a:spLocks noChangeArrowheads="1"/>
            </p:cNvSpPr>
            <p:nvPr/>
          </p:nvSpPr>
          <p:spPr bwMode="auto">
            <a:xfrm>
              <a:off x="3456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1283" name="Rectangle 51"/>
            <p:cNvSpPr>
              <a:spLocks noChangeArrowheads="1"/>
            </p:cNvSpPr>
            <p:nvPr/>
          </p:nvSpPr>
          <p:spPr bwMode="auto">
            <a:xfrm>
              <a:off x="4512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1284" name="Rectangle 52"/>
            <p:cNvSpPr>
              <a:spLocks noChangeArrowheads="1"/>
            </p:cNvSpPr>
            <p:nvPr/>
          </p:nvSpPr>
          <p:spPr bwMode="auto">
            <a:xfrm>
              <a:off x="720" y="33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1285" name="Rectangle 53"/>
            <p:cNvSpPr>
              <a:spLocks noChangeArrowheads="1"/>
            </p:cNvSpPr>
            <p:nvPr/>
          </p:nvSpPr>
          <p:spPr bwMode="auto">
            <a:xfrm>
              <a:off x="576" y="33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1286" name="Rectangle 54"/>
            <p:cNvSpPr>
              <a:spLocks noChangeArrowheads="1"/>
            </p:cNvSpPr>
            <p:nvPr/>
          </p:nvSpPr>
          <p:spPr bwMode="auto">
            <a:xfrm>
              <a:off x="1344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1287" name="Rectangle 55"/>
            <p:cNvSpPr>
              <a:spLocks noChangeArrowheads="1"/>
            </p:cNvSpPr>
            <p:nvPr/>
          </p:nvSpPr>
          <p:spPr bwMode="auto">
            <a:xfrm>
              <a:off x="2400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1288" name="Rectangle 56"/>
            <p:cNvSpPr>
              <a:spLocks noChangeArrowheads="1"/>
            </p:cNvSpPr>
            <p:nvPr/>
          </p:nvSpPr>
          <p:spPr bwMode="auto">
            <a:xfrm>
              <a:off x="3456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1289" name="Rectangle 57"/>
            <p:cNvSpPr>
              <a:spLocks noChangeArrowheads="1"/>
            </p:cNvSpPr>
            <p:nvPr/>
          </p:nvSpPr>
          <p:spPr bwMode="auto">
            <a:xfrm>
              <a:off x="4512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1290" name="Rectangle 58"/>
            <p:cNvSpPr>
              <a:spLocks noChangeArrowheads="1"/>
            </p:cNvSpPr>
            <p:nvPr/>
          </p:nvSpPr>
          <p:spPr bwMode="auto">
            <a:xfrm>
              <a:off x="720" y="35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1291" name="Rectangle 59"/>
            <p:cNvSpPr>
              <a:spLocks noChangeArrowheads="1"/>
            </p:cNvSpPr>
            <p:nvPr/>
          </p:nvSpPr>
          <p:spPr bwMode="auto">
            <a:xfrm>
              <a:off x="576" y="35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1292" name="Rectangle 60"/>
            <p:cNvSpPr>
              <a:spLocks noChangeArrowheads="1"/>
            </p:cNvSpPr>
            <p:nvPr/>
          </p:nvSpPr>
          <p:spPr bwMode="auto">
            <a:xfrm>
              <a:off x="1344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1293" name="Rectangle 61"/>
            <p:cNvSpPr>
              <a:spLocks noChangeArrowheads="1"/>
            </p:cNvSpPr>
            <p:nvPr/>
          </p:nvSpPr>
          <p:spPr bwMode="auto">
            <a:xfrm>
              <a:off x="2400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1294" name="Rectangle 62"/>
            <p:cNvSpPr>
              <a:spLocks noChangeArrowheads="1"/>
            </p:cNvSpPr>
            <p:nvPr/>
          </p:nvSpPr>
          <p:spPr bwMode="auto">
            <a:xfrm>
              <a:off x="3456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1295" name="Rectangle 63"/>
            <p:cNvSpPr>
              <a:spLocks noChangeArrowheads="1"/>
            </p:cNvSpPr>
            <p:nvPr/>
          </p:nvSpPr>
          <p:spPr bwMode="auto">
            <a:xfrm>
              <a:off x="4512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1296" name="Text Box 64"/>
            <p:cNvSpPr txBox="1">
              <a:spLocks noChangeArrowheads="1"/>
            </p:cNvSpPr>
            <p:nvPr/>
          </p:nvSpPr>
          <p:spPr bwMode="auto">
            <a:xfrm>
              <a:off x="2390" y="3002"/>
              <a:ext cx="2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Times" pitchFamily="-65" charset="0"/>
                </a:rPr>
                <a:t>...</a:t>
              </a:r>
              <a:endParaRPr lang="en-US" sz="24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grpSp>
          <p:nvGrpSpPr>
            <p:cNvPr id="3" name="Group 65"/>
            <p:cNvGrpSpPr>
              <a:grpSpLocks/>
            </p:cNvGrpSpPr>
            <p:nvPr/>
          </p:nvGrpSpPr>
          <p:grpSpPr bwMode="auto">
            <a:xfrm>
              <a:off x="336" y="880"/>
              <a:ext cx="969" cy="567"/>
              <a:chOff x="336" y="880"/>
              <a:chExt cx="969" cy="567"/>
            </a:xfrm>
          </p:grpSpPr>
          <p:sp>
            <p:nvSpPr>
              <p:cNvPr id="2911298" name="Text Box 66"/>
              <p:cNvSpPr txBox="1">
                <a:spLocks noChangeArrowheads="1"/>
              </p:cNvSpPr>
              <p:nvPr/>
            </p:nvSpPr>
            <p:spPr bwMode="auto">
              <a:xfrm>
                <a:off x="336" y="880"/>
                <a:ext cx="6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Valid</a:t>
                </a:r>
              </a:p>
            </p:txBody>
          </p:sp>
          <p:sp>
            <p:nvSpPr>
              <p:cNvPr id="2911299" name="Text Box 67"/>
              <p:cNvSpPr txBox="1">
                <a:spLocks noChangeArrowheads="1"/>
              </p:cNvSpPr>
              <p:nvPr/>
            </p:nvSpPr>
            <p:spPr bwMode="auto">
              <a:xfrm>
                <a:off x="816" y="1120"/>
                <a:ext cx="48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Tag</a:t>
                </a:r>
              </a:p>
            </p:txBody>
          </p:sp>
        </p:grpSp>
        <p:grpSp>
          <p:nvGrpSpPr>
            <p:cNvPr id="4" name="Group 72"/>
            <p:cNvGrpSpPr>
              <a:grpSpLocks/>
            </p:cNvGrpSpPr>
            <p:nvPr/>
          </p:nvGrpSpPr>
          <p:grpSpPr bwMode="auto">
            <a:xfrm>
              <a:off x="0" y="1335"/>
              <a:ext cx="654" cy="2484"/>
              <a:chOff x="0" y="1335"/>
              <a:chExt cx="654" cy="2484"/>
            </a:xfrm>
          </p:grpSpPr>
          <p:sp>
            <p:nvSpPr>
              <p:cNvPr id="2911305" name="Text Box 73"/>
              <p:cNvSpPr txBox="1">
                <a:spLocks noChangeArrowheads="1"/>
              </p:cNvSpPr>
              <p:nvPr/>
            </p:nvSpPr>
            <p:spPr bwMode="auto">
              <a:xfrm>
                <a:off x="192" y="133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0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1306" name="Text Box 74"/>
              <p:cNvSpPr txBox="1">
                <a:spLocks noChangeArrowheads="1"/>
              </p:cNvSpPr>
              <p:nvPr/>
            </p:nvSpPr>
            <p:spPr bwMode="auto">
              <a:xfrm>
                <a:off x="192" y="1531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u="sng">
                    <a:latin typeface="Courier New" pitchFamily="-65" charset="0"/>
                  </a:rPr>
                  <a:t>1</a:t>
                </a:r>
              </a:p>
            </p:txBody>
          </p:sp>
          <p:sp>
            <p:nvSpPr>
              <p:cNvPr id="2911307" name="Text Box 75"/>
              <p:cNvSpPr txBox="1">
                <a:spLocks noChangeArrowheads="1"/>
              </p:cNvSpPr>
              <p:nvPr/>
            </p:nvSpPr>
            <p:spPr bwMode="auto">
              <a:xfrm>
                <a:off x="192" y="171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1308" name="Text Box 76"/>
              <p:cNvSpPr txBox="1">
                <a:spLocks noChangeArrowheads="1"/>
              </p:cNvSpPr>
              <p:nvPr/>
            </p:nvSpPr>
            <p:spPr bwMode="auto">
              <a:xfrm>
                <a:off x="192" y="1911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1309" name="Text Box 77"/>
              <p:cNvSpPr txBox="1">
                <a:spLocks noChangeArrowheads="1"/>
              </p:cNvSpPr>
              <p:nvPr/>
            </p:nvSpPr>
            <p:spPr bwMode="auto">
              <a:xfrm>
                <a:off x="192" y="2103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4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1310" name="Text Box 78"/>
              <p:cNvSpPr txBox="1">
                <a:spLocks noChangeArrowheads="1"/>
              </p:cNvSpPr>
              <p:nvPr/>
            </p:nvSpPr>
            <p:spPr bwMode="auto">
              <a:xfrm>
                <a:off x="192" y="229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5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1311" name="Text Box 79"/>
              <p:cNvSpPr txBox="1">
                <a:spLocks noChangeArrowheads="1"/>
              </p:cNvSpPr>
              <p:nvPr/>
            </p:nvSpPr>
            <p:spPr bwMode="auto">
              <a:xfrm>
                <a:off x="192" y="248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6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1312" name="Text Box 80"/>
              <p:cNvSpPr txBox="1">
                <a:spLocks noChangeArrowheads="1"/>
              </p:cNvSpPr>
              <p:nvPr/>
            </p:nvSpPr>
            <p:spPr bwMode="auto">
              <a:xfrm>
                <a:off x="192" y="267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7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1313" name="Text Box 81"/>
              <p:cNvSpPr txBox="1">
                <a:spLocks noChangeArrowheads="1"/>
              </p:cNvSpPr>
              <p:nvPr/>
            </p:nvSpPr>
            <p:spPr bwMode="auto">
              <a:xfrm>
                <a:off x="0" y="3300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1022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1314" name="Text Box 82"/>
              <p:cNvSpPr txBox="1">
                <a:spLocks noChangeArrowheads="1"/>
              </p:cNvSpPr>
              <p:nvPr/>
            </p:nvSpPr>
            <p:spPr bwMode="auto">
              <a:xfrm>
                <a:off x="0" y="3492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1023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1315" name="Text Box 83"/>
              <p:cNvSpPr txBox="1">
                <a:spLocks noChangeArrowheads="1"/>
              </p:cNvSpPr>
              <p:nvPr/>
            </p:nvSpPr>
            <p:spPr bwMode="auto">
              <a:xfrm>
                <a:off x="192" y="3002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</p:grpSp>
      <p:sp>
        <p:nvSpPr>
          <p:cNvPr id="2911316" name="Text Box 84"/>
          <p:cNvSpPr txBox="1">
            <a:spLocks noChangeArrowheads="1"/>
          </p:cNvSpPr>
          <p:nvPr/>
        </p:nvSpPr>
        <p:spPr bwMode="auto">
          <a:xfrm>
            <a:off x="841375" y="2420938"/>
            <a:ext cx="32502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911317" name="Text Box 85"/>
          <p:cNvSpPr txBox="1">
            <a:spLocks noChangeArrowheads="1"/>
          </p:cNvSpPr>
          <p:nvPr/>
        </p:nvSpPr>
        <p:spPr bwMode="auto">
          <a:xfrm>
            <a:off x="1470025" y="243998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1322" name="Rectangle 90"/>
          <p:cNvSpPr>
            <a:spLocks noGrp="1" noChangeArrowheads="1"/>
          </p:cNvSpPr>
          <p:nvPr>
            <p:ph type="body" idx="1"/>
          </p:nvPr>
        </p:nvSpPr>
        <p:spPr>
          <a:xfrm>
            <a:off x="381000" y="825500"/>
            <a:ext cx="8286750" cy="371475"/>
          </a:xfrm>
          <a:noFill/>
          <a:ln/>
        </p:spPr>
        <p:txBody>
          <a:bodyPr/>
          <a:lstStyle/>
          <a:p>
            <a:pPr marL="285750" indent="-285750"/>
            <a:r>
              <a:rPr lang="en-US" sz="2800">
                <a:latin typeface="Courier New" pitchFamily="-65" charset="0"/>
              </a:rPr>
              <a:t>000000000000000000 </a:t>
            </a:r>
            <a:r>
              <a:rPr lang="en-US" sz="2800" u="sng">
                <a:solidFill>
                  <a:schemeClr val="accent1"/>
                </a:solidFill>
                <a:latin typeface="Courier New" pitchFamily="-65" charset="0"/>
              </a:rPr>
              <a:t>0000000001</a:t>
            </a:r>
            <a:r>
              <a:rPr lang="en-US" sz="2800">
                <a:latin typeface="Courier New" pitchFamily="-65" charset="0"/>
              </a:rPr>
              <a:t> 1100</a:t>
            </a:r>
          </a:p>
        </p:txBody>
      </p:sp>
      <p:sp>
        <p:nvSpPr>
          <p:cNvPr id="2911323" name="Text Box 91"/>
          <p:cNvSpPr txBox="1">
            <a:spLocks noChangeArrowheads="1"/>
          </p:cNvSpPr>
          <p:nvPr/>
        </p:nvSpPr>
        <p:spPr bwMode="auto">
          <a:xfrm>
            <a:off x="0" y="1809750"/>
            <a:ext cx="11128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</a:t>
            </a:r>
          </a:p>
        </p:txBody>
      </p:sp>
      <p:sp>
        <p:nvSpPr>
          <p:cNvPr id="2911324" name="Text Box 92"/>
          <p:cNvSpPr txBox="1">
            <a:spLocks noChangeArrowheads="1"/>
          </p:cNvSpPr>
          <p:nvPr/>
        </p:nvSpPr>
        <p:spPr bwMode="auto">
          <a:xfrm>
            <a:off x="2006600" y="1123950"/>
            <a:ext cx="16462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Tag field</a:t>
            </a:r>
          </a:p>
        </p:txBody>
      </p:sp>
      <p:sp>
        <p:nvSpPr>
          <p:cNvPr id="2911325" name="Text Box 93"/>
          <p:cNvSpPr txBox="1">
            <a:spLocks noChangeArrowheads="1"/>
          </p:cNvSpPr>
          <p:nvPr/>
        </p:nvSpPr>
        <p:spPr bwMode="auto">
          <a:xfrm>
            <a:off x="4953000" y="1123950"/>
            <a:ext cx="19431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 field</a:t>
            </a:r>
          </a:p>
        </p:txBody>
      </p:sp>
      <p:sp>
        <p:nvSpPr>
          <p:cNvPr id="2911326" name="Text Box 94"/>
          <p:cNvSpPr txBox="1">
            <a:spLocks noChangeArrowheads="1"/>
          </p:cNvSpPr>
          <p:nvPr/>
        </p:nvSpPr>
        <p:spPr bwMode="auto">
          <a:xfrm>
            <a:off x="7086600" y="1123950"/>
            <a:ext cx="12112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Offset</a:t>
            </a:r>
          </a:p>
        </p:txBody>
      </p:sp>
      <p:sp>
        <p:nvSpPr>
          <p:cNvPr id="2911327" name="Text Box 95"/>
          <p:cNvSpPr txBox="1">
            <a:spLocks noChangeArrowheads="1"/>
          </p:cNvSpPr>
          <p:nvPr/>
        </p:nvSpPr>
        <p:spPr bwMode="auto">
          <a:xfrm>
            <a:off x="874713" y="21415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1328" name="Text Box 96"/>
          <p:cNvSpPr txBox="1">
            <a:spLocks noChangeArrowheads="1"/>
          </p:cNvSpPr>
          <p:nvPr/>
        </p:nvSpPr>
        <p:spPr bwMode="auto">
          <a:xfrm>
            <a:off x="874713" y="276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1329" name="Text Box 97"/>
          <p:cNvSpPr txBox="1">
            <a:spLocks noChangeArrowheads="1"/>
          </p:cNvSpPr>
          <p:nvPr/>
        </p:nvSpPr>
        <p:spPr bwMode="auto">
          <a:xfrm>
            <a:off x="874713" y="30686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1330" name="Text Box 98"/>
          <p:cNvSpPr txBox="1">
            <a:spLocks noChangeArrowheads="1"/>
          </p:cNvSpPr>
          <p:nvPr/>
        </p:nvSpPr>
        <p:spPr bwMode="auto">
          <a:xfrm>
            <a:off x="887413" y="33861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1331" name="Text Box 99"/>
          <p:cNvSpPr txBox="1">
            <a:spLocks noChangeArrowheads="1"/>
          </p:cNvSpPr>
          <p:nvPr/>
        </p:nvSpPr>
        <p:spPr bwMode="auto">
          <a:xfrm>
            <a:off x="887413" y="36909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1332" name="Text Box 100"/>
          <p:cNvSpPr txBox="1">
            <a:spLocks noChangeArrowheads="1"/>
          </p:cNvSpPr>
          <p:nvPr/>
        </p:nvSpPr>
        <p:spPr bwMode="auto">
          <a:xfrm>
            <a:off x="887413" y="39957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1333" name="Text Box 101"/>
          <p:cNvSpPr txBox="1">
            <a:spLocks noChangeArrowheads="1"/>
          </p:cNvSpPr>
          <p:nvPr/>
        </p:nvSpPr>
        <p:spPr bwMode="auto">
          <a:xfrm>
            <a:off x="887413" y="43132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1334" name="Text Box 102"/>
          <p:cNvSpPr txBox="1">
            <a:spLocks noChangeArrowheads="1"/>
          </p:cNvSpPr>
          <p:nvPr/>
        </p:nvSpPr>
        <p:spPr bwMode="auto">
          <a:xfrm>
            <a:off x="887413" y="530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1335" name="Text Box 103"/>
          <p:cNvSpPr txBox="1">
            <a:spLocks noChangeArrowheads="1"/>
          </p:cNvSpPr>
          <p:nvPr/>
        </p:nvSpPr>
        <p:spPr bwMode="auto">
          <a:xfrm>
            <a:off x="887413" y="56086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911336" name="AutoShape 104"/>
          <p:cNvCxnSpPr>
            <a:cxnSpLocks noChangeShapeType="1"/>
            <a:stCxn id="2911325" idx="0"/>
          </p:cNvCxnSpPr>
          <p:nvPr/>
        </p:nvCxnSpPr>
        <p:spPr bwMode="auto">
          <a:xfrm rot="16200000" flipH="1" flipV="1">
            <a:off x="2333625" y="-906462"/>
            <a:ext cx="1560513" cy="5621337"/>
          </a:xfrm>
          <a:prstGeom prst="curvedConnector4">
            <a:avLst>
              <a:gd name="adj1" fmla="val 97"/>
              <a:gd name="adj2" fmla="val 104829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sp>
        <p:nvSpPr>
          <p:cNvPr id="105" name="Text Box 69"/>
          <p:cNvSpPr txBox="1">
            <a:spLocks noChangeArrowheads="1"/>
          </p:cNvSpPr>
          <p:nvPr/>
        </p:nvSpPr>
        <p:spPr bwMode="auto">
          <a:xfrm>
            <a:off x="2438400" y="17018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0xc-f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6" name="Text Box 70"/>
          <p:cNvSpPr txBox="1">
            <a:spLocks noChangeArrowheads="1"/>
          </p:cNvSpPr>
          <p:nvPr/>
        </p:nvSpPr>
        <p:spPr bwMode="auto">
          <a:xfrm>
            <a:off x="41148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0x8-b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7" name="Text Box 71"/>
          <p:cNvSpPr txBox="1">
            <a:spLocks noChangeArrowheads="1"/>
          </p:cNvSpPr>
          <p:nvPr/>
        </p:nvSpPr>
        <p:spPr bwMode="auto">
          <a:xfrm>
            <a:off x="57912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0x4-7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8" name="Text Box 72"/>
          <p:cNvSpPr txBox="1">
            <a:spLocks noChangeArrowheads="1"/>
          </p:cNvSpPr>
          <p:nvPr/>
        </p:nvSpPr>
        <p:spPr bwMode="auto">
          <a:xfrm>
            <a:off x="73914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0x0-3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9" name="Text Box 86"/>
          <p:cNvSpPr txBox="1">
            <a:spLocks noChangeArrowheads="1"/>
          </p:cNvSpPr>
          <p:nvPr/>
        </p:nvSpPr>
        <p:spPr bwMode="auto">
          <a:xfrm>
            <a:off x="276542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d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0" name="Text Box 87"/>
          <p:cNvSpPr txBox="1">
            <a:spLocks noChangeArrowheads="1"/>
          </p:cNvSpPr>
          <p:nvPr/>
        </p:nvSpPr>
        <p:spPr bwMode="auto">
          <a:xfrm>
            <a:off x="44608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c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1" name="Text Box 88"/>
          <p:cNvSpPr txBox="1">
            <a:spLocks noChangeArrowheads="1"/>
          </p:cNvSpPr>
          <p:nvPr/>
        </p:nvSpPr>
        <p:spPr bwMode="auto">
          <a:xfrm>
            <a:off x="617537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b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2" name="Text Box 89"/>
          <p:cNvSpPr txBox="1">
            <a:spLocks noChangeArrowheads="1"/>
          </p:cNvSpPr>
          <p:nvPr/>
        </p:nvSpPr>
        <p:spPr bwMode="auto">
          <a:xfrm>
            <a:off x="78136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91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47650"/>
            <a:ext cx="7315200" cy="474663"/>
          </a:xfrm>
        </p:spPr>
        <p:txBody>
          <a:bodyPr/>
          <a:lstStyle/>
          <a:p>
            <a:r>
              <a:rPr lang="en-US" dirty="0"/>
              <a:t>Index valid, Tag Matches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397000"/>
            <a:ext cx="8839200" cy="4665663"/>
            <a:chOff x="0" y="880"/>
            <a:chExt cx="5568" cy="2939"/>
          </a:xfrm>
        </p:grpSpPr>
        <p:sp>
          <p:nvSpPr>
            <p:cNvPr id="2913284" name="Rectangle 4"/>
            <p:cNvSpPr>
              <a:spLocks noChangeArrowheads="1"/>
            </p:cNvSpPr>
            <p:nvPr/>
          </p:nvSpPr>
          <p:spPr bwMode="auto">
            <a:xfrm>
              <a:off x="720" y="139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3285" name="Rectangle 5"/>
            <p:cNvSpPr>
              <a:spLocks noChangeArrowheads="1"/>
            </p:cNvSpPr>
            <p:nvPr/>
          </p:nvSpPr>
          <p:spPr bwMode="auto">
            <a:xfrm>
              <a:off x="576" y="139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3286" name="Rectangle 6"/>
            <p:cNvSpPr>
              <a:spLocks noChangeArrowheads="1"/>
            </p:cNvSpPr>
            <p:nvPr/>
          </p:nvSpPr>
          <p:spPr bwMode="auto">
            <a:xfrm>
              <a:off x="1344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3287" name="Rectangle 7"/>
            <p:cNvSpPr>
              <a:spLocks noChangeArrowheads="1"/>
            </p:cNvSpPr>
            <p:nvPr/>
          </p:nvSpPr>
          <p:spPr bwMode="auto">
            <a:xfrm>
              <a:off x="2400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3288" name="Rectangle 8"/>
            <p:cNvSpPr>
              <a:spLocks noChangeArrowheads="1"/>
            </p:cNvSpPr>
            <p:nvPr/>
          </p:nvSpPr>
          <p:spPr bwMode="auto">
            <a:xfrm>
              <a:off x="3456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3289" name="Rectangle 9"/>
            <p:cNvSpPr>
              <a:spLocks noChangeArrowheads="1"/>
            </p:cNvSpPr>
            <p:nvPr/>
          </p:nvSpPr>
          <p:spPr bwMode="auto">
            <a:xfrm>
              <a:off x="4512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3290" name="Rectangle 10"/>
            <p:cNvSpPr>
              <a:spLocks noChangeArrowheads="1"/>
            </p:cNvSpPr>
            <p:nvPr/>
          </p:nvSpPr>
          <p:spPr bwMode="auto">
            <a:xfrm>
              <a:off x="720" y="158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3291" name="Rectangle 11"/>
            <p:cNvSpPr>
              <a:spLocks noChangeArrowheads="1"/>
            </p:cNvSpPr>
            <p:nvPr/>
          </p:nvSpPr>
          <p:spPr bwMode="auto">
            <a:xfrm>
              <a:off x="576" y="158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3292" name="Rectangle 12"/>
            <p:cNvSpPr>
              <a:spLocks noChangeArrowheads="1"/>
            </p:cNvSpPr>
            <p:nvPr/>
          </p:nvSpPr>
          <p:spPr bwMode="auto">
            <a:xfrm>
              <a:off x="1344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3293" name="Rectangle 13"/>
            <p:cNvSpPr>
              <a:spLocks noChangeArrowheads="1"/>
            </p:cNvSpPr>
            <p:nvPr/>
          </p:nvSpPr>
          <p:spPr bwMode="auto">
            <a:xfrm>
              <a:off x="2400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3294" name="Rectangle 14"/>
            <p:cNvSpPr>
              <a:spLocks noChangeArrowheads="1"/>
            </p:cNvSpPr>
            <p:nvPr/>
          </p:nvSpPr>
          <p:spPr bwMode="auto">
            <a:xfrm>
              <a:off x="3456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3295" name="Rectangle 15"/>
            <p:cNvSpPr>
              <a:spLocks noChangeArrowheads="1"/>
            </p:cNvSpPr>
            <p:nvPr/>
          </p:nvSpPr>
          <p:spPr bwMode="auto">
            <a:xfrm>
              <a:off x="4512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3296" name="Rectangle 16"/>
            <p:cNvSpPr>
              <a:spLocks noChangeArrowheads="1"/>
            </p:cNvSpPr>
            <p:nvPr/>
          </p:nvSpPr>
          <p:spPr bwMode="auto">
            <a:xfrm>
              <a:off x="720" y="177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3297" name="Rectangle 17"/>
            <p:cNvSpPr>
              <a:spLocks noChangeArrowheads="1"/>
            </p:cNvSpPr>
            <p:nvPr/>
          </p:nvSpPr>
          <p:spPr bwMode="auto">
            <a:xfrm>
              <a:off x="576" y="177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3298" name="Rectangle 18"/>
            <p:cNvSpPr>
              <a:spLocks noChangeArrowheads="1"/>
            </p:cNvSpPr>
            <p:nvPr/>
          </p:nvSpPr>
          <p:spPr bwMode="auto">
            <a:xfrm>
              <a:off x="1344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3299" name="Rectangle 19"/>
            <p:cNvSpPr>
              <a:spLocks noChangeArrowheads="1"/>
            </p:cNvSpPr>
            <p:nvPr/>
          </p:nvSpPr>
          <p:spPr bwMode="auto">
            <a:xfrm>
              <a:off x="2400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3300" name="Rectangle 20"/>
            <p:cNvSpPr>
              <a:spLocks noChangeArrowheads="1"/>
            </p:cNvSpPr>
            <p:nvPr/>
          </p:nvSpPr>
          <p:spPr bwMode="auto">
            <a:xfrm>
              <a:off x="3456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3301" name="Rectangle 21"/>
            <p:cNvSpPr>
              <a:spLocks noChangeArrowheads="1"/>
            </p:cNvSpPr>
            <p:nvPr/>
          </p:nvSpPr>
          <p:spPr bwMode="auto">
            <a:xfrm>
              <a:off x="4512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3302" name="Rectangle 22"/>
            <p:cNvSpPr>
              <a:spLocks noChangeArrowheads="1"/>
            </p:cNvSpPr>
            <p:nvPr/>
          </p:nvSpPr>
          <p:spPr bwMode="auto">
            <a:xfrm>
              <a:off x="720" y="1968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3303" name="Rectangle 23"/>
            <p:cNvSpPr>
              <a:spLocks noChangeArrowheads="1"/>
            </p:cNvSpPr>
            <p:nvPr/>
          </p:nvSpPr>
          <p:spPr bwMode="auto">
            <a:xfrm>
              <a:off x="576" y="1968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3304" name="Rectangle 24"/>
            <p:cNvSpPr>
              <a:spLocks noChangeArrowheads="1"/>
            </p:cNvSpPr>
            <p:nvPr/>
          </p:nvSpPr>
          <p:spPr bwMode="auto">
            <a:xfrm>
              <a:off x="1344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3305" name="Rectangle 25"/>
            <p:cNvSpPr>
              <a:spLocks noChangeArrowheads="1"/>
            </p:cNvSpPr>
            <p:nvPr/>
          </p:nvSpPr>
          <p:spPr bwMode="auto">
            <a:xfrm>
              <a:off x="2400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3306" name="Rectangle 26"/>
            <p:cNvSpPr>
              <a:spLocks noChangeArrowheads="1"/>
            </p:cNvSpPr>
            <p:nvPr/>
          </p:nvSpPr>
          <p:spPr bwMode="auto">
            <a:xfrm>
              <a:off x="3456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3307" name="Rectangle 27"/>
            <p:cNvSpPr>
              <a:spLocks noChangeArrowheads="1"/>
            </p:cNvSpPr>
            <p:nvPr/>
          </p:nvSpPr>
          <p:spPr bwMode="auto">
            <a:xfrm>
              <a:off x="4512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3308" name="Rectangle 28"/>
            <p:cNvSpPr>
              <a:spLocks noChangeArrowheads="1"/>
            </p:cNvSpPr>
            <p:nvPr/>
          </p:nvSpPr>
          <p:spPr bwMode="auto">
            <a:xfrm>
              <a:off x="720" y="21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3309" name="Rectangle 29"/>
            <p:cNvSpPr>
              <a:spLocks noChangeArrowheads="1"/>
            </p:cNvSpPr>
            <p:nvPr/>
          </p:nvSpPr>
          <p:spPr bwMode="auto">
            <a:xfrm>
              <a:off x="576" y="21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3310" name="Rectangle 30"/>
            <p:cNvSpPr>
              <a:spLocks noChangeArrowheads="1"/>
            </p:cNvSpPr>
            <p:nvPr/>
          </p:nvSpPr>
          <p:spPr bwMode="auto">
            <a:xfrm>
              <a:off x="1344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3311" name="Rectangle 31"/>
            <p:cNvSpPr>
              <a:spLocks noChangeArrowheads="1"/>
            </p:cNvSpPr>
            <p:nvPr/>
          </p:nvSpPr>
          <p:spPr bwMode="auto">
            <a:xfrm>
              <a:off x="2400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3312" name="Rectangle 32"/>
            <p:cNvSpPr>
              <a:spLocks noChangeArrowheads="1"/>
            </p:cNvSpPr>
            <p:nvPr/>
          </p:nvSpPr>
          <p:spPr bwMode="auto">
            <a:xfrm>
              <a:off x="3456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3313" name="Rectangle 33"/>
            <p:cNvSpPr>
              <a:spLocks noChangeArrowheads="1"/>
            </p:cNvSpPr>
            <p:nvPr/>
          </p:nvSpPr>
          <p:spPr bwMode="auto">
            <a:xfrm>
              <a:off x="4512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3314" name="Rectangle 34"/>
            <p:cNvSpPr>
              <a:spLocks noChangeArrowheads="1"/>
            </p:cNvSpPr>
            <p:nvPr/>
          </p:nvSpPr>
          <p:spPr bwMode="auto">
            <a:xfrm>
              <a:off x="720" y="23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3315" name="Rectangle 35"/>
            <p:cNvSpPr>
              <a:spLocks noChangeArrowheads="1"/>
            </p:cNvSpPr>
            <p:nvPr/>
          </p:nvSpPr>
          <p:spPr bwMode="auto">
            <a:xfrm>
              <a:off x="576" y="23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3316" name="Rectangle 36"/>
            <p:cNvSpPr>
              <a:spLocks noChangeArrowheads="1"/>
            </p:cNvSpPr>
            <p:nvPr/>
          </p:nvSpPr>
          <p:spPr bwMode="auto">
            <a:xfrm>
              <a:off x="1344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3317" name="Rectangle 37"/>
            <p:cNvSpPr>
              <a:spLocks noChangeArrowheads="1"/>
            </p:cNvSpPr>
            <p:nvPr/>
          </p:nvSpPr>
          <p:spPr bwMode="auto">
            <a:xfrm>
              <a:off x="2400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3318" name="Rectangle 38"/>
            <p:cNvSpPr>
              <a:spLocks noChangeArrowheads="1"/>
            </p:cNvSpPr>
            <p:nvPr/>
          </p:nvSpPr>
          <p:spPr bwMode="auto">
            <a:xfrm>
              <a:off x="3456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3319" name="Rectangle 39"/>
            <p:cNvSpPr>
              <a:spLocks noChangeArrowheads="1"/>
            </p:cNvSpPr>
            <p:nvPr/>
          </p:nvSpPr>
          <p:spPr bwMode="auto">
            <a:xfrm>
              <a:off x="4512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3320" name="Rectangle 40"/>
            <p:cNvSpPr>
              <a:spLocks noChangeArrowheads="1"/>
            </p:cNvSpPr>
            <p:nvPr/>
          </p:nvSpPr>
          <p:spPr bwMode="auto">
            <a:xfrm>
              <a:off x="720" y="254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3321" name="Rectangle 41"/>
            <p:cNvSpPr>
              <a:spLocks noChangeArrowheads="1"/>
            </p:cNvSpPr>
            <p:nvPr/>
          </p:nvSpPr>
          <p:spPr bwMode="auto">
            <a:xfrm>
              <a:off x="576" y="254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3322" name="Rectangle 42"/>
            <p:cNvSpPr>
              <a:spLocks noChangeArrowheads="1"/>
            </p:cNvSpPr>
            <p:nvPr/>
          </p:nvSpPr>
          <p:spPr bwMode="auto">
            <a:xfrm>
              <a:off x="1344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3323" name="Rectangle 43"/>
            <p:cNvSpPr>
              <a:spLocks noChangeArrowheads="1"/>
            </p:cNvSpPr>
            <p:nvPr/>
          </p:nvSpPr>
          <p:spPr bwMode="auto">
            <a:xfrm>
              <a:off x="2400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3324" name="Rectangle 44"/>
            <p:cNvSpPr>
              <a:spLocks noChangeArrowheads="1"/>
            </p:cNvSpPr>
            <p:nvPr/>
          </p:nvSpPr>
          <p:spPr bwMode="auto">
            <a:xfrm>
              <a:off x="3456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3325" name="Rectangle 45"/>
            <p:cNvSpPr>
              <a:spLocks noChangeArrowheads="1"/>
            </p:cNvSpPr>
            <p:nvPr/>
          </p:nvSpPr>
          <p:spPr bwMode="auto">
            <a:xfrm>
              <a:off x="4512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3326" name="Rectangle 46"/>
            <p:cNvSpPr>
              <a:spLocks noChangeArrowheads="1"/>
            </p:cNvSpPr>
            <p:nvPr/>
          </p:nvSpPr>
          <p:spPr bwMode="auto">
            <a:xfrm>
              <a:off x="720" y="273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3327" name="Rectangle 47"/>
            <p:cNvSpPr>
              <a:spLocks noChangeArrowheads="1"/>
            </p:cNvSpPr>
            <p:nvPr/>
          </p:nvSpPr>
          <p:spPr bwMode="auto">
            <a:xfrm>
              <a:off x="576" y="273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3328" name="Rectangle 48"/>
            <p:cNvSpPr>
              <a:spLocks noChangeArrowheads="1"/>
            </p:cNvSpPr>
            <p:nvPr/>
          </p:nvSpPr>
          <p:spPr bwMode="auto">
            <a:xfrm>
              <a:off x="1344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3329" name="Rectangle 49"/>
            <p:cNvSpPr>
              <a:spLocks noChangeArrowheads="1"/>
            </p:cNvSpPr>
            <p:nvPr/>
          </p:nvSpPr>
          <p:spPr bwMode="auto">
            <a:xfrm>
              <a:off x="2400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3330" name="Rectangle 50"/>
            <p:cNvSpPr>
              <a:spLocks noChangeArrowheads="1"/>
            </p:cNvSpPr>
            <p:nvPr/>
          </p:nvSpPr>
          <p:spPr bwMode="auto">
            <a:xfrm>
              <a:off x="3456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3331" name="Rectangle 51"/>
            <p:cNvSpPr>
              <a:spLocks noChangeArrowheads="1"/>
            </p:cNvSpPr>
            <p:nvPr/>
          </p:nvSpPr>
          <p:spPr bwMode="auto">
            <a:xfrm>
              <a:off x="4512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3332" name="Rectangle 52"/>
            <p:cNvSpPr>
              <a:spLocks noChangeArrowheads="1"/>
            </p:cNvSpPr>
            <p:nvPr/>
          </p:nvSpPr>
          <p:spPr bwMode="auto">
            <a:xfrm>
              <a:off x="720" y="33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3333" name="Rectangle 53"/>
            <p:cNvSpPr>
              <a:spLocks noChangeArrowheads="1"/>
            </p:cNvSpPr>
            <p:nvPr/>
          </p:nvSpPr>
          <p:spPr bwMode="auto">
            <a:xfrm>
              <a:off x="576" y="33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3334" name="Rectangle 54"/>
            <p:cNvSpPr>
              <a:spLocks noChangeArrowheads="1"/>
            </p:cNvSpPr>
            <p:nvPr/>
          </p:nvSpPr>
          <p:spPr bwMode="auto">
            <a:xfrm>
              <a:off x="1344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3335" name="Rectangle 55"/>
            <p:cNvSpPr>
              <a:spLocks noChangeArrowheads="1"/>
            </p:cNvSpPr>
            <p:nvPr/>
          </p:nvSpPr>
          <p:spPr bwMode="auto">
            <a:xfrm>
              <a:off x="2400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3336" name="Rectangle 56"/>
            <p:cNvSpPr>
              <a:spLocks noChangeArrowheads="1"/>
            </p:cNvSpPr>
            <p:nvPr/>
          </p:nvSpPr>
          <p:spPr bwMode="auto">
            <a:xfrm>
              <a:off x="3456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3337" name="Rectangle 57"/>
            <p:cNvSpPr>
              <a:spLocks noChangeArrowheads="1"/>
            </p:cNvSpPr>
            <p:nvPr/>
          </p:nvSpPr>
          <p:spPr bwMode="auto">
            <a:xfrm>
              <a:off x="4512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3338" name="Rectangle 58"/>
            <p:cNvSpPr>
              <a:spLocks noChangeArrowheads="1"/>
            </p:cNvSpPr>
            <p:nvPr/>
          </p:nvSpPr>
          <p:spPr bwMode="auto">
            <a:xfrm>
              <a:off x="720" y="35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3339" name="Rectangle 59"/>
            <p:cNvSpPr>
              <a:spLocks noChangeArrowheads="1"/>
            </p:cNvSpPr>
            <p:nvPr/>
          </p:nvSpPr>
          <p:spPr bwMode="auto">
            <a:xfrm>
              <a:off x="576" y="35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3340" name="Rectangle 60"/>
            <p:cNvSpPr>
              <a:spLocks noChangeArrowheads="1"/>
            </p:cNvSpPr>
            <p:nvPr/>
          </p:nvSpPr>
          <p:spPr bwMode="auto">
            <a:xfrm>
              <a:off x="1344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3341" name="Rectangle 61"/>
            <p:cNvSpPr>
              <a:spLocks noChangeArrowheads="1"/>
            </p:cNvSpPr>
            <p:nvPr/>
          </p:nvSpPr>
          <p:spPr bwMode="auto">
            <a:xfrm>
              <a:off x="2400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3342" name="Rectangle 62"/>
            <p:cNvSpPr>
              <a:spLocks noChangeArrowheads="1"/>
            </p:cNvSpPr>
            <p:nvPr/>
          </p:nvSpPr>
          <p:spPr bwMode="auto">
            <a:xfrm>
              <a:off x="3456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3343" name="Rectangle 63"/>
            <p:cNvSpPr>
              <a:spLocks noChangeArrowheads="1"/>
            </p:cNvSpPr>
            <p:nvPr/>
          </p:nvSpPr>
          <p:spPr bwMode="auto">
            <a:xfrm>
              <a:off x="4512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3344" name="Text Box 64"/>
            <p:cNvSpPr txBox="1">
              <a:spLocks noChangeArrowheads="1"/>
            </p:cNvSpPr>
            <p:nvPr/>
          </p:nvSpPr>
          <p:spPr bwMode="auto">
            <a:xfrm>
              <a:off x="2390" y="3002"/>
              <a:ext cx="2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Times" pitchFamily="-65" charset="0"/>
                </a:rPr>
                <a:t>...</a:t>
              </a:r>
              <a:endParaRPr lang="en-US" sz="24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grpSp>
          <p:nvGrpSpPr>
            <p:cNvPr id="3" name="Group 65"/>
            <p:cNvGrpSpPr>
              <a:grpSpLocks/>
            </p:cNvGrpSpPr>
            <p:nvPr/>
          </p:nvGrpSpPr>
          <p:grpSpPr bwMode="auto">
            <a:xfrm>
              <a:off x="336" y="880"/>
              <a:ext cx="969" cy="567"/>
              <a:chOff x="336" y="880"/>
              <a:chExt cx="969" cy="567"/>
            </a:xfrm>
          </p:grpSpPr>
          <p:sp>
            <p:nvSpPr>
              <p:cNvPr id="2913346" name="Text Box 66"/>
              <p:cNvSpPr txBox="1">
                <a:spLocks noChangeArrowheads="1"/>
              </p:cNvSpPr>
              <p:nvPr/>
            </p:nvSpPr>
            <p:spPr bwMode="auto">
              <a:xfrm>
                <a:off x="336" y="880"/>
                <a:ext cx="6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Valid</a:t>
                </a:r>
              </a:p>
            </p:txBody>
          </p:sp>
          <p:sp>
            <p:nvSpPr>
              <p:cNvPr id="2913347" name="Text Box 67"/>
              <p:cNvSpPr txBox="1">
                <a:spLocks noChangeArrowheads="1"/>
              </p:cNvSpPr>
              <p:nvPr/>
            </p:nvSpPr>
            <p:spPr bwMode="auto">
              <a:xfrm>
                <a:off x="816" y="1120"/>
                <a:ext cx="48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Tag</a:t>
                </a:r>
              </a:p>
            </p:txBody>
          </p:sp>
        </p:grpSp>
        <p:grpSp>
          <p:nvGrpSpPr>
            <p:cNvPr id="4" name="Group 72"/>
            <p:cNvGrpSpPr>
              <a:grpSpLocks/>
            </p:cNvGrpSpPr>
            <p:nvPr/>
          </p:nvGrpSpPr>
          <p:grpSpPr bwMode="auto">
            <a:xfrm>
              <a:off x="0" y="1335"/>
              <a:ext cx="654" cy="2484"/>
              <a:chOff x="0" y="1335"/>
              <a:chExt cx="654" cy="2484"/>
            </a:xfrm>
          </p:grpSpPr>
          <p:sp>
            <p:nvSpPr>
              <p:cNvPr id="2913353" name="Text Box 73"/>
              <p:cNvSpPr txBox="1">
                <a:spLocks noChangeArrowheads="1"/>
              </p:cNvSpPr>
              <p:nvPr/>
            </p:nvSpPr>
            <p:spPr bwMode="auto">
              <a:xfrm>
                <a:off x="192" y="133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0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3354" name="Text Box 74"/>
              <p:cNvSpPr txBox="1">
                <a:spLocks noChangeArrowheads="1"/>
              </p:cNvSpPr>
              <p:nvPr/>
            </p:nvSpPr>
            <p:spPr bwMode="auto">
              <a:xfrm>
                <a:off x="192" y="1531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latin typeface="Courier New" pitchFamily="-65" charset="0"/>
                  </a:rPr>
                  <a:t>1</a:t>
                </a:r>
              </a:p>
            </p:txBody>
          </p:sp>
          <p:sp>
            <p:nvSpPr>
              <p:cNvPr id="2913355" name="Text Box 75"/>
              <p:cNvSpPr txBox="1">
                <a:spLocks noChangeArrowheads="1"/>
              </p:cNvSpPr>
              <p:nvPr/>
            </p:nvSpPr>
            <p:spPr bwMode="auto">
              <a:xfrm>
                <a:off x="192" y="171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3356" name="Text Box 76"/>
              <p:cNvSpPr txBox="1">
                <a:spLocks noChangeArrowheads="1"/>
              </p:cNvSpPr>
              <p:nvPr/>
            </p:nvSpPr>
            <p:spPr bwMode="auto">
              <a:xfrm>
                <a:off x="192" y="1911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3357" name="Text Box 77"/>
              <p:cNvSpPr txBox="1">
                <a:spLocks noChangeArrowheads="1"/>
              </p:cNvSpPr>
              <p:nvPr/>
            </p:nvSpPr>
            <p:spPr bwMode="auto">
              <a:xfrm>
                <a:off x="192" y="2103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4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3358" name="Text Box 78"/>
              <p:cNvSpPr txBox="1">
                <a:spLocks noChangeArrowheads="1"/>
              </p:cNvSpPr>
              <p:nvPr/>
            </p:nvSpPr>
            <p:spPr bwMode="auto">
              <a:xfrm>
                <a:off x="192" y="229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5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3359" name="Text Box 79"/>
              <p:cNvSpPr txBox="1">
                <a:spLocks noChangeArrowheads="1"/>
              </p:cNvSpPr>
              <p:nvPr/>
            </p:nvSpPr>
            <p:spPr bwMode="auto">
              <a:xfrm>
                <a:off x="192" y="248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6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3360" name="Text Box 80"/>
              <p:cNvSpPr txBox="1">
                <a:spLocks noChangeArrowheads="1"/>
              </p:cNvSpPr>
              <p:nvPr/>
            </p:nvSpPr>
            <p:spPr bwMode="auto">
              <a:xfrm>
                <a:off x="192" y="267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7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3361" name="Text Box 81"/>
              <p:cNvSpPr txBox="1">
                <a:spLocks noChangeArrowheads="1"/>
              </p:cNvSpPr>
              <p:nvPr/>
            </p:nvSpPr>
            <p:spPr bwMode="auto">
              <a:xfrm>
                <a:off x="0" y="3300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1022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3362" name="Text Box 82"/>
              <p:cNvSpPr txBox="1">
                <a:spLocks noChangeArrowheads="1"/>
              </p:cNvSpPr>
              <p:nvPr/>
            </p:nvSpPr>
            <p:spPr bwMode="auto">
              <a:xfrm>
                <a:off x="0" y="3492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1023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3363" name="Text Box 83"/>
              <p:cNvSpPr txBox="1">
                <a:spLocks noChangeArrowheads="1"/>
              </p:cNvSpPr>
              <p:nvPr/>
            </p:nvSpPr>
            <p:spPr bwMode="auto">
              <a:xfrm>
                <a:off x="192" y="3002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</p:grpSp>
      <p:sp>
        <p:nvSpPr>
          <p:cNvPr id="2913364" name="Text Box 84"/>
          <p:cNvSpPr txBox="1">
            <a:spLocks noChangeArrowheads="1"/>
          </p:cNvSpPr>
          <p:nvPr/>
        </p:nvSpPr>
        <p:spPr bwMode="auto">
          <a:xfrm>
            <a:off x="841375" y="242093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13365" name="Text Box 85"/>
          <p:cNvSpPr txBox="1">
            <a:spLocks noChangeArrowheads="1"/>
          </p:cNvSpPr>
          <p:nvPr/>
        </p:nvSpPr>
        <p:spPr bwMode="auto">
          <a:xfrm>
            <a:off x="1470025" y="243998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0</a:t>
            </a:r>
          </a:p>
        </p:txBody>
      </p:sp>
      <p:sp>
        <p:nvSpPr>
          <p:cNvPr id="2913370" name="Rectangle 90"/>
          <p:cNvSpPr>
            <a:spLocks noGrp="1" noChangeArrowheads="1"/>
          </p:cNvSpPr>
          <p:nvPr>
            <p:ph type="body" idx="1"/>
          </p:nvPr>
        </p:nvSpPr>
        <p:spPr>
          <a:xfrm>
            <a:off x="381000" y="825500"/>
            <a:ext cx="8286750" cy="371475"/>
          </a:xfrm>
          <a:noFill/>
          <a:ln/>
        </p:spPr>
        <p:txBody>
          <a:bodyPr/>
          <a:lstStyle/>
          <a:p>
            <a:pPr marL="285750" indent="-285750"/>
            <a:r>
              <a:rPr lang="en-US" sz="2800" u="sng">
                <a:solidFill>
                  <a:schemeClr val="accent1"/>
                </a:solidFill>
                <a:latin typeface="Courier New" pitchFamily="-65" charset="0"/>
              </a:rPr>
              <a:t>000000000000000000</a:t>
            </a:r>
            <a:r>
              <a:rPr lang="en-US" sz="2800">
                <a:latin typeface="Courier New" pitchFamily="-65" charset="0"/>
              </a:rPr>
              <a:t> </a:t>
            </a:r>
            <a:r>
              <a:rPr lang="en-US" sz="2800" u="sng">
                <a:solidFill>
                  <a:schemeClr val="accent1"/>
                </a:solidFill>
                <a:latin typeface="Courier New" pitchFamily="-65" charset="0"/>
              </a:rPr>
              <a:t>0000000001</a:t>
            </a:r>
            <a:r>
              <a:rPr lang="en-US" sz="2800">
                <a:latin typeface="Courier New" pitchFamily="-65" charset="0"/>
              </a:rPr>
              <a:t> 1100</a:t>
            </a:r>
          </a:p>
        </p:txBody>
      </p:sp>
      <p:sp>
        <p:nvSpPr>
          <p:cNvPr id="2913371" name="Text Box 91"/>
          <p:cNvSpPr txBox="1">
            <a:spLocks noChangeArrowheads="1"/>
          </p:cNvSpPr>
          <p:nvPr/>
        </p:nvSpPr>
        <p:spPr bwMode="auto">
          <a:xfrm>
            <a:off x="0" y="1809750"/>
            <a:ext cx="11128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</a:t>
            </a:r>
          </a:p>
        </p:txBody>
      </p:sp>
      <p:sp>
        <p:nvSpPr>
          <p:cNvPr id="2913372" name="Text Box 92"/>
          <p:cNvSpPr txBox="1">
            <a:spLocks noChangeArrowheads="1"/>
          </p:cNvSpPr>
          <p:nvPr/>
        </p:nvSpPr>
        <p:spPr bwMode="auto">
          <a:xfrm>
            <a:off x="2006600" y="1123950"/>
            <a:ext cx="16462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Tag field</a:t>
            </a:r>
          </a:p>
        </p:txBody>
      </p:sp>
      <p:sp>
        <p:nvSpPr>
          <p:cNvPr id="2913373" name="Text Box 93"/>
          <p:cNvSpPr txBox="1">
            <a:spLocks noChangeArrowheads="1"/>
          </p:cNvSpPr>
          <p:nvPr/>
        </p:nvSpPr>
        <p:spPr bwMode="auto">
          <a:xfrm>
            <a:off x="4953000" y="1123950"/>
            <a:ext cx="19431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 field</a:t>
            </a:r>
          </a:p>
        </p:txBody>
      </p:sp>
      <p:sp>
        <p:nvSpPr>
          <p:cNvPr id="2913374" name="Text Box 94"/>
          <p:cNvSpPr txBox="1">
            <a:spLocks noChangeArrowheads="1"/>
          </p:cNvSpPr>
          <p:nvPr/>
        </p:nvSpPr>
        <p:spPr bwMode="auto">
          <a:xfrm>
            <a:off x="7086600" y="1123950"/>
            <a:ext cx="12112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Offset</a:t>
            </a:r>
          </a:p>
        </p:txBody>
      </p:sp>
      <p:sp>
        <p:nvSpPr>
          <p:cNvPr id="2913375" name="Text Box 95"/>
          <p:cNvSpPr txBox="1">
            <a:spLocks noChangeArrowheads="1"/>
          </p:cNvSpPr>
          <p:nvPr/>
        </p:nvSpPr>
        <p:spPr bwMode="auto">
          <a:xfrm>
            <a:off x="874713" y="21415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3376" name="Text Box 96"/>
          <p:cNvSpPr txBox="1">
            <a:spLocks noChangeArrowheads="1"/>
          </p:cNvSpPr>
          <p:nvPr/>
        </p:nvSpPr>
        <p:spPr bwMode="auto">
          <a:xfrm>
            <a:off x="874713" y="276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3377" name="Text Box 97"/>
          <p:cNvSpPr txBox="1">
            <a:spLocks noChangeArrowheads="1"/>
          </p:cNvSpPr>
          <p:nvPr/>
        </p:nvSpPr>
        <p:spPr bwMode="auto">
          <a:xfrm>
            <a:off x="874713" y="30686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3378" name="Text Box 98"/>
          <p:cNvSpPr txBox="1">
            <a:spLocks noChangeArrowheads="1"/>
          </p:cNvSpPr>
          <p:nvPr/>
        </p:nvSpPr>
        <p:spPr bwMode="auto">
          <a:xfrm>
            <a:off x="887413" y="33861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3379" name="Text Box 99"/>
          <p:cNvSpPr txBox="1">
            <a:spLocks noChangeArrowheads="1"/>
          </p:cNvSpPr>
          <p:nvPr/>
        </p:nvSpPr>
        <p:spPr bwMode="auto">
          <a:xfrm>
            <a:off x="887413" y="36909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3380" name="Text Box 100"/>
          <p:cNvSpPr txBox="1">
            <a:spLocks noChangeArrowheads="1"/>
          </p:cNvSpPr>
          <p:nvPr/>
        </p:nvSpPr>
        <p:spPr bwMode="auto">
          <a:xfrm>
            <a:off x="887413" y="39957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3381" name="Text Box 101"/>
          <p:cNvSpPr txBox="1">
            <a:spLocks noChangeArrowheads="1"/>
          </p:cNvSpPr>
          <p:nvPr/>
        </p:nvSpPr>
        <p:spPr bwMode="auto">
          <a:xfrm>
            <a:off x="887413" y="43132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3382" name="Text Box 102"/>
          <p:cNvSpPr txBox="1">
            <a:spLocks noChangeArrowheads="1"/>
          </p:cNvSpPr>
          <p:nvPr/>
        </p:nvSpPr>
        <p:spPr bwMode="auto">
          <a:xfrm>
            <a:off x="887413" y="530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3383" name="Text Box 103"/>
          <p:cNvSpPr txBox="1">
            <a:spLocks noChangeArrowheads="1"/>
          </p:cNvSpPr>
          <p:nvPr/>
        </p:nvSpPr>
        <p:spPr bwMode="auto">
          <a:xfrm>
            <a:off x="887413" y="56086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913384" name="AutoShape 104"/>
          <p:cNvCxnSpPr>
            <a:cxnSpLocks noChangeShapeType="1"/>
            <a:stCxn id="2913373" idx="0"/>
          </p:cNvCxnSpPr>
          <p:nvPr/>
        </p:nvCxnSpPr>
        <p:spPr bwMode="auto">
          <a:xfrm rot="16200000" flipH="1" flipV="1">
            <a:off x="2333625" y="-906462"/>
            <a:ext cx="1560513" cy="5621337"/>
          </a:xfrm>
          <a:prstGeom prst="curvedConnector4">
            <a:avLst>
              <a:gd name="adj1" fmla="val 97"/>
              <a:gd name="adj2" fmla="val 104829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sp>
        <p:nvSpPr>
          <p:cNvPr id="2913385" name="Line 105"/>
          <p:cNvSpPr>
            <a:spLocks noChangeShapeType="1"/>
          </p:cNvSpPr>
          <p:nvPr/>
        </p:nvSpPr>
        <p:spPr bwMode="auto">
          <a:xfrm flipH="1">
            <a:off x="1809750" y="1295400"/>
            <a:ext cx="533400" cy="13144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Text Box 69"/>
          <p:cNvSpPr txBox="1">
            <a:spLocks noChangeArrowheads="1"/>
          </p:cNvSpPr>
          <p:nvPr/>
        </p:nvSpPr>
        <p:spPr bwMode="auto">
          <a:xfrm>
            <a:off x="2438400" y="17018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0xc-f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7" name="Text Box 70"/>
          <p:cNvSpPr txBox="1">
            <a:spLocks noChangeArrowheads="1"/>
          </p:cNvSpPr>
          <p:nvPr/>
        </p:nvSpPr>
        <p:spPr bwMode="auto">
          <a:xfrm>
            <a:off x="41148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0x8-b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8" name="Text Box 71"/>
          <p:cNvSpPr txBox="1">
            <a:spLocks noChangeArrowheads="1"/>
          </p:cNvSpPr>
          <p:nvPr/>
        </p:nvSpPr>
        <p:spPr bwMode="auto">
          <a:xfrm>
            <a:off x="57912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0x4-7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9" name="Text Box 72"/>
          <p:cNvSpPr txBox="1">
            <a:spLocks noChangeArrowheads="1"/>
          </p:cNvSpPr>
          <p:nvPr/>
        </p:nvSpPr>
        <p:spPr bwMode="auto">
          <a:xfrm>
            <a:off x="73914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0x0-3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0" name="Text Box 86"/>
          <p:cNvSpPr txBox="1">
            <a:spLocks noChangeArrowheads="1"/>
          </p:cNvSpPr>
          <p:nvPr/>
        </p:nvSpPr>
        <p:spPr bwMode="auto">
          <a:xfrm>
            <a:off x="276542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d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1" name="Text Box 87"/>
          <p:cNvSpPr txBox="1">
            <a:spLocks noChangeArrowheads="1"/>
          </p:cNvSpPr>
          <p:nvPr/>
        </p:nvSpPr>
        <p:spPr bwMode="auto">
          <a:xfrm>
            <a:off x="44608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c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2" name="Text Box 88"/>
          <p:cNvSpPr txBox="1">
            <a:spLocks noChangeArrowheads="1"/>
          </p:cNvSpPr>
          <p:nvPr/>
        </p:nvSpPr>
        <p:spPr bwMode="auto">
          <a:xfrm>
            <a:off x="617537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b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3" name="Text Box 89"/>
          <p:cNvSpPr txBox="1">
            <a:spLocks noChangeArrowheads="1"/>
          </p:cNvSpPr>
          <p:nvPr/>
        </p:nvSpPr>
        <p:spPr bwMode="auto">
          <a:xfrm>
            <a:off x="78136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13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338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47650"/>
            <a:ext cx="8534400" cy="474663"/>
          </a:xfrm>
        </p:spPr>
        <p:txBody>
          <a:bodyPr/>
          <a:lstStyle/>
          <a:p>
            <a:r>
              <a:rPr lang="en-US" dirty="0"/>
              <a:t>Index Valid, Tag Matches, return </a:t>
            </a:r>
            <a:r>
              <a:rPr lang="en-US" dirty="0" err="1"/>
              <a:t>d</a:t>
            </a:r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397000"/>
            <a:ext cx="8839200" cy="4665663"/>
            <a:chOff x="0" y="880"/>
            <a:chExt cx="5568" cy="2939"/>
          </a:xfrm>
        </p:grpSpPr>
        <p:sp>
          <p:nvSpPr>
            <p:cNvPr id="2915332" name="Rectangle 4"/>
            <p:cNvSpPr>
              <a:spLocks noChangeArrowheads="1"/>
            </p:cNvSpPr>
            <p:nvPr/>
          </p:nvSpPr>
          <p:spPr bwMode="auto">
            <a:xfrm>
              <a:off x="720" y="139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5333" name="Rectangle 5"/>
            <p:cNvSpPr>
              <a:spLocks noChangeArrowheads="1"/>
            </p:cNvSpPr>
            <p:nvPr/>
          </p:nvSpPr>
          <p:spPr bwMode="auto">
            <a:xfrm>
              <a:off x="576" y="139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5334" name="Rectangle 6"/>
            <p:cNvSpPr>
              <a:spLocks noChangeArrowheads="1"/>
            </p:cNvSpPr>
            <p:nvPr/>
          </p:nvSpPr>
          <p:spPr bwMode="auto">
            <a:xfrm>
              <a:off x="1344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5335" name="Rectangle 7"/>
            <p:cNvSpPr>
              <a:spLocks noChangeArrowheads="1"/>
            </p:cNvSpPr>
            <p:nvPr/>
          </p:nvSpPr>
          <p:spPr bwMode="auto">
            <a:xfrm>
              <a:off x="2400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5336" name="Rectangle 8"/>
            <p:cNvSpPr>
              <a:spLocks noChangeArrowheads="1"/>
            </p:cNvSpPr>
            <p:nvPr/>
          </p:nvSpPr>
          <p:spPr bwMode="auto">
            <a:xfrm>
              <a:off x="3456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5337" name="Rectangle 9"/>
            <p:cNvSpPr>
              <a:spLocks noChangeArrowheads="1"/>
            </p:cNvSpPr>
            <p:nvPr/>
          </p:nvSpPr>
          <p:spPr bwMode="auto">
            <a:xfrm>
              <a:off x="4512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5338" name="Rectangle 10"/>
            <p:cNvSpPr>
              <a:spLocks noChangeArrowheads="1"/>
            </p:cNvSpPr>
            <p:nvPr/>
          </p:nvSpPr>
          <p:spPr bwMode="auto">
            <a:xfrm>
              <a:off x="720" y="158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5339" name="Rectangle 11"/>
            <p:cNvSpPr>
              <a:spLocks noChangeArrowheads="1"/>
            </p:cNvSpPr>
            <p:nvPr/>
          </p:nvSpPr>
          <p:spPr bwMode="auto">
            <a:xfrm>
              <a:off x="576" y="158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5340" name="Rectangle 12"/>
            <p:cNvSpPr>
              <a:spLocks noChangeArrowheads="1"/>
            </p:cNvSpPr>
            <p:nvPr/>
          </p:nvSpPr>
          <p:spPr bwMode="auto">
            <a:xfrm>
              <a:off x="1344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5341" name="Rectangle 13"/>
            <p:cNvSpPr>
              <a:spLocks noChangeArrowheads="1"/>
            </p:cNvSpPr>
            <p:nvPr/>
          </p:nvSpPr>
          <p:spPr bwMode="auto">
            <a:xfrm>
              <a:off x="2400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5342" name="Rectangle 14"/>
            <p:cNvSpPr>
              <a:spLocks noChangeArrowheads="1"/>
            </p:cNvSpPr>
            <p:nvPr/>
          </p:nvSpPr>
          <p:spPr bwMode="auto">
            <a:xfrm>
              <a:off x="3456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5343" name="Rectangle 15"/>
            <p:cNvSpPr>
              <a:spLocks noChangeArrowheads="1"/>
            </p:cNvSpPr>
            <p:nvPr/>
          </p:nvSpPr>
          <p:spPr bwMode="auto">
            <a:xfrm>
              <a:off x="4512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5344" name="Rectangle 16"/>
            <p:cNvSpPr>
              <a:spLocks noChangeArrowheads="1"/>
            </p:cNvSpPr>
            <p:nvPr/>
          </p:nvSpPr>
          <p:spPr bwMode="auto">
            <a:xfrm>
              <a:off x="720" y="177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5345" name="Rectangle 17"/>
            <p:cNvSpPr>
              <a:spLocks noChangeArrowheads="1"/>
            </p:cNvSpPr>
            <p:nvPr/>
          </p:nvSpPr>
          <p:spPr bwMode="auto">
            <a:xfrm>
              <a:off x="576" y="177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5346" name="Rectangle 18"/>
            <p:cNvSpPr>
              <a:spLocks noChangeArrowheads="1"/>
            </p:cNvSpPr>
            <p:nvPr/>
          </p:nvSpPr>
          <p:spPr bwMode="auto">
            <a:xfrm>
              <a:off x="1344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5347" name="Rectangle 19"/>
            <p:cNvSpPr>
              <a:spLocks noChangeArrowheads="1"/>
            </p:cNvSpPr>
            <p:nvPr/>
          </p:nvSpPr>
          <p:spPr bwMode="auto">
            <a:xfrm>
              <a:off x="2400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5348" name="Rectangle 20"/>
            <p:cNvSpPr>
              <a:spLocks noChangeArrowheads="1"/>
            </p:cNvSpPr>
            <p:nvPr/>
          </p:nvSpPr>
          <p:spPr bwMode="auto">
            <a:xfrm>
              <a:off x="3456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5349" name="Rectangle 21"/>
            <p:cNvSpPr>
              <a:spLocks noChangeArrowheads="1"/>
            </p:cNvSpPr>
            <p:nvPr/>
          </p:nvSpPr>
          <p:spPr bwMode="auto">
            <a:xfrm>
              <a:off x="4512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5350" name="Rectangle 22"/>
            <p:cNvSpPr>
              <a:spLocks noChangeArrowheads="1"/>
            </p:cNvSpPr>
            <p:nvPr/>
          </p:nvSpPr>
          <p:spPr bwMode="auto">
            <a:xfrm>
              <a:off x="720" y="1968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5351" name="Rectangle 23"/>
            <p:cNvSpPr>
              <a:spLocks noChangeArrowheads="1"/>
            </p:cNvSpPr>
            <p:nvPr/>
          </p:nvSpPr>
          <p:spPr bwMode="auto">
            <a:xfrm>
              <a:off x="576" y="1968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5352" name="Rectangle 24"/>
            <p:cNvSpPr>
              <a:spLocks noChangeArrowheads="1"/>
            </p:cNvSpPr>
            <p:nvPr/>
          </p:nvSpPr>
          <p:spPr bwMode="auto">
            <a:xfrm>
              <a:off x="1344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5353" name="Rectangle 25"/>
            <p:cNvSpPr>
              <a:spLocks noChangeArrowheads="1"/>
            </p:cNvSpPr>
            <p:nvPr/>
          </p:nvSpPr>
          <p:spPr bwMode="auto">
            <a:xfrm>
              <a:off x="2400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5354" name="Rectangle 26"/>
            <p:cNvSpPr>
              <a:spLocks noChangeArrowheads="1"/>
            </p:cNvSpPr>
            <p:nvPr/>
          </p:nvSpPr>
          <p:spPr bwMode="auto">
            <a:xfrm>
              <a:off x="3456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5355" name="Rectangle 27"/>
            <p:cNvSpPr>
              <a:spLocks noChangeArrowheads="1"/>
            </p:cNvSpPr>
            <p:nvPr/>
          </p:nvSpPr>
          <p:spPr bwMode="auto">
            <a:xfrm>
              <a:off x="4512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5356" name="Rectangle 28"/>
            <p:cNvSpPr>
              <a:spLocks noChangeArrowheads="1"/>
            </p:cNvSpPr>
            <p:nvPr/>
          </p:nvSpPr>
          <p:spPr bwMode="auto">
            <a:xfrm>
              <a:off x="720" y="21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5357" name="Rectangle 29"/>
            <p:cNvSpPr>
              <a:spLocks noChangeArrowheads="1"/>
            </p:cNvSpPr>
            <p:nvPr/>
          </p:nvSpPr>
          <p:spPr bwMode="auto">
            <a:xfrm>
              <a:off x="576" y="21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5358" name="Rectangle 30"/>
            <p:cNvSpPr>
              <a:spLocks noChangeArrowheads="1"/>
            </p:cNvSpPr>
            <p:nvPr/>
          </p:nvSpPr>
          <p:spPr bwMode="auto">
            <a:xfrm>
              <a:off x="1344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5359" name="Rectangle 31"/>
            <p:cNvSpPr>
              <a:spLocks noChangeArrowheads="1"/>
            </p:cNvSpPr>
            <p:nvPr/>
          </p:nvSpPr>
          <p:spPr bwMode="auto">
            <a:xfrm>
              <a:off x="2400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5360" name="Rectangle 32"/>
            <p:cNvSpPr>
              <a:spLocks noChangeArrowheads="1"/>
            </p:cNvSpPr>
            <p:nvPr/>
          </p:nvSpPr>
          <p:spPr bwMode="auto">
            <a:xfrm>
              <a:off x="3456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5361" name="Rectangle 33"/>
            <p:cNvSpPr>
              <a:spLocks noChangeArrowheads="1"/>
            </p:cNvSpPr>
            <p:nvPr/>
          </p:nvSpPr>
          <p:spPr bwMode="auto">
            <a:xfrm>
              <a:off x="4512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5362" name="Rectangle 34"/>
            <p:cNvSpPr>
              <a:spLocks noChangeArrowheads="1"/>
            </p:cNvSpPr>
            <p:nvPr/>
          </p:nvSpPr>
          <p:spPr bwMode="auto">
            <a:xfrm>
              <a:off x="720" y="23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5363" name="Rectangle 35"/>
            <p:cNvSpPr>
              <a:spLocks noChangeArrowheads="1"/>
            </p:cNvSpPr>
            <p:nvPr/>
          </p:nvSpPr>
          <p:spPr bwMode="auto">
            <a:xfrm>
              <a:off x="576" y="23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5364" name="Rectangle 36"/>
            <p:cNvSpPr>
              <a:spLocks noChangeArrowheads="1"/>
            </p:cNvSpPr>
            <p:nvPr/>
          </p:nvSpPr>
          <p:spPr bwMode="auto">
            <a:xfrm>
              <a:off x="1344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5365" name="Rectangle 37"/>
            <p:cNvSpPr>
              <a:spLocks noChangeArrowheads="1"/>
            </p:cNvSpPr>
            <p:nvPr/>
          </p:nvSpPr>
          <p:spPr bwMode="auto">
            <a:xfrm>
              <a:off x="2400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5366" name="Rectangle 38"/>
            <p:cNvSpPr>
              <a:spLocks noChangeArrowheads="1"/>
            </p:cNvSpPr>
            <p:nvPr/>
          </p:nvSpPr>
          <p:spPr bwMode="auto">
            <a:xfrm>
              <a:off x="3456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5367" name="Rectangle 39"/>
            <p:cNvSpPr>
              <a:spLocks noChangeArrowheads="1"/>
            </p:cNvSpPr>
            <p:nvPr/>
          </p:nvSpPr>
          <p:spPr bwMode="auto">
            <a:xfrm>
              <a:off x="4512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5368" name="Rectangle 40"/>
            <p:cNvSpPr>
              <a:spLocks noChangeArrowheads="1"/>
            </p:cNvSpPr>
            <p:nvPr/>
          </p:nvSpPr>
          <p:spPr bwMode="auto">
            <a:xfrm>
              <a:off x="720" y="254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5369" name="Rectangle 41"/>
            <p:cNvSpPr>
              <a:spLocks noChangeArrowheads="1"/>
            </p:cNvSpPr>
            <p:nvPr/>
          </p:nvSpPr>
          <p:spPr bwMode="auto">
            <a:xfrm>
              <a:off x="576" y="254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5370" name="Rectangle 42"/>
            <p:cNvSpPr>
              <a:spLocks noChangeArrowheads="1"/>
            </p:cNvSpPr>
            <p:nvPr/>
          </p:nvSpPr>
          <p:spPr bwMode="auto">
            <a:xfrm>
              <a:off x="1344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5371" name="Rectangle 43"/>
            <p:cNvSpPr>
              <a:spLocks noChangeArrowheads="1"/>
            </p:cNvSpPr>
            <p:nvPr/>
          </p:nvSpPr>
          <p:spPr bwMode="auto">
            <a:xfrm>
              <a:off x="2400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5372" name="Rectangle 44"/>
            <p:cNvSpPr>
              <a:spLocks noChangeArrowheads="1"/>
            </p:cNvSpPr>
            <p:nvPr/>
          </p:nvSpPr>
          <p:spPr bwMode="auto">
            <a:xfrm>
              <a:off x="3456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5373" name="Rectangle 45"/>
            <p:cNvSpPr>
              <a:spLocks noChangeArrowheads="1"/>
            </p:cNvSpPr>
            <p:nvPr/>
          </p:nvSpPr>
          <p:spPr bwMode="auto">
            <a:xfrm>
              <a:off x="4512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5374" name="Rectangle 46"/>
            <p:cNvSpPr>
              <a:spLocks noChangeArrowheads="1"/>
            </p:cNvSpPr>
            <p:nvPr/>
          </p:nvSpPr>
          <p:spPr bwMode="auto">
            <a:xfrm>
              <a:off x="720" y="273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5375" name="Rectangle 47"/>
            <p:cNvSpPr>
              <a:spLocks noChangeArrowheads="1"/>
            </p:cNvSpPr>
            <p:nvPr/>
          </p:nvSpPr>
          <p:spPr bwMode="auto">
            <a:xfrm>
              <a:off x="576" y="273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5376" name="Rectangle 48"/>
            <p:cNvSpPr>
              <a:spLocks noChangeArrowheads="1"/>
            </p:cNvSpPr>
            <p:nvPr/>
          </p:nvSpPr>
          <p:spPr bwMode="auto">
            <a:xfrm>
              <a:off x="1344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5377" name="Rectangle 49"/>
            <p:cNvSpPr>
              <a:spLocks noChangeArrowheads="1"/>
            </p:cNvSpPr>
            <p:nvPr/>
          </p:nvSpPr>
          <p:spPr bwMode="auto">
            <a:xfrm>
              <a:off x="2400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5378" name="Rectangle 50"/>
            <p:cNvSpPr>
              <a:spLocks noChangeArrowheads="1"/>
            </p:cNvSpPr>
            <p:nvPr/>
          </p:nvSpPr>
          <p:spPr bwMode="auto">
            <a:xfrm>
              <a:off x="3456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5379" name="Rectangle 51"/>
            <p:cNvSpPr>
              <a:spLocks noChangeArrowheads="1"/>
            </p:cNvSpPr>
            <p:nvPr/>
          </p:nvSpPr>
          <p:spPr bwMode="auto">
            <a:xfrm>
              <a:off x="4512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5380" name="Rectangle 52"/>
            <p:cNvSpPr>
              <a:spLocks noChangeArrowheads="1"/>
            </p:cNvSpPr>
            <p:nvPr/>
          </p:nvSpPr>
          <p:spPr bwMode="auto">
            <a:xfrm>
              <a:off x="720" y="33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5381" name="Rectangle 53"/>
            <p:cNvSpPr>
              <a:spLocks noChangeArrowheads="1"/>
            </p:cNvSpPr>
            <p:nvPr/>
          </p:nvSpPr>
          <p:spPr bwMode="auto">
            <a:xfrm>
              <a:off x="576" y="33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5382" name="Rectangle 54"/>
            <p:cNvSpPr>
              <a:spLocks noChangeArrowheads="1"/>
            </p:cNvSpPr>
            <p:nvPr/>
          </p:nvSpPr>
          <p:spPr bwMode="auto">
            <a:xfrm>
              <a:off x="1344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5383" name="Rectangle 55"/>
            <p:cNvSpPr>
              <a:spLocks noChangeArrowheads="1"/>
            </p:cNvSpPr>
            <p:nvPr/>
          </p:nvSpPr>
          <p:spPr bwMode="auto">
            <a:xfrm>
              <a:off x="2400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5384" name="Rectangle 56"/>
            <p:cNvSpPr>
              <a:spLocks noChangeArrowheads="1"/>
            </p:cNvSpPr>
            <p:nvPr/>
          </p:nvSpPr>
          <p:spPr bwMode="auto">
            <a:xfrm>
              <a:off x="3456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5385" name="Rectangle 57"/>
            <p:cNvSpPr>
              <a:spLocks noChangeArrowheads="1"/>
            </p:cNvSpPr>
            <p:nvPr/>
          </p:nvSpPr>
          <p:spPr bwMode="auto">
            <a:xfrm>
              <a:off x="4512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5386" name="Rectangle 58"/>
            <p:cNvSpPr>
              <a:spLocks noChangeArrowheads="1"/>
            </p:cNvSpPr>
            <p:nvPr/>
          </p:nvSpPr>
          <p:spPr bwMode="auto">
            <a:xfrm>
              <a:off x="720" y="35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5387" name="Rectangle 59"/>
            <p:cNvSpPr>
              <a:spLocks noChangeArrowheads="1"/>
            </p:cNvSpPr>
            <p:nvPr/>
          </p:nvSpPr>
          <p:spPr bwMode="auto">
            <a:xfrm>
              <a:off x="576" y="35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5388" name="Rectangle 60"/>
            <p:cNvSpPr>
              <a:spLocks noChangeArrowheads="1"/>
            </p:cNvSpPr>
            <p:nvPr/>
          </p:nvSpPr>
          <p:spPr bwMode="auto">
            <a:xfrm>
              <a:off x="1344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5389" name="Rectangle 61"/>
            <p:cNvSpPr>
              <a:spLocks noChangeArrowheads="1"/>
            </p:cNvSpPr>
            <p:nvPr/>
          </p:nvSpPr>
          <p:spPr bwMode="auto">
            <a:xfrm>
              <a:off x="2400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5390" name="Rectangle 62"/>
            <p:cNvSpPr>
              <a:spLocks noChangeArrowheads="1"/>
            </p:cNvSpPr>
            <p:nvPr/>
          </p:nvSpPr>
          <p:spPr bwMode="auto">
            <a:xfrm>
              <a:off x="3456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5391" name="Rectangle 63"/>
            <p:cNvSpPr>
              <a:spLocks noChangeArrowheads="1"/>
            </p:cNvSpPr>
            <p:nvPr/>
          </p:nvSpPr>
          <p:spPr bwMode="auto">
            <a:xfrm>
              <a:off x="4512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5392" name="Text Box 64"/>
            <p:cNvSpPr txBox="1">
              <a:spLocks noChangeArrowheads="1"/>
            </p:cNvSpPr>
            <p:nvPr/>
          </p:nvSpPr>
          <p:spPr bwMode="auto">
            <a:xfrm>
              <a:off x="2390" y="3002"/>
              <a:ext cx="2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Times" pitchFamily="-65" charset="0"/>
                </a:rPr>
                <a:t>...</a:t>
              </a:r>
              <a:endParaRPr lang="en-US" sz="24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grpSp>
          <p:nvGrpSpPr>
            <p:cNvPr id="3" name="Group 65"/>
            <p:cNvGrpSpPr>
              <a:grpSpLocks/>
            </p:cNvGrpSpPr>
            <p:nvPr/>
          </p:nvGrpSpPr>
          <p:grpSpPr bwMode="auto">
            <a:xfrm>
              <a:off x="336" y="880"/>
              <a:ext cx="969" cy="567"/>
              <a:chOff x="336" y="880"/>
              <a:chExt cx="969" cy="567"/>
            </a:xfrm>
          </p:grpSpPr>
          <p:sp>
            <p:nvSpPr>
              <p:cNvPr id="2915394" name="Text Box 66"/>
              <p:cNvSpPr txBox="1">
                <a:spLocks noChangeArrowheads="1"/>
              </p:cNvSpPr>
              <p:nvPr/>
            </p:nvSpPr>
            <p:spPr bwMode="auto">
              <a:xfrm>
                <a:off x="336" y="880"/>
                <a:ext cx="6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Valid</a:t>
                </a:r>
              </a:p>
            </p:txBody>
          </p:sp>
          <p:sp>
            <p:nvSpPr>
              <p:cNvPr id="2915395" name="Text Box 67"/>
              <p:cNvSpPr txBox="1">
                <a:spLocks noChangeArrowheads="1"/>
              </p:cNvSpPr>
              <p:nvPr/>
            </p:nvSpPr>
            <p:spPr bwMode="auto">
              <a:xfrm>
                <a:off x="816" y="1120"/>
                <a:ext cx="48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Tag</a:t>
                </a:r>
              </a:p>
            </p:txBody>
          </p:sp>
        </p:grpSp>
        <p:grpSp>
          <p:nvGrpSpPr>
            <p:cNvPr id="4" name="Group 72"/>
            <p:cNvGrpSpPr>
              <a:grpSpLocks/>
            </p:cNvGrpSpPr>
            <p:nvPr/>
          </p:nvGrpSpPr>
          <p:grpSpPr bwMode="auto">
            <a:xfrm>
              <a:off x="0" y="1335"/>
              <a:ext cx="654" cy="2484"/>
              <a:chOff x="0" y="1335"/>
              <a:chExt cx="654" cy="2484"/>
            </a:xfrm>
          </p:grpSpPr>
          <p:sp>
            <p:nvSpPr>
              <p:cNvPr id="2915401" name="Text Box 73"/>
              <p:cNvSpPr txBox="1">
                <a:spLocks noChangeArrowheads="1"/>
              </p:cNvSpPr>
              <p:nvPr/>
            </p:nvSpPr>
            <p:spPr bwMode="auto">
              <a:xfrm>
                <a:off x="192" y="133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0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5402" name="Text Box 74"/>
              <p:cNvSpPr txBox="1">
                <a:spLocks noChangeArrowheads="1"/>
              </p:cNvSpPr>
              <p:nvPr/>
            </p:nvSpPr>
            <p:spPr bwMode="auto">
              <a:xfrm>
                <a:off x="192" y="1531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latin typeface="Courier New" pitchFamily="-65" charset="0"/>
                  </a:rPr>
                  <a:t>1</a:t>
                </a:r>
              </a:p>
            </p:txBody>
          </p:sp>
          <p:sp>
            <p:nvSpPr>
              <p:cNvPr id="2915403" name="Text Box 75"/>
              <p:cNvSpPr txBox="1">
                <a:spLocks noChangeArrowheads="1"/>
              </p:cNvSpPr>
              <p:nvPr/>
            </p:nvSpPr>
            <p:spPr bwMode="auto">
              <a:xfrm>
                <a:off x="192" y="171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5404" name="Text Box 76"/>
              <p:cNvSpPr txBox="1">
                <a:spLocks noChangeArrowheads="1"/>
              </p:cNvSpPr>
              <p:nvPr/>
            </p:nvSpPr>
            <p:spPr bwMode="auto">
              <a:xfrm>
                <a:off x="192" y="1911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5405" name="Text Box 77"/>
              <p:cNvSpPr txBox="1">
                <a:spLocks noChangeArrowheads="1"/>
              </p:cNvSpPr>
              <p:nvPr/>
            </p:nvSpPr>
            <p:spPr bwMode="auto">
              <a:xfrm>
                <a:off x="192" y="2103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4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5406" name="Text Box 78"/>
              <p:cNvSpPr txBox="1">
                <a:spLocks noChangeArrowheads="1"/>
              </p:cNvSpPr>
              <p:nvPr/>
            </p:nvSpPr>
            <p:spPr bwMode="auto">
              <a:xfrm>
                <a:off x="192" y="229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5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5407" name="Text Box 79"/>
              <p:cNvSpPr txBox="1">
                <a:spLocks noChangeArrowheads="1"/>
              </p:cNvSpPr>
              <p:nvPr/>
            </p:nvSpPr>
            <p:spPr bwMode="auto">
              <a:xfrm>
                <a:off x="192" y="248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6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5408" name="Text Box 80"/>
              <p:cNvSpPr txBox="1">
                <a:spLocks noChangeArrowheads="1"/>
              </p:cNvSpPr>
              <p:nvPr/>
            </p:nvSpPr>
            <p:spPr bwMode="auto">
              <a:xfrm>
                <a:off x="192" y="267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7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5409" name="Text Box 81"/>
              <p:cNvSpPr txBox="1">
                <a:spLocks noChangeArrowheads="1"/>
              </p:cNvSpPr>
              <p:nvPr/>
            </p:nvSpPr>
            <p:spPr bwMode="auto">
              <a:xfrm>
                <a:off x="0" y="3300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1022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5410" name="Text Box 82"/>
              <p:cNvSpPr txBox="1">
                <a:spLocks noChangeArrowheads="1"/>
              </p:cNvSpPr>
              <p:nvPr/>
            </p:nvSpPr>
            <p:spPr bwMode="auto">
              <a:xfrm>
                <a:off x="0" y="3492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1023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5411" name="Text Box 83"/>
              <p:cNvSpPr txBox="1">
                <a:spLocks noChangeArrowheads="1"/>
              </p:cNvSpPr>
              <p:nvPr/>
            </p:nvSpPr>
            <p:spPr bwMode="auto">
              <a:xfrm>
                <a:off x="192" y="3002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</p:grpSp>
      <p:sp>
        <p:nvSpPr>
          <p:cNvPr id="2915412" name="Text Box 84"/>
          <p:cNvSpPr txBox="1">
            <a:spLocks noChangeArrowheads="1"/>
          </p:cNvSpPr>
          <p:nvPr/>
        </p:nvSpPr>
        <p:spPr bwMode="auto">
          <a:xfrm>
            <a:off x="841375" y="242093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15413" name="Text Box 85"/>
          <p:cNvSpPr txBox="1">
            <a:spLocks noChangeArrowheads="1"/>
          </p:cNvSpPr>
          <p:nvPr/>
        </p:nvSpPr>
        <p:spPr bwMode="auto">
          <a:xfrm>
            <a:off x="1470025" y="243998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0</a:t>
            </a:r>
          </a:p>
        </p:txBody>
      </p:sp>
      <p:sp>
        <p:nvSpPr>
          <p:cNvPr id="2915418" name="Rectangle 90"/>
          <p:cNvSpPr>
            <a:spLocks noGrp="1" noChangeArrowheads="1"/>
          </p:cNvSpPr>
          <p:nvPr>
            <p:ph type="body" idx="1"/>
          </p:nvPr>
        </p:nvSpPr>
        <p:spPr>
          <a:xfrm>
            <a:off x="381000" y="825500"/>
            <a:ext cx="8286750" cy="371475"/>
          </a:xfrm>
          <a:noFill/>
          <a:ln/>
        </p:spPr>
        <p:txBody>
          <a:bodyPr/>
          <a:lstStyle/>
          <a:p>
            <a:pPr marL="285750" indent="-285750"/>
            <a:r>
              <a:rPr lang="en-US" sz="2800" u="sng">
                <a:solidFill>
                  <a:schemeClr val="accent1"/>
                </a:solidFill>
                <a:latin typeface="Courier New" pitchFamily="-65" charset="0"/>
              </a:rPr>
              <a:t>000000000000000000</a:t>
            </a:r>
            <a:r>
              <a:rPr lang="en-US" sz="2800">
                <a:latin typeface="Courier New" pitchFamily="-65" charset="0"/>
              </a:rPr>
              <a:t> </a:t>
            </a:r>
            <a:r>
              <a:rPr lang="en-US" sz="2800" u="sng">
                <a:solidFill>
                  <a:schemeClr val="accent1"/>
                </a:solidFill>
                <a:latin typeface="Courier New" pitchFamily="-65" charset="0"/>
              </a:rPr>
              <a:t>0000000001</a:t>
            </a:r>
            <a:r>
              <a:rPr lang="en-US" sz="2800">
                <a:latin typeface="Courier New" pitchFamily="-65" charset="0"/>
              </a:rPr>
              <a:t> </a:t>
            </a:r>
            <a:r>
              <a:rPr lang="en-US" sz="2800" u="sng">
                <a:solidFill>
                  <a:schemeClr val="accent1"/>
                </a:solidFill>
                <a:latin typeface="Courier New" pitchFamily="-65" charset="0"/>
              </a:rPr>
              <a:t>1100</a:t>
            </a:r>
          </a:p>
        </p:txBody>
      </p:sp>
      <p:sp>
        <p:nvSpPr>
          <p:cNvPr id="2915419" name="Text Box 91"/>
          <p:cNvSpPr txBox="1">
            <a:spLocks noChangeArrowheads="1"/>
          </p:cNvSpPr>
          <p:nvPr/>
        </p:nvSpPr>
        <p:spPr bwMode="auto">
          <a:xfrm>
            <a:off x="0" y="1809750"/>
            <a:ext cx="11128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</a:t>
            </a:r>
          </a:p>
        </p:txBody>
      </p:sp>
      <p:sp>
        <p:nvSpPr>
          <p:cNvPr id="2915420" name="Text Box 92"/>
          <p:cNvSpPr txBox="1">
            <a:spLocks noChangeArrowheads="1"/>
          </p:cNvSpPr>
          <p:nvPr/>
        </p:nvSpPr>
        <p:spPr bwMode="auto">
          <a:xfrm>
            <a:off x="2006600" y="1123950"/>
            <a:ext cx="16462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Tag field</a:t>
            </a:r>
          </a:p>
        </p:txBody>
      </p:sp>
      <p:sp>
        <p:nvSpPr>
          <p:cNvPr id="2915421" name="Text Box 93"/>
          <p:cNvSpPr txBox="1">
            <a:spLocks noChangeArrowheads="1"/>
          </p:cNvSpPr>
          <p:nvPr/>
        </p:nvSpPr>
        <p:spPr bwMode="auto">
          <a:xfrm>
            <a:off x="4953000" y="1123950"/>
            <a:ext cx="19431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 field</a:t>
            </a:r>
          </a:p>
        </p:txBody>
      </p:sp>
      <p:sp>
        <p:nvSpPr>
          <p:cNvPr id="2915422" name="Text Box 94"/>
          <p:cNvSpPr txBox="1">
            <a:spLocks noChangeArrowheads="1"/>
          </p:cNvSpPr>
          <p:nvPr/>
        </p:nvSpPr>
        <p:spPr bwMode="auto">
          <a:xfrm>
            <a:off x="7086600" y="1123950"/>
            <a:ext cx="12112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Offset</a:t>
            </a:r>
          </a:p>
        </p:txBody>
      </p:sp>
      <p:sp>
        <p:nvSpPr>
          <p:cNvPr id="2915423" name="Text Box 95"/>
          <p:cNvSpPr txBox="1">
            <a:spLocks noChangeArrowheads="1"/>
          </p:cNvSpPr>
          <p:nvPr/>
        </p:nvSpPr>
        <p:spPr bwMode="auto">
          <a:xfrm>
            <a:off x="874713" y="21415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5424" name="Text Box 96"/>
          <p:cNvSpPr txBox="1">
            <a:spLocks noChangeArrowheads="1"/>
          </p:cNvSpPr>
          <p:nvPr/>
        </p:nvSpPr>
        <p:spPr bwMode="auto">
          <a:xfrm>
            <a:off x="874713" y="276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5425" name="Text Box 97"/>
          <p:cNvSpPr txBox="1">
            <a:spLocks noChangeArrowheads="1"/>
          </p:cNvSpPr>
          <p:nvPr/>
        </p:nvSpPr>
        <p:spPr bwMode="auto">
          <a:xfrm>
            <a:off x="874713" y="30686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5426" name="Text Box 98"/>
          <p:cNvSpPr txBox="1">
            <a:spLocks noChangeArrowheads="1"/>
          </p:cNvSpPr>
          <p:nvPr/>
        </p:nvSpPr>
        <p:spPr bwMode="auto">
          <a:xfrm>
            <a:off x="887413" y="33861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5427" name="Text Box 99"/>
          <p:cNvSpPr txBox="1">
            <a:spLocks noChangeArrowheads="1"/>
          </p:cNvSpPr>
          <p:nvPr/>
        </p:nvSpPr>
        <p:spPr bwMode="auto">
          <a:xfrm>
            <a:off x="887413" y="36909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5428" name="Text Box 100"/>
          <p:cNvSpPr txBox="1">
            <a:spLocks noChangeArrowheads="1"/>
          </p:cNvSpPr>
          <p:nvPr/>
        </p:nvSpPr>
        <p:spPr bwMode="auto">
          <a:xfrm>
            <a:off x="887413" y="39957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5429" name="Text Box 101"/>
          <p:cNvSpPr txBox="1">
            <a:spLocks noChangeArrowheads="1"/>
          </p:cNvSpPr>
          <p:nvPr/>
        </p:nvSpPr>
        <p:spPr bwMode="auto">
          <a:xfrm>
            <a:off x="887413" y="43132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5430" name="Text Box 102"/>
          <p:cNvSpPr txBox="1">
            <a:spLocks noChangeArrowheads="1"/>
          </p:cNvSpPr>
          <p:nvPr/>
        </p:nvSpPr>
        <p:spPr bwMode="auto">
          <a:xfrm>
            <a:off x="887413" y="530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5431" name="Text Box 103"/>
          <p:cNvSpPr txBox="1">
            <a:spLocks noChangeArrowheads="1"/>
          </p:cNvSpPr>
          <p:nvPr/>
        </p:nvSpPr>
        <p:spPr bwMode="auto">
          <a:xfrm>
            <a:off x="887413" y="56086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915432" name="AutoShape 104"/>
          <p:cNvCxnSpPr>
            <a:cxnSpLocks noChangeShapeType="1"/>
            <a:stCxn id="2915421" idx="0"/>
          </p:cNvCxnSpPr>
          <p:nvPr/>
        </p:nvCxnSpPr>
        <p:spPr bwMode="auto">
          <a:xfrm rot="16200000" flipH="1" flipV="1">
            <a:off x="2333625" y="-906462"/>
            <a:ext cx="1560513" cy="5621337"/>
          </a:xfrm>
          <a:prstGeom prst="curvedConnector4">
            <a:avLst>
              <a:gd name="adj1" fmla="val 97"/>
              <a:gd name="adj2" fmla="val 104829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sp>
        <p:nvSpPr>
          <p:cNvPr id="2915433" name="Line 105"/>
          <p:cNvSpPr>
            <a:spLocks noChangeShapeType="1"/>
          </p:cNvSpPr>
          <p:nvPr/>
        </p:nvSpPr>
        <p:spPr bwMode="auto">
          <a:xfrm flipH="1">
            <a:off x="1809750" y="1295400"/>
            <a:ext cx="533400" cy="13144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15434" name="Oval 106"/>
          <p:cNvSpPr>
            <a:spLocks noChangeArrowheads="1"/>
          </p:cNvSpPr>
          <p:nvPr/>
        </p:nvSpPr>
        <p:spPr bwMode="auto">
          <a:xfrm>
            <a:off x="1981200" y="2393950"/>
            <a:ext cx="19558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15435" name="Line 107"/>
          <p:cNvSpPr>
            <a:spLocks noChangeShapeType="1"/>
          </p:cNvSpPr>
          <p:nvPr/>
        </p:nvSpPr>
        <p:spPr bwMode="auto">
          <a:xfrm flipH="1">
            <a:off x="3886200" y="1143000"/>
            <a:ext cx="3657600" cy="1371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Text Box 69"/>
          <p:cNvSpPr txBox="1">
            <a:spLocks noChangeArrowheads="1"/>
          </p:cNvSpPr>
          <p:nvPr/>
        </p:nvSpPr>
        <p:spPr bwMode="auto">
          <a:xfrm>
            <a:off x="2438400" y="17018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0xc-f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9" name="Text Box 70"/>
          <p:cNvSpPr txBox="1">
            <a:spLocks noChangeArrowheads="1"/>
          </p:cNvSpPr>
          <p:nvPr/>
        </p:nvSpPr>
        <p:spPr bwMode="auto">
          <a:xfrm>
            <a:off x="41148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0x8-b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0" name="Text Box 71"/>
          <p:cNvSpPr txBox="1">
            <a:spLocks noChangeArrowheads="1"/>
          </p:cNvSpPr>
          <p:nvPr/>
        </p:nvSpPr>
        <p:spPr bwMode="auto">
          <a:xfrm>
            <a:off x="57912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0x4-7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1" name="Text Box 72"/>
          <p:cNvSpPr txBox="1">
            <a:spLocks noChangeArrowheads="1"/>
          </p:cNvSpPr>
          <p:nvPr/>
        </p:nvSpPr>
        <p:spPr bwMode="auto">
          <a:xfrm>
            <a:off x="73914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0x0-3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2" name="Text Box 86"/>
          <p:cNvSpPr txBox="1">
            <a:spLocks noChangeArrowheads="1"/>
          </p:cNvSpPr>
          <p:nvPr/>
        </p:nvSpPr>
        <p:spPr bwMode="auto">
          <a:xfrm>
            <a:off x="276542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accent2"/>
                </a:solidFill>
              </a:rPr>
              <a:t>d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13" name="Text Box 87"/>
          <p:cNvSpPr txBox="1">
            <a:spLocks noChangeArrowheads="1"/>
          </p:cNvSpPr>
          <p:nvPr/>
        </p:nvSpPr>
        <p:spPr bwMode="auto">
          <a:xfrm>
            <a:off x="44608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c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4" name="Text Box 88"/>
          <p:cNvSpPr txBox="1">
            <a:spLocks noChangeArrowheads="1"/>
          </p:cNvSpPr>
          <p:nvPr/>
        </p:nvSpPr>
        <p:spPr bwMode="auto">
          <a:xfrm>
            <a:off x="617537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b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5" name="Text Box 89"/>
          <p:cNvSpPr txBox="1">
            <a:spLocks noChangeArrowheads="1"/>
          </p:cNvSpPr>
          <p:nvPr/>
        </p:nvSpPr>
        <p:spPr bwMode="auto">
          <a:xfrm>
            <a:off x="78136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15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5434" grpId="0" animBg="1"/>
      <p:bldP spid="29154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7650"/>
            <a:ext cx="9144000" cy="474663"/>
          </a:xfrm>
        </p:spPr>
        <p:txBody>
          <a:bodyPr/>
          <a:lstStyle/>
          <a:p>
            <a:r>
              <a:rPr lang="en-US" dirty="0"/>
              <a:t>3. Read 0x00000034 = 0…00 0..011 0100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397000"/>
            <a:ext cx="8839200" cy="4665663"/>
            <a:chOff x="0" y="880"/>
            <a:chExt cx="5568" cy="2939"/>
          </a:xfrm>
        </p:grpSpPr>
        <p:sp>
          <p:nvSpPr>
            <p:cNvPr id="2917380" name="Rectangle 4"/>
            <p:cNvSpPr>
              <a:spLocks noChangeArrowheads="1"/>
            </p:cNvSpPr>
            <p:nvPr/>
          </p:nvSpPr>
          <p:spPr bwMode="auto">
            <a:xfrm>
              <a:off x="720" y="139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7381" name="Rectangle 5"/>
            <p:cNvSpPr>
              <a:spLocks noChangeArrowheads="1"/>
            </p:cNvSpPr>
            <p:nvPr/>
          </p:nvSpPr>
          <p:spPr bwMode="auto">
            <a:xfrm>
              <a:off x="576" y="139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7382" name="Rectangle 6"/>
            <p:cNvSpPr>
              <a:spLocks noChangeArrowheads="1"/>
            </p:cNvSpPr>
            <p:nvPr/>
          </p:nvSpPr>
          <p:spPr bwMode="auto">
            <a:xfrm>
              <a:off x="1344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7383" name="Rectangle 7"/>
            <p:cNvSpPr>
              <a:spLocks noChangeArrowheads="1"/>
            </p:cNvSpPr>
            <p:nvPr/>
          </p:nvSpPr>
          <p:spPr bwMode="auto">
            <a:xfrm>
              <a:off x="2400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7384" name="Rectangle 8"/>
            <p:cNvSpPr>
              <a:spLocks noChangeArrowheads="1"/>
            </p:cNvSpPr>
            <p:nvPr/>
          </p:nvSpPr>
          <p:spPr bwMode="auto">
            <a:xfrm>
              <a:off x="3456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7385" name="Rectangle 9"/>
            <p:cNvSpPr>
              <a:spLocks noChangeArrowheads="1"/>
            </p:cNvSpPr>
            <p:nvPr/>
          </p:nvSpPr>
          <p:spPr bwMode="auto">
            <a:xfrm>
              <a:off x="4512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7386" name="Rectangle 10"/>
            <p:cNvSpPr>
              <a:spLocks noChangeArrowheads="1"/>
            </p:cNvSpPr>
            <p:nvPr/>
          </p:nvSpPr>
          <p:spPr bwMode="auto">
            <a:xfrm>
              <a:off x="720" y="158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7387" name="Rectangle 11"/>
            <p:cNvSpPr>
              <a:spLocks noChangeArrowheads="1"/>
            </p:cNvSpPr>
            <p:nvPr/>
          </p:nvSpPr>
          <p:spPr bwMode="auto">
            <a:xfrm>
              <a:off x="576" y="158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7388" name="Rectangle 12"/>
            <p:cNvSpPr>
              <a:spLocks noChangeArrowheads="1"/>
            </p:cNvSpPr>
            <p:nvPr/>
          </p:nvSpPr>
          <p:spPr bwMode="auto">
            <a:xfrm>
              <a:off x="1344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7389" name="Rectangle 13"/>
            <p:cNvSpPr>
              <a:spLocks noChangeArrowheads="1"/>
            </p:cNvSpPr>
            <p:nvPr/>
          </p:nvSpPr>
          <p:spPr bwMode="auto">
            <a:xfrm>
              <a:off x="2400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7390" name="Rectangle 14"/>
            <p:cNvSpPr>
              <a:spLocks noChangeArrowheads="1"/>
            </p:cNvSpPr>
            <p:nvPr/>
          </p:nvSpPr>
          <p:spPr bwMode="auto">
            <a:xfrm>
              <a:off x="3456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7391" name="Rectangle 15"/>
            <p:cNvSpPr>
              <a:spLocks noChangeArrowheads="1"/>
            </p:cNvSpPr>
            <p:nvPr/>
          </p:nvSpPr>
          <p:spPr bwMode="auto">
            <a:xfrm>
              <a:off x="4512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7392" name="Rectangle 16"/>
            <p:cNvSpPr>
              <a:spLocks noChangeArrowheads="1"/>
            </p:cNvSpPr>
            <p:nvPr/>
          </p:nvSpPr>
          <p:spPr bwMode="auto">
            <a:xfrm>
              <a:off x="720" y="177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7393" name="Rectangle 17"/>
            <p:cNvSpPr>
              <a:spLocks noChangeArrowheads="1"/>
            </p:cNvSpPr>
            <p:nvPr/>
          </p:nvSpPr>
          <p:spPr bwMode="auto">
            <a:xfrm>
              <a:off x="576" y="177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7394" name="Rectangle 18"/>
            <p:cNvSpPr>
              <a:spLocks noChangeArrowheads="1"/>
            </p:cNvSpPr>
            <p:nvPr/>
          </p:nvSpPr>
          <p:spPr bwMode="auto">
            <a:xfrm>
              <a:off x="1344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7395" name="Rectangle 19"/>
            <p:cNvSpPr>
              <a:spLocks noChangeArrowheads="1"/>
            </p:cNvSpPr>
            <p:nvPr/>
          </p:nvSpPr>
          <p:spPr bwMode="auto">
            <a:xfrm>
              <a:off x="2400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7396" name="Rectangle 20"/>
            <p:cNvSpPr>
              <a:spLocks noChangeArrowheads="1"/>
            </p:cNvSpPr>
            <p:nvPr/>
          </p:nvSpPr>
          <p:spPr bwMode="auto">
            <a:xfrm>
              <a:off x="3456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7397" name="Rectangle 21"/>
            <p:cNvSpPr>
              <a:spLocks noChangeArrowheads="1"/>
            </p:cNvSpPr>
            <p:nvPr/>
          </p:nvSpPr>
          <p:spPr bwMode="auto">
            <a:xfrm>
              <a:off x="4512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7398" name="Rectangle 22"/>
            <p:cNvSpPr>
              <a:spLocks noChangeArrowheads="1"/>
            </p:cNvSpPr>
            <p:nvPr/>
          </p:nvSpPr>
          <p:spPr bwMode="auto">
            <a:xfrm>
              <a:off x="720" y="1968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7399" name="Rectangle 23"/>
            <p:cNvSpPr>
              <a:spLocks noChangeArrowheads="1"/>
            </p:cNvSpPr>
            <p:nvPr/>
          </p:nvSpPr>
          <p:spPr bwMode="auto">
            <a:xfrm>
              <a:off x="576" y="1968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7400" name="Rectangle 24"/>
            <p:cNvSpPr>
              <a:spLocks noChangeArrowheads="1"/>
            </p:cNvSpPr>
            <p:nvPr/>
          </p:nvSpPr>
          <p:spPr bwMode="auto">
            <a:xfrm>
              <a:off x="1344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7401" name="Rectangle 25"/>
            <p:cNvSpPr>
              <a:spLocks noChangeArrowheads="1"/>
            </p:cNvSpPr>
            <p:nvPr/>
          </p:nvSpPr>
          <p:spPr bwMode="auto">
            <a:xfrm>
              <a:off x="2400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7402" name="Rectangle 26"/>
            <p:cNvSpPr>
              <a:spLocks noChangeArrowheads="1"/>
            </p:cNvSpPr>
            <p:nvPr/>
          </p:nvSpPr>
          <p:spPr bwMode="auto">
            <a:xfrm>
              <a:off x="3456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7403" name="Rectangle 27"/>
            <p:cNvSpPr>
              <a:spLocks noChangeArrowheads="1"/>
            </p:cNvSpPr>
            <p:nvPr/>
          </p:nvSpPr>
          <p:spPr bwMode="auto">
            <a:xfrm>
              <a:off x="4512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7404" name="Rectangle 28"/>
            <p:cNvSpPr>
              <a:spLocks noChangeArrowheads="1"/>
            </p:cNvSpPr>
            <p:nvPr/>
          </p:nvSpPr>
          <p:spPr bwMode="auto">
            <a:xfrm>
              <a:off x="720" y="21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7405" name="Rectangle 29"/>
            <p:cNvSpPr>
              <a:spLocks noChangeArrowheads="1"/>
            </p:cNvSpPr>
            <p:nvPr/>
          </p:nvSpPr>
          <p:spPr bwMode="auto">
            <a:xfrm>
              <a:off x="576" y="21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7406" name="Rectangle 30"/>
            <p:cNvSpPr>
              <a:spLocks noChangeArrowheads="1"/>
            </p:cNvSpPr>
            <p:nvPr/>
          </p:nvSpPr>
          <p:spPr bwMode="auto">
            <a:xfrm>
              <a:off x="1344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7407" name="Rectangle 31"/>
            <p:cNvSpPr>
              <a:spLocks noChangeArrowheads="1"/>
            </p:cNvSpPr>
            <p:nvPr/>
          </p:nvSpPr>
          <p:spPr bwMode="auto">
            <a:xfrm>
              <a:off x="2400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7408" name="Rectangle 32"/>
            <p:cNvSpPr>
              <a:spLocks noChangeArrowheads="1"/>
            </p:cNvSpPr>
            <p:nvPr/>
          </p:nvSpPr>
          <p:spPr bwMode="auto">
            <a:xfrm>
              <a:off x="3456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7409" name="Rectangle 33"/>
            <p:cNvSpPr>
              <a:spLocks noChangeArrowheads="1"/>
            </p:cNvSpPr>
            <p:nvPr/>
          </p:nvSpPr>
          <p:spPr bwMode="auto">
            <a:xfrm>
              <a:off x="4512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7410" name="Rectangle 34"/>
            <p:cNvSpPr>
              <a:spLocks noChangeArrowheads="1"/>
            </p:cNvSpPr>
            <p:nvPr/>
          </p:nvSpPr>
          <p:spPr bwMode="auto">
            <a:xfrm>
              <a:off x="720" y="23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7411" name="Rectangle 35"/>
            <p:cNvSpPr>
              <a:spLocks noChangeArrowheads="1"/>
            </p:cNvSpPr>
            <p:nvPr/>
          </p:nvSpPr>
          <p:spPr bwMode="auto">
            <a:xfrm>
              <a:off x="576" y="23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7412" name="Rectangle 36"/>
            <p:cNvSpPr>
              <a:spLocks noChangeArrowheads="1"/>
            </p:cNvSpPr>
            <p:nvPr/>
          </p:nvSpPr>
          <p:spPr bwMode="auto">
            <a:xfrm>
              <a:off x="1344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7413" name="Rectangle 37"/>
            <p:cNvSpPr>
              <a:spLocks noChangeArrowheads="1"/>
            </p:cNvSpPr>
            <p:nvPr/>
          </p:nvSpPr>
          <p:spPr bwMode="auto">
            <a:xfrm>
              <a:off x="2400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7414" name="Rectangle 38"/>
            <p:cNvSpPr>
              <a:spLocks noChangeArrowheads="1"/>
            </p:cNvSpPr>
            <p:nvPr/>
          </p:nvSpPr>
          <p:spPr bwMode="auto">
            <a:xfrm>
              <a:off x="3456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7415" name="Rectangle 39"/>
            <p:cNvSpPr>
              <a:spLocks noChangeArrowheads="1"/>
            </p:cNvSpPr>
            <p:nvPr/>
          </p:nvSpPr>
          <p:spPr bwMode="auto">
            <a:xfrm>
              <a:off x="4512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7416" name="Rectangle 40"/>
            <p:cNvSpPr>
              <a:spLocks noChangeArrowheads="1"/>
            </p:cNvSpPr>
            <p:nvPr/>
          </p:nvSpPr>
          <p:spPr bwMode="auto">
            <a:xfrm>
              <a:off x="720" y="254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7417" name="Rectangle 41"/>
            <p:cNvSpPr>
              <a:spLocks noChangeArrowheads="1"/>
            </p:cNvSpPr>
            <p:nvPr/>
          </p:nvSpPr>
          <p:spPr bwMode="auto">
            <a:xfrm>
              <a:off x="576" y="254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7418" name="Rectangle 42"/>
            <p:cNvSpPr>
              <a:spLocks noChangeArrowheads="1"/>
            </p:cNvSpPr>
            <p:nvPr/>
          </p:nvSpPr>
          <p:spPr bwMode="auto">
            <a:xfrm>
              <a:off x="1344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7419" name="Rectangle 43"/>
            <p:cNvSpPr>
              <a:spLocks noChangeArrowheads="1"/>
            </p:cNvSpPr>
            <p:nvPr/>
          </p:nvSpPr>
          <p:spPr bwMode="auto">
            <a:xfrm>
              <a:off x="2400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7420" name="Rectangle 44"/>
            <p:cNvSpPr>
              <a:spLocks noChangeArrowheads="1"/>
            </p:cNvSpPr>
            <p:nvPr/>
          </p:nvSpPr>
          <p:spPr bwMode="auto">
            <a:xfrm>
              <a:off x="3456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7421" name="Rectangle 45"/>
            <p:cNvSpPr>
              <a:spLocks noChangeArrowheads="1"/>
            </p:cNvSpPr>
            <p:nvPr/>
          </p:nvSpPr>
          <p:spPr bwMode="auto">
            <a:xfrm>
              <a:off x="4512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7422" name="Rectangle 46"/>
            <p:cNvSpPr>
              <a:spLocks noChangeArrowheads="1"/>
            </p:cNvSpPr>
            <p:nvPr/>
          </p:nvSpPr>
          <p:spPr bwMode="auto">
            <a:xfrm>
              <a:off x="720" y="273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7423" name="Rectangle 47"/>
            <p:cNvSpPr>
              <a:spLocks noChangeArrowheads="1"/>
            </p:cNvSpPr>
            <p:nvPr/>
          </p:nvSpPr>
          <p:spPr bwMode="auto">
            <a:xfrm>
              <a:off x="576" y="273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7424" name="Rectangle 48"/>
            <p:cNvSpPr>
              <a:spLocks noChangeArrowheads="1"/>
            </p:cNvSpPr>
            <p:nvPr/>
          </p:nvSpPr>
          <p:spPr bwMode="auto">
            <a:xfrm>
              <a:off x="1344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7425" name="Rectangle 49"/>
            <p:cNvSpPr>
              <a:spLocks noChangeArrowheads="1"/>
            </p:cNvSpPr>
            <p:nvPr/>
          </p:nvSpPr>
          <p:spPr bwMode="auto">
            <a:xfrm>
              <a:off x="2400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7426" name="Rectangle 50"/>
            <p:cNvSpPr>
              <a:spLocks noChangeArrowheads="1"/>
            </p:cNvSpPr>
            <p:nvPr/>
          </p:nvSpPr>
          <p:spPr bwMode="auto">
            <a:xfrm>
              <a:off x="3456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7427" name="Rectangle 51"/>
            <p:cNvSpPr>
              <a:spLocks noChangeArrowheads="1"/>
            </p:cNvSpPr>
            <p:nvPr/>
          </p:nvSpPr>
          <p:spPr bwMode="auto">
            <a:xfrm>
              <a:off x="4512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7428" name="Rectangle 52"/>
            <p:cNvSpPr>
              <a:spLocks noChangeArrowheads="1"/>
            </p:cNvSpPr>
            <p:nvPr/>
          </p:nvSpPr>
          <p:spPr bwMode="auto">
            <a:xfrm>
              <a:off x="720" y="33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7429" name="Rectangle 53"/>
            <p:cNvSpPr>
              <a:spLocks noChangeArrowheads="1"/>
            </p:cNvSpPr>
            <p:nvPr/>
          </p:nvSpPr>
          <p:spPr bwMode="auto">
            <a:xfrm>
              <a:off x="576" y="33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7430" name="Rectangle 54"/>
            <p:cNvSpPr>
              <a:spLocks noChangeArrowheads="1"/>
            </p:cNvSpPr>
            <p:nvPr/>
          </p:nvSpPr>
          <p:spPr bwMode="auto">
            <a:xfrm>
              <a:off x="1344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7431" name="Rectangle 55"/>
            <p:cNvSpPr>
              <a:spLocks noChangeArrowheads="1"/>
            </p:cNvSpPr>
            <p:nvPr/>
          </p:nvSpPr>
          <p:spPr bwMode="auto">
            <a:xfrm>
              <a:off x="2400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7432" name="Rectangle 56"/>
            <p:cNvSpPr>
              <a:spLocks noChangeArrowheads="1"/>
            </p:cNvSpPr>
            <p:nvPr/>
          </p:nvSpPr>
          <p:spPr bwMode="auto">
            <a:xfrm>
              <a:off x="3456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7433" name="Rectangle 57"/>
            <p:cNvSpPr>
              <a:spLocks noChangeArrowheads="1"/>
            </p:cNvSpPr>
            <p:nvPr/>
          </p:nvSpPr>
          <p:spPr bwMode="auto">
            <a:xfrm>
              <a:off x="4512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7434" name="Rectangle 58"/>
            <p:cNvSpPr>
              <a:spLocks noChangeArrowheads="1"/>
            </p:cNvSpPr>
            <p:nvPr/>
          </p:nvSpPr>
          <p:spPr bwMode="auto">
            <a:xfrm>
              <a:off x="720" y="35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7435" name="Rectangle 59"/>
            <p:cNvSpPr>
              <a:spLocks noChangeArrowheads="1"/>
            </p:cNvSpPr>
            <p:nvPr/>
          </p:nvSpPr>
          <p:spPr bwMode="auto">
            <a:xfrm>
              <a:off x="576" y="35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7436" name="Rectangle 60"/>
            <p:cNvSpPr>
              <a:spLocks noChangeArrowheads="1"/>
            </p:cNvSpPr>
            <p:nvPr/>
          </p:nvSpPr>
          <p:spPr bwMode="auto">
            <a:xfrm>
              <a:off x="1344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7437" name="Rectangle 61"/>
            <p:cNvSpPr>
              <a:spLocks noChangeArrowheads="1"/>
            </p:cNvSpPr>
            <p:nvPr/>
          </p:nvSpPr>
          <p:spPr bwMode="auto">
            <a:xfrm>
              <a:off x="2400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7438" name="Rectangle 62"/>
            <p:cNvSpPr>
              <a:spLocks noChangeArrowheads="1"/>
            </p:cNvSpPr>
            <p:nvPr/>
          </p:nvSpPr>
          <p:spPr bwMode="auto">
            <a:xfrm>
              <a:off x="3456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7439" name="Rectangle 63"/>
            <p:cNvSpPr>
              <a:spLocks noChangeArrowheads="1"/>
            </p:cNvSpPr>
            <p:nvPr/>
          </p:nvSpPr>
          <p:spPr bwMode="auto">
            <a:xfrm>
              <a:off x="4512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7440" name="Text Box 64"/>
            <p:cNvSpPr txBox="1">
              <a:spLocks noChangeArrowheads="1"/>
            </p:cNvSpPr>
            <p:nvPr/>
          </p:nvSpPr>
          <p:spPr bwMode="auto">
            <a:xfrm>
              <a:off x="2390" y="3002"/>
              <a:ext cx="2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Times" pitchFamily="-65" charset="0"/>
                </a:rPr>
                <a:t>...</a:t>
              </a:r>
              <a:endParaRPr lang="en-US" sz="24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grpSp>
          <p:nvGrpSpPr>
            <p:cNvPr id="3" name="Group 65"/>
            <p:cNvGrpSpPr>
              <a:grpSpLocks/>
            </p:cNvGrpSpPr>
            <p:nvPr/>
          </p:nvGrpSpPr>
          <p:grpSpPr bwMode="auto">
            <a:xfrm>
              <a:off x="336" y="880"/>
              <a:ext cx="969" cy="567"/>
              <a:chOff x="336" y="880"/>
              <a:chExt cx="969" cy="567"/>
            </a:xfrm>
          </p:grpSpPr>
          <p:sp>
            <p:nvSpPr>
              <p:cNvPr id="2917442" name="Text Box 66"/>
              <p:cNvSpPr txBox="1">
                <a:spLocks noChangeArrowheads="1"/>
              </p:cNvSpPr>
              <p:nvPr/>
            </p:nvSpPr>
            <p:spPr bwMode="auto">
              <a:xfrm>
                <a:off x="336" y="880"/>
                <a:ext cx="6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Valid</a:t>
                </a:r>
              </a:p>
            </p:txBody>
          </p:sp>
          <p:sp>
            <p:nvSpPr>
              <p:cNvPr id="2917443" name="Text Box 67"/>
              <p:cNvSpPr txBox="1">
                <a:spLocks noChangeArrowheads="1"/>
              </p:cNvSpPr>
              <p:nvPr/>
            </p:nvSpPr>
            <p:spPr bwMode="auto">
              <a:xfrm>
                <a:off x="816" y="1120"/>
                <a:ext cx="48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Tag</a:t>
                </a:r>
              </a:p>
            </p:txBody>
          </p:sp>
        </p:grpSp>
        <p:grpSp>
          <p:nvGrpSpPr>
            <p:cNvPr id="4" name="Group 72"/>
            <p:cNvGrpSpPr>
              <a:grpSpLocks/>
            </p:cNvGrpSpPr>
            <p:nvPr/>
          </p:nvGrpSpPr>
          <p:grpSpPr bwMode="auto">
            <a:xfrm>
              <a:off x="0" y="1335"/>
              <a:ext cx="654" cy="2484"/>
              <a:chOff x="0" y="1335"/>
              <a:chExt cx="654" cy="2484"/>
            </a:xfrm>
          </p:grpSpPr>
          <p:sp>
            <p:nvSpPr>
              <p:cNvPr id="2917449" name="Text Box 73"/>
              <p:cNvSpPr txBox="1">
                <a:spLocks noChangeArrowheads="1"/>
              </p:cNvSpPr>
              <p:nvPr/>
            </p:nvSpPr>
            <p:spPr bwMode="auto">
              <a:xfrm>
                <a:off x="192" y="133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0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7450" name="Text Box 74"/>
              <p:cNvSpPr txBox="1">
                <a:spLocks noChangeArrowheads="1"/>
              </p:cNvSpPr>
              <p:nvPr/>
            </p:nvSpPr>
            <p:spPr bwMode="auto">
              <a:xfrm>
                <a:off x="192" y="152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1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7451" name="Text Box 75"/>
              <p:cNvSpPr txBox="1">
                <a:spLocks noChangeArrowheads="1"/>
              </p:cNvSpPr>
              <p:nvPr/>
            </p:nvSpPr>
            <p:spPr bwMode="auto">
              <a:xfrm>
                <a:off x="192" y="171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7452" name="Text Box 76"/>
              <p:cNvSpPr txBox="1">
                <a:spLocks noChangeArrowheads="1"/>
              </p:cNvSpPr>
              <p:nvPr/>
            </p:nvSpPr>
            <p:spPr bwMode="auto">
              <a:xfrm>
                <a:off x="192" y="1911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7453" name="Text Box 77"/>
              <p:cNvSpPr txBox="1">
                <a:spLocks noChangeArrowheads="1"/>
              </p:cNvSpPr>
              <p:nvPr/>
            </p:nvSpPr>
            <p:spPr bwMode="auto">
              <a:xfrm>
                <a:off x="192" y="2103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4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7454" name="Text Box 78"/>
              <p:cNvSpPr txBox="1">
                <a:spLocks noChangeArrowheads="1"/>
              </p:cNvSpPr>
              <p:nvPr/>
            </p:nvSpPr>
            <p:spPr bwMode="auto">
              <a:xfrm>
                <a:off x="192" y="229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5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7455" name="Text Box 79"/>
              <p:cNvSpPr txBox="1">
                <a:spLocks noChangeArrowheads="1"/>
              </p:cNvSpPr>
              <p:nvPr/>
            </p:nvSpPr>
            <p:spPr bwMode="auto">
              <a:xfrm>
                <a:off x="192" y="248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6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7456" name="Text Box 80"/>
              <p:cNvSpPr txBox="1">
                <a:spLocks noChangeArrowheads="1"/>
              </p:cNvSpPr>
              <p:nvPr/>
            </p:nvSpPr>
            <p:spPr bwMode="auto">
              <a:xfrm>
                <a:off x="192" y="267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7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7457" name="Text Box 81"/>
              <p:cNvSpPr txBox="1">
                <a:spLocks noChangeArrowheads="1"/>
              </p:cNvSpPr>
              <p:nvPr/>
            </p:nvSpPr>
            <p:spPr bwMode="auto">
              <a:xfrm>
                <a:off x="0" y="3300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1022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7458" name="Text Box 82"/>
              <p:cNvSpPr txBox="1">
                <a:spLocks noChangeArrowheads="1"/>
              </p:cNvSpPr>
              <p:nvPr/>
            </p:nvSpPr>
            <p:spPr bwMode="auto">
              <a:xfrm>
                <a:off x="0" y="3492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1023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7459" name="Text Box 83"/>
              <p:cNvSpPr txBox="1">
                <a:spLocks noChangeArrowheads="1"/>
              </p:cNvSpPr>
              <p:nvPr/>
            </p:nvSpPr>
            <p:spPr bwMode="auto">
              <a:xfrm>
                <a:off x="192" y="3002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</p:grpSp>
      <p:sp>
        <p:nvSpPr>
          <p:cNvPr id="2917460" name="Text Box 84"/>
          <p:cNvSpPr txBox="1">
            <a:spLocks noChangeArrowheads="1"/>
          </p:cNvSpPr>
          <p:nvPr/>
        </p:nvSpPr>
        <p:spPr bwMode="auto">
          <a:xfrm>
            <a:off x="841375" y="242093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17461" name="Text Box 85"/>
          <p:cNvSpPr txBox="1">
            <a:spLocks noChangeArrowheads="1"/>
          </p:cNvSpPr>
          <p:nvPr/>
        </p:nvSpPr>
        <p:spPr bwMode="auto">
          <a:xfrm>
            <a:off x="1470025" y="243998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7466" name="Rectangle 90"/>
          <p:cNvSpPr>
            <a:spLocks noGrp="1" noChangeArrowheads="1"/>
          </p:cNvSpPr>
          <p:nvPr>
            <p:ph type="body" idx="1"/>
          </p:nvPr>
        </p:nvSpPr>
        <p:spPr>
          <a:xfrm>
            <a:off x="381000" y="952500"/>
            <a:ext cx="8286750" cy="371475"/>
          </a:xfrm>
          <a:noFill/>
          <a:ln/>
        </p:spPr>
        <p:txBody>
          <a:bodyPr/>
          <a:lstStyle/>
          <a:p>
            <a:pPr marL="285750" indent="-285750"/>
            <a:r>
              <a:rPr lang="en-US" sz="2800">
                <a:latin typeface="Courier New" pitchFamily="-65" charset="0"/>
              </a:rPr>
              <a:t>000000000000000000 </a:t>
            </a:r>
            <a:r>
              <a:rPr lang="en-US" sz="2800" u="sng">
                <a:solidFill>
                  <a:srgbClr val="FF0000"/>
                </a:solidFill>
                <a:latin typeface="Courier New" pitchFamily="-65" charset="0"/>
              </a:rPr>
              <a:t>0000000011</a:t>
            </a:r>
            <a:r>
              <a:rPr lang="en-US" sz="2800">
                <a:latin typeface="Courier New" pitchFamily="-65" charset="0"/>
              </a:rPr>
              <a:t> 0100</a:t>
            </a:r>
            <a:endParaRPr lang="en-US"/>
          </a:p>
        </p:txBody>
      </p:sp>
      <p:sp>
        <p:nvSpPr>
          <p:cNvPr id="2917467" name="Text Box 91"/>
          <p:cNvSpPr txBox="1">
            <a:spLocks noChangeArrowheads="1"/>
          </p:cNvSpPr>
          <p:nvPr/>
        </p:nvSpPr>
        <p:spPr bwMode="auto">
          <a:xfrm>
            <a:off x="0" y="1809750"/>
            <a:ext cx="11128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</a:t>
            </a:r>
          </a:p>
        </p:txBody>
      </p:sp>
      <p:sp>
        <p:nvSpPr>
          <p:cNvPr id="2917468" name="Text Box 92"/>
          <p:cNvSpPr txBox="1">
            <a:spLocks noChangeArrowheads="1"/>
          </p:cNvSpPr>
          <p:nvPr/>
        </p:nvSpPr>
        <p:spPr bwMode="auto">
          <a:xfrm>
            <a:off x="1981200" y="1174750"/>
            <a:ext cx="16462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Tag field</a:t>
            </a:r>
          </a:p>
        </p:txBody>
      </p:sp>
      <p:sp>
        <p:nvSpPr>
          <p:cNvPr id="2917469" name="Text Box 93"/>
          <p:cNvSpPr txBox="1">
            <a:spLocks noChangeArrowheads="1"/>
          </p:cNvSpPr>
          <p:nvPr/>
        </p:nvSpPr>
        <p:spPr bwMode="auto">
          <a:xfrm>
            <a:off x="4927600" y="1174750"/>
            <a:ext cx="19431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 field</a:t>
            </a:r>
          </a:p>
        </p:txBody>
      </p:sp>
      <p:sp>
        <p:nvSpPr>
          <p:cNvPr id="2917470" name="Text Box 94"/>
          <p:cNvSpPr txBox="1">
            <a:spLocks noChangeArrowheads="1"/>
          </p:cNvSpPr>
          <p:nvPr/>
        </p:nvSpPr>
        <p:spPr bwMode="auto">
          <a:xfrm>
            <a:off x="7061200" y="1174750"/>
            <a:ext cx="12112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Offset</a:t>
            </a:r>
          </a:p>
        </p:txBody>
      </p:sp>
      <p:sp>
        <p:nvSpPr>
          <p:cNvPr id="2917471" name="Text Box 95"/>
          <p:cNvSpPr txBox="1">
            <a:spLocks noChangeArrowheads="1"/>
          </p:cNvSpPr>
          <p:nvPr/>
        </p:nvSpPr>
        <p:spPr bwMode="auto">
          <a:xfrm>
            <a:off x="874713" y="21415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7472" name="Text Box 96"/>
          <p:cNvSpPr txBox="1">
            <a:spLocks noChangeArrowheads="1"/>
          </p:cNvSpPr>
          <p:nvPr/>
        </p:nvSpPr>
        <p:spPr bwMode="auto">
          <a:xfrm>
            <a:off x="874713" y="276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7473" name="Text Box 97"/>
          <p:cNvSpPr txBox="1">
            <a:spLocks noChangeArrowheads="1"/>
          </p:cNvSpPr>
          <p:nvPr/>
        </p:nvSpPr>
        <p:spPr bwMode="auto">
          <a:xfrm>
            <a:off x="874713" y="30686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7474" name="Text Box 98"/>
          <p:cNvSpPr txBox="1">
            <a:spLocks noChangeArrowheads="1"/>
          </p:cNvSpPr>
          <p:nvPr/>
        </p:nvSpPr>
        <p:spPr bwMode="auto">
          <a:xfrm>
            <a:off x="887413" y="33861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7475" name="Text Box 99"/>
          <p:cNvSpPr txBox="1">
            <a:spLocks noChangeArrowheads="1"/>
          </p:cNvSpPr>
          <p:nvPr/>
        </p:nvSpPr>
        <p:spPr bwMode="auto">
          <a:xfrm>
            <a:off x="887413" y="36909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7476" name="Text Box 100"/>
          <p:cNvSpPr txBox="1">
            <a:spLocks noChangeArrowheads="1"/>
          </p:cNvSpPr>
          <p:nvPr/>
        </p:nvSpPr>
        <p:spPr bwMode="auto">
          <a:xfrm>
            <a:off x="887413" y="39957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7477" name="Text Box 101"/>
          <p:cNvSpPr txBox="1">
            <a:spLocks noChangeArrowheads="1"/>
          </p:cNvSpPr>
          <p:nvPr/>
        </p:nvSpPr>
        <p:spPr bwMode="auto">
          <a:xfrm>
            <a:off x="887413" y="43132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7478" name="Text Box 102"/>
          <p:cNvSpPr txBox="1">
            <a:spLocks noChangeArrowheads="1"/>
          </p:cNvSpPr>
          <p:nvPr/>
        </p:nvSpPr>
        <p:spPr bwMode="auto">
          <a:xfrm>
            <a:off x="887413" y="530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7479" name="Text Box 103"/>
          <p:cNvSpPr txBox="1">
            <a:spLocks noChangeArrowheads="1"/>
          </p:cNvSpPr>
          <p:nvPr/>
        </p:nvSpPr>
        <p:spPr bwMode="auto">
          <a:xfrm>
            <a:off x="887413" y="56086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4" name="Text Box 69"/>
          <p:cNvSpPr txBox="1">
            <a:spLocks noChangeArrowheads="1"/>
          </p:cNvSpPr>
          <p:nvPr/>
        </p:nvSpPr>
        <p:spPr bwMode="auto">
          <a:xfrm>
            <a:off x="2438400" y="17018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0xc-f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5" name="Text Box 70"/>
          <p:cNvSpPr txBox="1">
            <a:spLocks noChangeArrowheads="1"/>
          </p:cNvSpPr>
          <p:nvPr/>
        </p:nvSpPr>
        <p:spPr bwMode="auto">
          <a:xfrm>
            <a:off x="41148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0x8-b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6" name="Text Box 71"/>
          <p:cNvSpPr txBox="1">
            <a:spLocks noChangeArrowheads="1"/>
          </p:cNvSpPr>
          <p:nvPr/>
        </p:nvSpPr>
        <p:spPr bwMode="auto">
          <a:xfrm>
            <a:off x="57912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0x4-7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7" name="Text Box 72"/>
          <p:cNvSpPr txBox="1">
            <a:spLocks noChangeArrowheads="1"/>
          </p:cNvSpPr>
          <p:nvPr/>
        </p:nvSpPr>
        <p:spPr bwMode="auto">
          <a:xfrm>
            <a:off x="73914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0x0-3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8" name="Text Box 86"/>
          <p:cNvSpPr txBox="1">
            <a:spLocks noChangeArrowheads="1"/>
          </p:cNvSpPr>
          <p:nvPr/>
        </p:nvSpPr>
        <p:spPr bwMode="auto">
          <a:xfrm>
            <a:off x="276542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d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9" name="Text Box 87"/>
          <p:cNvSpPr txBox="1">
            <a:spLocks noChangeArrowheads="1"/>
          </p:cNvSpPr>
          <p:nvPr/>
        </p:nvSpPr>
        <p:spPr bwMode="auto">
          <a:xfrm>
            <a:off x="44608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c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0" name="Text Box 88"/>
          <p:cNvSpPr txBox="1">
            <a:spLocks noChangeArrowheads="1"/>
          </p:cNvSpPr>
          <p:nvPr/>
        </p:nvSpPr>
        <p:spPr bwMode="auto">
          <a:xfrm>
            <a:off x="617537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b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1" name="Text Box 89"/>
          <p:cNvSpPr txBox="1">
            <a:spLocks noChangeArrowheads="1"/>
          </p:cNvSpPr>
          <p:nvPr/>
        </p:nvSpPr>
        <p:spPr bwMode="auto">
          <a:xfrm>
            <a:off x="78136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a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22300" y="241300"/>
            <a:ext cx="6997700" cy="474663"/>
          </a:xfrm>
        </p:spPr>
        <p:txBody>
          <a:bodyPr/>
          <a:lstStyle/>
          <a:p>
            <a:r>
              <a:rPr lang="en-US" dirty="0"/>
              <a:t>So read block 3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397000"/>
            <a:ext cx="8839200" cy="4665663"/>
            <a:chOff x="0" y="880"/>
            <a:chExt cx="5568" cy="2939"/>
          </a:xfrm>
        </p:grpSpPr>
        <p:sp>
          <p:nvSpPr>
            <p:cNvPr id="2919428" name="Rectangle 4"/>
            <p:cNvSpPr>
              <a:spLocks noChangeArrowheads="1"/>
            </p:cNvSpPr>
            <p:nvPr/>
          </p:nvSpPr>
          <p:spPr bwMode="auto">
            <a:xfrm>
              <a:off x="720" y="139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9429" name="Rectangle 5"/>
            <p:cNvSpPr>
              <a:spLocks noChangeArrowheads="1"/>
            </p:cNvSpPr>
            <p:nvPr/>
          </p:nvSpPr>
          <p:spPr bwMode="auto">
            <a:xfrm>
              <a:off x="576" y="139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9430" name="Rectangle 6"/>
            <p:cNvSpPr>
              <a:spLocks noChangeArrowheads="1"/>
            </p:cNvSpPr>
            <p:nvPr/>
          </p:nvSpPr>
          <p:spPr bwMode="auto">
            <a:xfrm>
              <a:off x="1344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9431" name="Rectangle 7"/>
            <p:cNvSpPr>
              <a:spLocks noChangeArrowheads="1"/>
            </p:cNvSpPr>
            <p:nvPr/>
          </p:nvSpPr>
          <p:spPr bwMode="auto">
            <a:xfrm>
              <a:off x="2400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9432" name="Rectangle 8"/>
            <p:cNvSpPr>
              <a:spLocks noChangeArrowheads="1"/>
            </p:cNvSpPr>
            <p:nvPr/>
          </p:nvSpPr>
          <p:spPr bwMode="auto">
            <a:xfrm>
              <a:off x="3456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9433" name="Rectangle 9"/>
            <p:cNvSpPr>
              <a:spLocks noChangeArrowheads="1"/>
            </p:cNvSpPr>
            <p:nvPr/>
          </p:nvSpPr>
          <p:spPr bwMode="auto">
            <a:xfrm>
              <a:off x="4512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9434" name="Rectangle 10"/>
            <p:cNvSpPr>
              <a:spLocks noChangeArrowheads="1"/>
            </p:cNvSpPr>
            <p:nvPr/>
          </p:nvSpPr>
          <p:spPr bwMode="auto">
            <a:xfrm>
              <a:off x="720" y="158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9435" name="Rectangle 11"/>
            <p:cNvSpPr>
              <a:spLocks noChangeArrowheads="1"/>
            </p:cNvSpPr>
            <p:nvPr/>
          </p:nvSpPr>
          <p:spPr bwMode="auto">
            <a:xfrm>
              <a:off x="576" y="158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9436" name="Rectangle 12"/>
            <p:cNvSpPr>
              <a:spLocks noChangeArrowheads="1"/>
            </p:cNvSpPr>
            <p:nvPr/>
          </p:nvSpPr>
          <p:spPr bwMode="auto">
            <a:xfrm>
              <a:off x="1344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9437" name="Rectangle 13"/>
            <p:cNvSpPr>
              <a:spLocks noChangeArrowheads="1"/>
            </p:cNvSpPr>
            <p:nvPr/>
          </p:nvSpPr>
          <p:spPr bwMode="auto">
            <a:xfrm>
              <a:off x="2400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9438" name="Rectangle 14"/>
            <p:cNvSpPr>
              <a:spLocks noChangeArrowheads="1"/>
            </p:cNvSpPr>
            <p:nvPr/>
          </p:nvSpPr>
          <p:spPr bwMode="auto">
            <a:xfrm>
              <a:off x="3456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9439" name="Rectangle 15"/>
            <p:cNvSpPr>
              <a:spLocks noChangeArrowheads="1"/>
            </p:cNvSpPr>
            <p:nvPr/>
          </p:nvSpPr>
          <p:spPr bwMode="auto">
            <a:xfrm>
              <a:off x="4512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9440" name="Rectangle 16"/>
            <p:cNvSpPr>
              <a:spLocks noChangeArrowheads="1"/>
            </p:cNvSpPr>
            <p:nvPr/>
          </p:nvSpPr>
          <p:spPr bwMode="auto">
            <a:xfrm>
              <a:off x="720" y="177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9441" name="Rectangle 17"/>
            <p:cNvSpPr>
              <a:spLocks noChangeArrowheads="1"/>
            </p:cNvSpPr>
            <p:nvPr/>
          </p:nvSpPr>
          <p:spPr bwMode="auto">
            <a:xfrm>
              <a:off x="576" y="177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9442" name="Rectangle 18"/>
            <p:cNvSpPr>
              <a:spLocks noChangeArrowheads="1"/>
            </p:cNvSpPr>
            <p:nvPr/>
          </p:nvSpPr>
          <p:spPr bwMode="auto">
            <a:xfrm>
              <a:off x="1344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9443" name="Rectangle 19"/>
            <p:cNvSpPr>
              <a:spLocks noChangeArrowheads="1"/>
            </p:cNvSpPr>
            <p:nvPr/>
          </p:nvSpPr>
          <p:spPr bwMode="auto">
            <a:xfrm>
              <a:off x="2400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9444" name="Rectangle 20"/>
            <p:cNvSpPr>
              <a:spLocks noChangeArrowheads="1"/>
            </p:cNvSpPr>
            <p:nvPr/>
          </p:nvSpPr>
          <p:spPr bwMode="auto">
            <a:xfrm>
              <a:off x="3456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9445" name="Rectangle 21"/>
            <p:cNvSpPr>
              <a:spLocks noChangeArrowheads="1"/>
            </p:cNvSpPr>
            <p:nvPr/>
          </p:nvSpPr>
          <p:spPr bwMode="auto">
            <a:xfrm>
              <a:off x="4512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9446" name="Rectangle 22"/>
            <p:cNvSpPr>
              <a:spLocks noChangeArrowheads="1"/>
            </p:cNvSpPr>
            <p:nvPr/>
          </p:nvSpPr>
          <p:spPr bwMode="auto">
            <a:xfrm>
              <a:off x="720" y="1968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9447" name="Rectangle 23"/>
            <p:cNvSpPr>
              <a:spLocks noChangeArrowheads="1"/>
            </p:cNvSpPr>
            <p:nvPr/>
          </p:nvSpPr>
          <p:spPr bwMode="auto">
            <a:xfrm>
              <a:off x="576" y="1968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9448" name="Rectangle 24"/>
            <p:cNvSpPr>
              <a:spLocks noChangeArrowheads="1"/>
            </p:cNvSpPr>
            <p:nvPr/>
          </p:nvSpPr>
          <p:spPr bwMode="auto">
            <a:xfrm>
              <a:off x="1344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9449" name="Rectangle 25"/>
            <p:cNvSpPr>
              <a:spLocks noChangeArrowheads="1"/>
            </p:cNvSpPr>
            <p:nvPr/>
          </p:nvSpPr>
          <p:spPr bwMode="auto">
            <a:xfrm>
              <a:off x="2400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9450" name="Rectangle 26"/>
            <p:cNvSpPr>
              <a:spLocks noChangeArrowheads="1"/>
            </p:cNvSpPr>
            <p:nvPr/>
          </p:nvSpPr>
          <p:spPr bwMode="auto">
            <a:xfrm>
              <a:off x="3456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9451" name="Rectangle 27"/>
            <p:cNvSpPr>
              <a:spLocks noChangeArrowheads="1"/>
            </p:cNvSpPr>
            <p:nvPr/>
          </p:nvSpPr>
          <p:spPr bwMode="auto">
            <a:xfrm>
              <a:off x="4512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9452" name="Rectangle 28"/>
            <p:cNvSpPr>
              <a:spLocks noChangeArrowheads="1"/>
            </p:cNvSpPr>
            <p:nvPr/>
          </p:nvSpPr>
          <p:spPr bwMode="auto">
            <a:xfrm>
              <a:off x="720" y="21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9453" name="Rectangle 29"/>
            <p:cNvSpPr>
              <a:spLocks noChangeArrowheads="1"/>
            </p:cNvSpPr>
            <p:nvPr/>
          </p:nvSpPr>
          <p:spPr bwMode="auto">
            <a:xfrm>
              <a:off x="576" y="21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9454" name="Rectangle 30"/>
            <p:cNvSpPr>
              <a:spLocks noChangeArrowheads="1"/>
            </p:cNvSpPr>
            <p:nvPr/>
          </p:nvSpPr>
          <p:spPr bwMode="auto">
            <a:xfrm>
              <a:off x="1344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9455" name="Rectangle 31"/>
            <p:cNvSpPr>
              <a:spLocks noChangeArrowheads="1"/>
            </p:cNvSpPr>
            <p:nvPr/>
          </p:nvSpPr>
          <p:spPr bwMode="auto">
            <a:xfrm>
              <a:off x="2400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9456" name="Rectangle 32"/>
            <p:cNvSpPr>
              <a:spLocks noChangeArrowheads="1"/>
            </p:cNvSpPr>
            <p:nvPr/>
          </p:nvSpPr>
          <p:spPr bwMode="auto">
            <a:xfrm>
              <a:off x="3456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9457" name="Rectangle 33"/>
            <p:cNvSpPr>
              <a:spLocks noChangeArrowheads="1"/>
            </p:cNvSpPr>
            <p:nvPr/>
          </p:nvSpPr>
          <p:spPr bwMode="auto">
            <a:xfrm>
              <a:off x="4512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9458" name="Rectangle 34"/>
            <p:cNvSpPr>
              <a:spLocks noChangeArrowheads="1"/>
            </p:cNvSpPr>
            <p:nvPr/>
          </p:nvSpPr>
          <p:spPr bwMode="auto">
            <a:xfrm>
              <a:off x="720" y="23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9459" name="Rectangle 35"/>
            <p:cNvSpPr>
              <a:spLocks noChangeArrowheads="1"/>
            </p:cNvSpPr>
            <p:nvPr/>
          </p:nvSpPr>
          <p:spPr bwMode="auto">
            <a:xfrm>
              <a:off x="576" y="23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9460" name="Rectangle 36"/>
            <p:cNvSpPr>
              <a:spLocks noChangeArrowheads="1"/>
            </p:cNvSpPr>
            <p:nvPr/>
          </p:nvSpPr>
          <p:spPr bwMode="auto">
            <a:xfrm>
              <a:off x="1344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9461" name="Rectangle 37"/>
            <p:cNvSpPr>
              <a:spLocks noChangeArrowheads="1"/>
            </p:cNvSpPr>
            <p:nvPr/>
          </p:nvSpPr>
          <p:spPr bwMode="auto">
            <a:xfrm>
              <a:off x="2400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9462" name="Rectangle 38"/>
            <p:cNvSpPr>
              <a:spLocks noChangeArrowheads="1"/>
            </p:cNvSpPr>
            <p:nvPr/>
          </p:nvSpPr>
          <p:spPr bwMode="auto">
            <a:xfrm>
              <a:off x="3456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9463" name="Rectangle 39"/>
            <p:cNvSpPr>
              <a:spLocks noChangeArrowheads="1"/>
            </p:cNvSpPr>
            <p:nvPr/>
          </p:nvSpPr>
          <p:spPr bwMode="auto">
            <a:xfrm>
              <a:off x="4512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9464" name="Rectangle 40"/>
            <p:cNvSpPr>
              <a:spLocks noChangeArrowheads="1"/>
            </p:cNvSpPr>
            <p:nvPr/>
          </p:nvSpPr>
          <p:spPr bwMode="auto">
            <a:xfrm>
              <a:off x="720" y="254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9465" name="Rectangle 41"/>
            <p:cNvSpPr>
              <a:spLocks noChangeArrowheads="1"/>
            </p:cNvSpPr>
            <p:nvPr/>
          </p:nvSpPr>
          <p:spPr bwMode="auto">
            <a:xfrm>
              <a:off x="576" y="254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9466" name="Rectangle 42"/>
            <p:cNvSpPr>
              <a:spLocks noChangeArrowheads="1"/>
            </p:cNvSpPr>
            <p:nvPr/>
          </p:nvSpPr>
          <p:spPr bwMode="auto">
            <a:xfrm>
              <a:off x="1344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9467" name="Rectangle 43"/>
            <p:cNvSpPr>
              <a:spLocks noChangeArrowheads="1"/>
            </p:cNvSpPr>
            <p:nvPr/>
          </p:nvSpPr>
          <p:spPr bwMode="auto">
            <a:xfrm>
              <a:off x="2400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9468" name="Rectangle 44"/>
            <p:cNvSpPr>
              <a:spLocks noChangeArrowheads="1"/>
            </p:cNvSpPr>
            <p:nvPr/>
          </p:nvSpPr>
          <p:spPr bwMode="auto">
            <a:xfrm>
              <a:off x="3456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9469" name="Rectangle 45"/>
            <p:cNvSpPr>
              <a:spLocks noChangeArrowheads="1"/>
            </p:cNvSpPr>
            <p:nvPr/>
          </p:nvSpPr>
          <p:spPr bwMode="auto">
            <a:xfrm>
              <a:off x="4512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9470" name="Rectangle 46"/>
            <p:cNvSpPr>
              <a:spLocks noChangeArrowheads="1"/>
            </p:cNvSpPr>
            <p:nvPr/>
          </p:nvSpPr>
          <p:spPr bwMode="auto">
            <a:xfrm>
              <a:off x="720" y="273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9471" name="Rectangle 47"/>
            <p:cNvSpPr>
              <a:spLocks noChangeArrowheads="1"/>
            </p:cNvSpPr>
            <p:nvPr/>
          </p:nvSpPr>
          <p:spPr bwMode="auto">
            <a:xfrm>
              <a:off x="576" y="273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9472" name="Rectangle 48"/>
            <p:cNvSpPr>
              <a:spLocks noChangeArrowheads="1"/>
            </p:cNvSpPr>
            <p:nvPr/>
          </p:nvSpPr>
          <p:spPr bwMode="auto">
            <a:xfrm>
              <a:off x="1344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9473" name="Rectangle 49"/>
            <p:cNvSpPr>
              <a:spLocks noChangeArrowheads="1"/>
            </p:cNvSpPr>
            <p:nvPr/>
          </p:nvSpPr>
          <p:spPr bwMode="auto">
            <a:xfrm>
              <a:off x="2400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9474" name="Rectangle 50"/>
            <p:cNvSpPr>
              <a:spLocks noChangeArrowheads="1"/>
            </p:cNvSpPr>
            <p:nvPr/>
          </p:nvSpPr>
          <p:spPr bwMode="auto">
            <a:xfrm>
              <a:off x="3456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9475" name="Rectangle 51"/>
            <p:cNvSpPr>
              <a:spLocks noChangeArrowheads="1"/>
            </p:cNvSpPr>
            <p:nvPr/>
          </p:nvSpPr>
          <p:spPr bwMode="auto">
            <a:xfrm>
              <a:off x="4512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9476" name="Rectangle 52"/>
            <p:cNvSpPr>
              <a:spLocks noChangeArrowheads="1"/>
            </p:cNvSpPr>
            <p:nvPr/>
          </p:nvSpPr>
          <p:spPr bwMode="auto">
            <a:xfrm>
              <a:off x="720" y="33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9477" name="Rectangle 53"/>
            <p:cNvSpPr>
              <a:spLocks noChangeArrowheads="1"/>
            </p:cNvSpPr>
            <p:nvPr/>
          </p:nvSpPr>
          <p:spPr bwMode="auto">
            <a:xfrm>
              <a:off x="576" y="33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9478" name="Rectangle 54"/>
            <p:cNvSpPr>
              <a:spLocks noChangeArrowheads="1"/>
            </p:cNvSpPr>
            <p:nvPr/>
          </p:nvSpPr>
          <p:spPr bwMode="auto">
            <a:xfrm>
              <a:off x="1344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9479" name="Rectangle 55"/>
            <p:cNvSpPr>
              <a:spLocks noChangeArrowheads="1"/>
            </p:cNvSpPr>
            <p:nvPr/>
          </p:nvSpPr>
          <p:spPr bwMode="auto">
            <a:xfrm>
              <a:off x="2400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9480" name="Rectangle 56"/>
            <p:cNvSpPr>
              <a:spLocks noChangeArrowheads="1"/>
            </p:cNvSpPr>
            <p:nvPr/>
          </p:nvSpPr>
          <p:spPr bwMode="auto">
            <a:xfrm>
              <a:off x="3456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9481" name="Rectangle 57"/>
            <p:cNvSpPr>
              <a:spLocks noChangeArrowheads="1"/>
            </p:cNvSpPr>
            <p:nvPr/>
          </p:nvSpPr>
          <p:spPr bwMode="auto">
            <a:xfrm>
              <a:off x="4512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9482" name="Rectangle 58"/>
            <p:cNvSpPr>
              <a:spLocks noChangeArrowheads="1"/>
            </p:cNvSpPr>
            <p:nvPr/>
          </p:nvSpPr>
          <p:spPr bwMode="auto">
            <a:xfrm>
              <a:off x="720" y="35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9483" name="Rectangle 59"/>
            <p:cNvSpPr>
              <a:spLocks noChangeArrowheads="1"/>
            </p:cNvSpPr>
            <p:nvPr/>
          </p:nvSpPr>
          <p:spPr bwMode="auto">
            <a:xfrm>
              <a:off x="576" y="35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9484" name="Rectangle 60"/>
            <p:cNvSpPr>
              <a:spLocks noChangeArrowheads="1"/>
            </p:cNvSpPr>
            <p:nvPr/>
          </p:nvSpPr>
          <p:spPr bwMode="auto">
            <a:xfrm>
              <a:off x="1344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9485" name="Rectangle 61"/>
            <p:cNvSpPr>
              <a:spLocks noChangeArrowheads="1"/>
            </p:cNvSpPr>
            <p:nvPr/>
          </p:nvSpPr>
          <p:spPr bwMode="auto">
            <a:xfrm>
              <a:off x="2400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9486" name="Rectangle 62"/>
            <p:cNvSpPr>
              <a:spLocks noChangeArrowheads="1"/>
            </p:cNvSpPr>
            <p:nvPr/>
          </p:nvSpPr>
          <p:spPr bwMode="auto">
            <a:xfrm>
              <a:off x="3456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9487" name="Rectangle 63"/>
            <p:cNvSpPr>
              <a:spLocks noChangeArrowheads="1"/>
            </p:cNvSpPr>
            <p:nvPr/>
          </p:nvSpPr>
          <p:spPr bwMode="auto">
            <a:xfrm>
              <a:off x="4512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19488" name="Text Box 64"/>
            <p:cNvSpPr txBox="1">
              <a:spLocks noChangeArrowheads="1"/>
            </p:cNvSpPr>
            <p:nvPr/>
          </p:nvSpPr>
          <p:spPr bwMode="auto">
            <a:xfrm>
              <a:off x="2390" y="3002"/>
              <a:ext cx="2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Times" pitchFamily="-65" charset="0"/>
                </a:rPr>
                <a:t>...</a:t>
              </a:r>
              <a:endParaRPr lang="en-US" sz="24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grpSp>
          <p:nvGrpSpPr>
            <p:cNvPr id="3" name="Group 65"/>
            <p:cNvGrpSpPr>
              <a:grpSpLocks/>
            </p:cNvGrpSpPr>
            <p:nvPr/>
          </p:nvGrpSpPr>
          <p:grpSpPr bwMode="auto">
            <a:xfrm>
              <a:off x="336" y="880"/>
              <a:ext cx="969" cy="567"/>
              <a:chOff x="336" y="880"/>
              <a:chExt cx="969" cy="567"/>
            </a:xfrm>
          </p:grpSpPr>
          <p:sp>
            <p:nvSpPr>
              <p:cNvPr id="2919490" name="Text Box 66"/>
              <p:cNvSpPr txBox="1">
                <a:spLocks noChangeArrowheads="1"/>
              </p:cNvSpPr>
              <p:nvPr/>
            </p:nvSpPr>
            <p:spPr bwMode="auto">
              <a:xfrm>
                <a:off x="336" y="880"/>
                <a:ext cx="6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Valid</a:t>
                </a:r>
              </a:p>
            </p:txBody>
          </p:sp>
          <p:sp>
            <p:nvSpPr>
              <p:cNvPr id="2919491" name="Text Box 67"/>
              <p:cNvSpPr txBox="1">
                <a:spLocks noChangeArrowheads="1"/>
              </p:cNvSpPr>
              <p:nvPr/>
            </p:nvSpPr>
            <p:spPr bwMode="auto">
              <a:xfrm>
                <a:off x="816" y="1120"/>
                <a:ext cx="48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Tag</a:t>
                </a:r>
              </a:p>
            </p:txBody>
          </p:sp>
        </p:grpSp>
        <p:grpSp>
          <p:nvGrpSpPr>
            <p:cNvPr id="4" name="Group 72"/>
            <p:cNvGrpSpPr>
              <a:grpSpLocks/>
            </p:cNvGrpSpPr>
            <p:nvPr/>
          </p:nvGrpSpPr>
          <p:grpSpPr bwMode="auto">
            <a:xfrm>
              <a:off x="0" y="1335"/>
              <a:ext cx="654" cy="2484"/>
              <a:chOff x="0" y="1335"/>
              <a:chExt cx="654" cy="2484"/>
            </a:xfrm>
          </p:grpSpPr>
          <p:sp>
            <p:nvSpPr>
              <p:cNvPr id="2919497" name="Text Box 73"/>
              <p:cNvSpPr txBox="1">
                <a:spLocks noChangeArrowheads="1"/>
              </p:cNvSpPr>
              <p:nvPr/>
            </p:nvSpPr>
            <p:spPr bwMode="auto">
              <a:xfrm>
                <a:off x="192" y="133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0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9498" name="Text Box 74"/>
              <p:cNvSpPr txBox="1">
                <a:spLocks noChangeArrowheads="1"/>
              </p:cNvSpPr>
              <p:nvPr/>
            </p:nvSpPr>
            <p:spPr bwMode="auto">
              <a:xfrm>
                <a:off x="192" y="152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1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9499" name="Text Box 75"/>
              <p:cNvSpPr txBox="1">
                <a:spLocks noChangeArrowheads="1"/>
              </p:cNvSpPr>
              <p:nvPr/>
            </p:nvSpPr>
            <p:spPr bwMode="auto">
              <a:xfrm>
                <a:off x="192" y="171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9500" name="Text Box 76"/>
              <p:cNvSpPr txBox="1">
                <a:spLocks noChangeArrowheads="1"/>
              </p:cNvSpPr>
              <p:nvPr/>
            </p:nvSpPr>
            <p:spPr bwMode="auto">
              <a:xfrm>
                <a:off x="192" y="1911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u="sng">
                    <a:solidFill>
                      <a:srgbClr val="FF0000"/>
                    </a:solidFill>
                    <a:latin typeface="Courier New" pitchFamily="-65" charset="0"/>
                  </a:rPr>
                  <a:t>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9501" name="Text Box 77"/>
              <p:cNvSpPr txBox="1">
                <a:spLocks noChangeArrowheads="1"/>
              </p:cNvSpPr>
              <p:nvPr/>
            </p:nvSpPr>
            <p:spPr bwMode="auto">
              <a:xfrm>
                <a:off x="192" y="2103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4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9502" name="Text Box 78"/>
              <p:cNvSpPr txBox="1">
                <a:spLocks noChangeArrowheads="1"/>
              </p:cNvSpPr>
              <p:nvPr/>
            </p:nvSpPr>
            <p:spPr bwMode="auto">
              <a:xfrm>
                <a:off x="192" y="229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5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9503" name="Text Box 79"/>
              <p:cNvSpPr txBox="1">
                <a:spLocks noChangeArrowheads="1"/>
              </p:cNvSpPr>
              <p:nvPr/>
            </p:nvSpPr>
            <p:spPr bwMode="auto">
              <a:xfrm>
                <a:off x="192" y="248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6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9504" name="Text Box 80"/>
              <p:cNvSpPr txBox="1">
                <a:spLocks noChangeArrowheads="1"/>
              </p:cNvSpPr>
              <p:nvPr/>
            </p:nvSpPr>
            <p:spPr bwMode="auto">
              <a:xfrm>
                <a:off x="192" y="267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7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9505" name="Text Box 81"/>
              <p:cNvSpPr txBox="1">
                <a:spLocks noChangeArrowheads="1"/>
              </p:cNvSpPr>
              <p:nvPr/>
            </p:nvSpPr>
            <p:spPr bwMode="auto">
              <a:xfrm>
                <a:off x="0" y="3300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1022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9506" name="Text Box 82"/>
              <p:cNvSpPr txBox="1">
                <a:spLocks noChangeArrowheads="1"/>
              </p:cNvSpPr>
              <p:nvPr/>
            </p:nvSpPr>
            <p:spPr bwMode="auto">
              <a:xfrm>
                <a:off x="0" y="3492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1023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9507" name="Text Box 83"/>
              <p:cNvSpPr txBox="1">
                <a:spLocks noChangeArrowheads="1"/>
              </p:cNvSpPr>
              <p:nvPr/>
            </p:nvSpPr>
            <p:spPr bwMode="auto">
              <a:xfrm>
                <a:off x="192" y="3002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</p:grpSp>
      <p:sp>
        <p:nvSpPr>
          <p:cNvPr id="2919508" name="Text Box 84"/>
          <p:cNvSpPr txBox="1">
            <a:spLocks noChangeArrowheads="1"/>
          </p:cNvSpPr>
          <p:nvPr/>
        </p:nvSpPr>
        <p:spPr bwMode="auto">
          <a:xfrm>
            <a:off x="841375" y="242093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19509" name="Text Box 85"/>
          <p:cNvSpPr txBox="1">
            <a:spLocks noChangeArrowheads="1"/>
          </p:cNvSpPr>
          <p:nvPr/>
        </p:nvSpPr>
        <p:spPr bwMode="auto">
          <a:xfrm>
            <a:off x="1470025" y="243998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9514" name="Rectangle 90"/>
          <p:cNvSpPr>
            <a:spLocks noGrp="1" noChangeArrowheads="1"/>
          </p:cNvSpPr>
          <p:nvPr>
            <p:ph type="body" idx="1"/>
          </p:nvPr>
        </p:nvSpPr>
        <p:spPr>
          <a:xfrm>
            <a:off x="381000" y="952500"/>
            <a:ext cx="8286750" cy="371475"/>
          </a:xfrm>
          <a:noFill/>
          <a:ln/>
        </p:spPr>
        <p:txBody>
          <a:bodyPr/>
          <a:lstStyle/>
          <a:p>
            <a:pPr marL="285750" indent="-285750"/>
            <a:r>
              <a:rPr lang="en-US" sz="2800">
                <a:latin typeface="Courier New" pitchFamily="-65" charset="0"/>
              </a:rPr>
              <a:t>000000000000000000 </a:t>
            </a:r>
            <a:r>
              <a:rPr lang="en-US" sz="2800" u="sng">
                <a:solidFill>
                  <a:srgbClr val="FF0000"/>
                </a:solidFill>
                <a:latin typeface="Courier New" pitchFamily="-65" charset="0"/>
              </a:rPr>
              <a:t>0000000011</a:t>
            </a:r>
            <a:r>
              <a:rPr lang="en-US" sz="2800">
                <a:latin typeface="Courier New" pitchFamily="-65" charset="0"/>
              </a:rPr>
              <a:t> 0100</a:t>
            </a:r>
            <a:endParaRPr lang="en-US"/>
          </a:p>
        </p:txBody>
      </p:sp>
      <p:sp>
        <p:nvSpPr>
          <p:cNvPr id="2919515" name="Text Box 91"/>
          <p:cNvSpPr txBox="1">
            <a:spLocks noChangeArrowheads="1"/>
          </p:cNvSpPr>
          <p:nvPr/>
        </p:nvSpPr>
        <p:spPr bwMode="auto">
          <a:xfrm>
            <a:off x="0" y="1809750"/>
            <a:ext cx="11128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</a:t>
            </a:r>
          </a:p>
        </p:txBody>
      </p:sp>
      <p:sp>
        <p:nvSpPr>
          <p:cNvPr id="2919516" name="Text Box 92"/>
          <p:cNvSpPr txBox="1">
            <a:spLocks noChangeArrowheads="1"/>
          </p:cNvSpPr>
          <p:nvPr/>
        </p:nvSpPr>
        <p:spPr bwMode="auto">
          <a:xfrm>
            <a:off x="1981200" y="1174750"/>
            <a:ext cx="16462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Tag field</a:t>
            </a:r>
          </a:p>
        </p:txBody>
      </p:sp>
      <p:sp>
        <p:nvSpPr>
          <p:cNvPr id="2919517" name="Text Box 93"/>
          <p:cNvSpPr txBox="1">
            <a:spLocks noChangeArrowheads="1"/>
          </p:cNvSpPr>
          <p:nvPr/>
        </p:nvSpPr>
        <p:spPr bwMode="auto">
          <a:xfrm>
            <a:off x="4927600" y="1174750"/>
            <a:ext cx="19431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 field</a:t>
            </a:r>
          </a:p>
        </p:txBody>
      </p:sp>
      <p:sp>
        <p:nvSpPr>
          <p:cNvPr id="2919518" name="Text Box 94"/>
          <p:cNvSpPr txBox="1">
            <a:spLocks noChangeArrowheads="1"/>
          </p:cNvSpPr>
          <p:nvPr/>
        </p:nvSpPr>
        <p:spPr bwMode="auto">
          <a:xfrm>
            <a:off x="7061200" y="1174750"/>
            <a:ext cx="12112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Offset</a:t>
            </a:r>
          </a:p>
        </p:txBody>
      </p:sp>
      <p:cxnSp>
        <p:nvCxnSpPr>
          <p:cNvPr id="2919519" name="AutoShape 95"/>
          <p:cNvCxnSpPr>
            <a:cxnSpLocks noChangeShapeType="1"/>
            <a:stCxn id="2919517" idx="2"/>
            <a:endCxn id="2919500" idx="1"/>
          </p:cNvCxnSpPr>
          <p:nvPr/>
        </p:nvCxnSpPr>
        <p:spPr bwMode="auto">
          <a:xfrm rot="5400000">
            <a:off x="2301875" y="-303212"/>
            <a:ext cx="1600200" cy="5594350"/>
          </a:xfrm>
          <a:prstGeom prst="curvedConnector4">
            <a:avLst>
              <a:gd name="adj1" fmla="val 41866"/>
              <a:gd name="adj2" fmla="val 104088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sp>
        <p:nvSpPr>
          <p:cNvPr id="2919520" name="Text Box 96"/>
          <p:cNvSpPr txBox="1">
            <a:spLocks noChangeArrowheads="1"/>
          </p:cNvSpPr>
          <p:nvPr/>
        </p:nvSpPr>
        <p:spPr bwMode="auto">
          <a:xfrm>
            <a:off x="874713" y="21415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9521" name="Text Box 97"/>
          <p:cNvSpPr txBox="1">
            <a:spLocks noChangeArrowheads="1"/>
          </p:cNvSpPr>
          <p:nvPr/>
        </p:nvSpPr>
        <p:spPr bwMode="auto">
          <a:xfrm>
            <a:off x="874713" y="276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9522" name="Text Box 98"/>
          <p:cNvSpPr txBox="1">
            <a:spLocks noChangeArrowheads="1"/>
          </p:cNvSpPr>
          <p:nvPr/>
        </p:nvSpPr>
        <p:spPr bwMode="auto">
          <a:xfrm>
            <a:off x="874713" y="30686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9523" name="Text Box 99"/>
          <p:cNvSpPr txBox="1">
            <a:spLocks noChangeArrowheads="1"/>
          </p:cNvSpPr>
          <p:nvPr/>
        </p:nvSpPr>
        <p:spPr bwMode="auto">
          <a:xfrm>
            <a:off x="887413" y="33861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9524" name="Text Box 100"/>
          <p:cNvSpPr txBox="1">
            <a:spLocks noChangeArrowheads="1"/>
          </p:cNvSpPr>
          <p:nvPr/>
        </p:nvSpPr>
        <p:spPr bwMode="auto">
          <a:xfrm>
            <a:off x="887413" y="36909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9525" name="Text Box 101"/>
          <p:cNvSpPr txBox="1">
            <a:spLocks noChangeArrowheads="1"/>
          </p:cNvSpPr>
          <p:nvPr/>
        </p:nvSpPr>
        <p:spPr bwMode="auto">
          <a:xfrm>
            <a:off x="887413" y="39957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9526" name="Text Box 102"/>
          <p:cNvSpPr txBox="1">
            <a:spLocks noChangeArrowheads="1"/>
          </p:cNvSpPr>
          <p:nvPr/>
        </p:nvSpPr>
        <p:spPr bwMode="auto">
          <a:xfrm>
            <a:off x="887413" y="43132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9527" name="Text Box 103"/>
          <p:cNvSpPr txBox="1">
            <a:spLocks noChangeArrowheads="1"/>
          </p:cNvSpPr>
          <p:nvPr/>
        </p:nvSpPr>
        <p:spPr bwMode="auto">
          <a:xfrm>
            <a:off x="887413" y="530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9528" name="Text Box 104"/>
          <p:cNvSpPr txBox="1">
            <a:spLocks noChangeArrowheads="1"/>
          </p:cNvSpPr>
          <p:nvPr/>
        </p:nvSpPr>
        <p:spPr bwMode="auto">
          <a:xfrm>
            <a:off x="887413" y="56086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5" name="Text Box 69"/>
          <p:cNvSpPr txBox="1">
            <a:spLocks noChangeArrowheads="1"/>
          </p:cNvSpPr>
          <p:nvPr/>
        </p:nvSpPr>
        <p:spPr bwMode="auto">
          <a:xfrm>
            <a:off x="2438400" y="17018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0xc-f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6" name="Text Box 70"/>
          <p:cNvSpPr txBox="1">
            <a:spLocks noChangeArrowheads="1"/>
          </p:cNvSpPr>
          <p:nvPr/>
        </p:nvSpPr>
        <p:spPr bwMode="auto">
          <a:xfrm>
            <a:off x="41148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0x8-b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7" name="Text Box 71"/>
          <p:cNvSpPr txBox="1">
            <a:spLocks noChangeArrowheads="1"/>
          </p:cNvSpPr>
          <p:nvPr/>
        </p:nvSpPr>
        <p:spPr bwMode="auto">
          <a:xfrm>
            <a:off x="57912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0x4-7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8" name="Text Box 72"/>
          <p:cNvSpPr txBox="1">
            <a:spLocks noChangeArrowheads="1"/>
          </p:cNvSpPr>
          <p:nvPr/>
        </p:nvSpPr>
        <p:spPr bwMode="auto">
          <a:xfrm>
            <a:off x="73914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0x0-3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9" name="Text Box 86"/>
          <p:cNvSpPr txBox="1">
            <a:spLocks noChangeArrowheads="1"/>
          </p:cNvSpPr>
          <p:nvPr/>
        </p:nvSpPr>
        <p:spPr bwMode="auto">
          <a:xfrm>
            <a:off x="276542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d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0" name="Text Box 87"/>
          <p:cNvSpPr txBox="1">
            <a:spLocks noChangeArrowheads="1"/>
          </p:cNvSpPr>
          <p:nvPr/>
        </p:nvSpPr>
        <p:spPr bwMode="auto">
          <a:xfrm>
            <a:off x="44608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c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1" name="Text Box 88"/>
          <p:cNvSpPr txBox="1">
            <a:spLocks noChangeArrowheads="1"/>
          </p:cNvSpPr>
          <p:nvPr/>
        </p:nvSpPr>
        <p:spPr bwMode="auto">
          <a:xfrm>
            <a:off x="617537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b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2" name="Text Box 89"/>
          <p:cNvSpPr txBox="1">
            <a:spLocks noChangeArrowheads="1"/>
          </p:cNvSpPr>
          <p:nvPr/>
        </p:nvSpPr>
        <p:spPr bwMode="auto">
          <a:xfrm>
            <a:off x="78136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a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22300" y="228600"/>
            <a:ext cx="6464300" cy="474663"/>
          </a:xfrm>
        </p:spPr>
        <p:txBody>
          <a:bodyPr/>
          <a:lstStyle/>
          <a:p>
            <a:r>
              <a:rPr lang="en-US" dirty="0"/>
              <a:t>No valid data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397000"/>
            <a:ext cx="8839200" cy="4665663"/>
            <a:chOff x="0" y="880"/>
            <a:chExt cx="5568" cy="2939"/>
          </a:xfrm>
        </p:grpSpPr>
        <p:sp>
          <p:nvSpPr>
            <p:cNvPr id="2921476" name="Rectangle 4"/>
            <p:cNvSpPr>
              <a:spLocks noChangeArrowheads="1"/>
            </p:cNvSpPr>
            <p:nvPr/>
          </p:nvSpPr>
          <p:spPr bwMode="auto">
            <a:xfrm>
              <a:off x="720" y="139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1477" name="Rectangle 5"/>
            <p:cNvSpPr>
              <a:spLocks noChangeArrowheads="1"/>
            </p:cNvSpPr>
            <p:nvPr/>
          </p:nvSpPr>
          <p:spPr bwMode="auto">
            <a:xfrm>
              <a:off x="576" y="139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1478" name="Rectangle 6"/>
            <p:cNvSpPr>
              <a:spLocks noChangeArrowheads="1"/>
            </p:cNvSpPr>
            <p:nvPr/>
          </p:nvSpPr>
          <p:spPr bwMode="auto">
            <a:xfrm>
              <a:off x="1344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1479" name="Rectangle 7"/>
            <p:cNvSpPr>
              <a:spLocks noChangeArrowheads="1"/>
            </p:cNvSpPr>
            <p:nvPr/>
          </p:nvSpPr>
          <p:spPr bwMode="auto">
            <a:xfrm>
              <a:off x="2400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1480" name="Rectangle 8"/>
            <p:cNvSpPr>
              <a:spLocks noChangeArrowheads="1"/>
            </p:cNvSpPr>
            <p:nvPr/>
          </p:nvSpPr>
          <p:spPr bwMode="auto">
            <a:xfrm>
              <a:off x="3456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1481" name="Rectangle 9"/>
            <p:cNvSpPr>
              <a:spLocks noChangeArrowheads="1"/>
            </p:cNvSpPr>
            <p:nvPr/>
          </p:nvSpPr>
          <p:spPr bwMode="auto">
            <a:xfrm>
              <a:off x="4512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1482" name="Rectangle 10"/>
            <p:cNvSpPr>
              <a:spLocks noChangeArrowheads="1"/>
            </p:cNvSpPr>
            <p:nvPr/>
          </p:nvSpPr>
          <p:spPr bwMode="auto">
            <a:xfrm>
              <a:off x="720" y="158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1483" name="Rectangle 11"/>
            <p:cNvSpPr>
              <a:spLocks noChangeArrowheads="1"/>
            </p:cNvSpPr>
            <p:nvPr/>
          </p:nvSpPr>
          <p:spPr bwMode="auto">
            <a:xfrm>
              <a:off x="576" y="158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1484" name="Rectangle 12"/>
            <p:cNvSpPr>
              <a:spLocks noChangeArrowheads="1"/>
            </p:cNvSpPr>
            <p:nvPr/>
          </p:nvSpPr>
          <p:spPr bwMode="auto">
            <a:xfrm>
              <a:off x="1344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1485" name="Rectangle 13"/>
            <p:cNvSpPr>
              <a:spLocks noChangeArrowheads="1"/>
            </p:cNvSpPr>
            <p:nvPr/>
          </p:nvSpPr>
          <p:spPr bwMode="auto">
            <a:xfrm>
              <a:off x="2400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1486" name="Rectangle 14"/>
            <p:cNvSpPr>
              <a:spLocks noChangeArrowheads="1"/>
            </p:cNvSpPr>
            <p:nvPr/>
          </p:nvSpPr>
          <p:spPr bwMode="auto">
            <a:xfrm>
              <a:off x="3456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1487" name="Rectangle 15"/>
            <p:cNvSpPr>
              <a:spLocks noChangeArrowheads="1"/>
            </p:cNvSpPr>
            <p:nvPr/>
          </p:nvSpPr>
          <p:spPr bwMode="auto">
            <a:xfrm>
              <a:off x="4512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1488" name="Rectangle 16"/>
            <p:cNvSpPr>
              <a:spLocks noChangeArrowheads="1"/>
            </p:cNvSpPr>
            <p:nvPr/>
          </p:nvSpPr>
          <p:spPr bwMode="auto">
            <a:xfrm>
              <a:off x="720" y="177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1489" name="Rectangle 17"/>
            <p:cNvSpPr>
              <a:spLocks noChangeArrowheads="1"/>
            </p:cNvSpPr>
            <p:nvPr/>
          </p:nvSpPr>
          <p:spPr bwMode="auto">
            <a:xfrm>
              <a:off x="576" y="177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1490" name="Rectangle 18"/>
            <p:cNvSpPr>
              <a:spLocks noChangeArrowheads="1"/>
            </p:cNvSpPr>
            <p:nvPr/>
          </p:nvSpPr>
          <p:spPr bwMode="auto">
            <a:xfrm>
              <a:off x="1344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1491" name="Rectangle 19"/>
            <p:cNvSpPr>
              <a:spLocks noChangeArrowheads="1"/>
            </p:cNvSpPr>
            <p:nvPr/>
          </p:nvSpPr>
          <p:spPr bwMode="auto">
            <a:xfrm>
              <a:off x="2400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1492" name="Rectangle 20"/>
            <p:cNvSpPr>
              <a:spLocks noChangeArrowheads="1"/>
            </p:cNvSpPr>
            <p:nvPr/>
          </p:nvSpPr>
          <p:spPr bwMode="auto">
            <a:xfrm>
              <a:off x="3456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1493" name="Rectangle 21"/>
            <p:cNvSpPr>
              <a:spLocks noChangeArrowheads="1"/>
            </p:cNvSpPr>
            <p:nvPr/>
          </p:nvSpPr>
          <p:spPr bwMode="auto">
            <a:xfrm>
              <a:off x="4512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1494" name="Rectangle 22"/>
            <p:cNvSpPr>
              <a:spLocks noChangeArrowheads="1"/>
            </p:cNvSpPr>
            <p:nvPr/>
          </p:nvSpPr>
          <p:spPr bwMode="auto">
            <a:xfrm>
              <a:off x="720" y="1968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1495" name="Rectangle 23"/>
            <p:cNvSpPr>
              <a:spLocks noChangeArrowheads="1"/>
            </p:cNvSpPr>
            <p:nvPr/>
          </p:nvSpPr>
          <p:spPr bwMode="auto">
            <a:xfrm>
              <a:off x="576" y="1968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1496" name="Rectangle 24"/>
            <p:cNvSpPr>
              <a:spLocks noChangeArrowheads="1"/>
            </p:cNvSpPr>
            <p:nvPr/>
          </p:nvSpPr>
          <p:spPr bwMode="auto">
            <a:xfrm>
              <a:off x="1344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1497" name="Rectangle 25"/>
            <p:cNvSpPr>
              <a:spLocks noChangeArrowheads="1"/>
            </p:cNvSpPr>
            <p:nvPr/>
          </p:nvSpPr>
          <p:spPr bwMode="auto">
            <a:xfrm>
              <a:off x="2400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1498" name="Rectangle 26"/>
            <p:cNvSpPr>
              <a:spLocks noChangeArrowheads="1"/>
            </p:cNvSpPr>
            <p:nvPr/>
          </p:nvSpPr>
          <p:spPr bwMode="auto">
            <a:xfrm>
              <a:off x="3456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1499" name="Rectangle 27"/>
            <p:cNvSpPr>
              <a:spLocks noChangeArrowheads="1"/>
            </p:cNvSpPr>
            <p:nvPr/>
          </p:nvSpPr>
          <p:spPr bwMode="auto">
            <a:xfrm>
              <a:off x="4512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1500" name="Rectangle 28"/>
            <p:cNvSpPr>
              <a:spLocks noChangeArrowheads="1"/>
            </p:cNvSpPr>
            <p:nvPr/>
          </p:nvSpPr>
          <p:spPr bwMode="auto">
            <a:xfrm>
              <a:off x="720" y="21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1501" name="Rectangle 29"/>
            <p:cNvSpPr>
              <a:spLocks noChangeArrowheads="1"/>
            </p:cNvSpPr>
            <p:nvPr/>
          </p:nvSpPr>
          <p:spPr bwMode="auto">
            <a:xfrm>
              <a:off x="576" y="21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1502" name="Rectangle 30"/>
            <p:cNvSpPr>
              <a:spLocks noChangeArrowheads="1"/>
            </p:cNvSpPr>
            <p:nvPr/>
          </p:nvSpPr>
          <p:spPr bwMode="auto">
            <a:xfrm>
              <a:off x="1344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1503" name="Rectangle 31"/>
            <p:cNvSpPr>
              <a:spLocks noChangeArrowheads="1"/>
            </p:cNvSpPr>
            <p:nvPr/>
          </p:nvSpPr>
          <p:spPr bwMode="auto">
            <a:xfrm>
              <a:off x="2400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1504" name="Rectangle 32"/>
            <p:cNvSpPr>
              <a:spLocks noChangeArrowheads="1"/>
            </p:cNvSpPr>
            <p:nvPr/>
          </p:nvSpPr>
          <p:spPr bwMode="auto">
            <a:xfrm>
              <a:off x="3456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1505" name="Rectangle 33"/>
            <p:cNvSpPr>
              <a:spLocks noChangeArrowheads="1"/>
            </p:cNvSpPr>
            <p:nvPr/>
          </p:nvSpPr>
          <p:spPr bwMode="auto">
            <a:xfrm>
              <a:off x="4512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1506" name="Rectangle 34"/>
            <p:cNvSpPr>
              <a:spLocks noChangeArrowheads="1"/>
            </p:cNvSpPr>
            <p:nvPr/>
          </p:nvSpPr>
          <p:spPr bwMode="auto">
            <a:xfrm>
              <a:off x="720" y="23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1507" name="Rectangle 35"/>
            <p:cNvSpPr>
              <a:spLocks noChangeArrowheads="1"/>
            </p:cNvSpPr>
            <p:nvPr/>
          </p:nvSpPr>
          <p:spPr bwMode="auto">
            <a:xfrm>
              <a:off x="576" y="23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1508" name="Rectangle 36"/>
            <p:cNvSpPr>
              <a:spLocks noChangeArrowheads="1"/>
            </p:cNvSpPr>
            <p:nvPr/>
          </p:nvSpPr>
          <p:spPr bwMode="auto">
            <a:xfrm>
              <a:off x="1344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1509" name="Rectangle 37"/>
            <p:cNvSpPr>
              <a:spLocks noChangeArrowheads="1"/>
            </p:cNvSpPr>
            <p:nvPr/>
          </p:nvSpPr>
          <p:spPr bwMode="auto">
            <a:xfrm>
              <a:off x="2400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1510" name="Rectangle 38"/>
            <p:cNvSpPr>
              <a:spLocks noChangeArrowheads="1"/>
            </p:cNvSpPr>
            <p:nvPr/>
          </p:nvSpPr>
          <p:spPr bwMode="auto">
            <a:xfrm>
              <a:off x="3456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1511" name="Rectangle 39"/>
            <p:cNvSpPr>
              <a:spLocks noChangeArrowheads="1"/>
            </p:cNvSpPr>
            <p:nvPr/>
          </p:nvSpPr>
          <p:spPr bwMode="auto">
            <a:xfrm>
              <a:off x="4512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1512" name="Rectangle 40"/>
            <p:cNvSpPr>
              <a:spLocks noChangeArrowheads="1"/>
            </p:cNvSpPr>
            <p:nvPr/>
          </p:nvSpPr>
          <p:spPr bwMode="auto">
            <a:xfrm>
              <a:off x="720" y="254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1513" name="Rectangle 41"/>
            <p:cNvSpPr>
              <a:spLocks noChangeArrowheads="1"/>
            </p:cNvSpPr>
            <p:nvPr/>
          </p:nvSpPr>
          <p:spPr bwMode="auto">
            <a:xfrm>
              <a:off x="576" y="254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1514" name="Rectangle 42"/>
            <p:cNvSpPr>
              <a:spLocks noChangeArrowheads="1"/>
            </p:cNvSpPr>
            <p:nvPr/>
          </p:nvSpPr>
          <p:spPr bwMode="auto">
            <a:xfrm>
              <a:off x="1344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1515" name="Rectangle 43"/>
            <p:cNvSpPr>
              <a:spLocks noChangeArrowheads="1"/>
            </p:cNvSpPr>
            <p:nvPr/>
          </p:nvSpPr>
          <p:spPr bwMode="auto">
            <a:xfrm>
              <a:off x="2400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1516" name="Rectangle 44"/>
            <p:cNvSpPr>
              <a:spLocks noChangeArrowheads="1"/>
            </p:cNvSpPr>
            <p:nvPr/>
          </p:nvSpPr>
          <p:spPr bwMode="auto">
            <a:xfrm>
              <a:off x="3456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1517" name="Rectangle 45"/>
            <p:cNvSpPr>
              <a:spLocks noChangeArrowheads="1"/>
            </p:cNvSpPr>
            <p:nvPr/>
          </p:nvSpPr>
          <p:spPr bwMode="auto">
            <a:xfrm>
              <a:off x="4512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1518" name="Rectangle 46"/>
            <p:cNvSpPr>
              <a:spLocks noChangeArrowheads="1"/>
            </p:cNvSpPr>
            <p:nvPr/>
          </p:nvSpPr>
          <p:spPr bwMode="auto">
            <a:xfrm>
              <a:off x="720" y="273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1519" name="Rectangle 47"/>
            <p:cNvSpPr>
              <a:spLocks noChangeArrowheads="1"/>
            </p:cNvSpPr>
            <p:nvPr/>
          </p:nvSpPr>
          <p:spPr bwMode="auto">
            <a:xfrm>
              <a:off x="576" y="273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1520" name="Rectangle 48"/>
            <p:cNvSpPr>
              <a:spLocks noChangeArrowheads="1"/>
            </p:cNvSpPr>
            <p:nvPr/>
          </p:nvSpPr>
          <p:spPr bwMode="auto">
            <a:xfrm>
              <a:off x="1344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1521" name="Rectangle 49"/>
            <p:cNvSpPr>
              <a:spLocks noChangeArrowheads="1"/>
            </p:cNvSpPr>
            <p:nvPr/>
          </p:nvSpPr>
          <p:spPr bwMode="auto">
            <a:xfrm>
              <a:off x="2400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1522" name="Rectangle 50"/>
            <p:cNvSpPr>
              <a:spLocks noChangeArrowheads="1"/>
            </p:cNvSpPr>
            <p:nvPr/>
          </p:nvSpPr>
          <p:spPr bwMode="auto">
            <a:xfrm>
              <a:off x="3456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1523" name="Rectangle 51"/>
            <p:cNvSpPr>
              <a:spLocks noChangeArrowheads="1"/>
            </p:cNvSpPr>
            <p:nvPr/>
          </p:nvSpPr>
          <p:spPr bwMode="auto">
            <a:xfrm>
              <a:off x="4512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1524" name="Rectangle 52"/>
            <p:cNvSpPr>
              <a:spLocks noChangeArrowheads="1"/>
            </p:cNvSpPr>
            <p:nvPr/>
          </p:nvSpPr>
          <p:spPr bwMode="auto">
            <a:xfrm>
              <a:off x="720" y="33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1525" name="Rectangle 53"/>
            <p:cNvSpPr>
              <a:spLocks noChangeArrowheads="1"/>
            </p:cNvSpPr>
            <p:nvPr/>
          </p:nvSpPr>
          <p:spPr bwMode="auto">
            <a:xfrm>
              <a:off x="576" y="33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1526" name="Rectangle 54"/>
            <p:cNvSpPr>
              <a:spLocks noChangeArrowheads="1"/>
            </p:cNvSpPr>
            <p:nvPr/>
          </p:nvSpPr>
          <p:spPr bwMode="auto">
            <a:xfrm>
              <a:off x="1344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1527" name="Rectangle 55"/>
            <p:cNvSpPr>
              <a:spLocks noChangeArrowheads="1"/>
            </p:cNvSpPr>
            <p:nvPr/>
          </p:nvSpPr>
          <p:spPr bwMode="auto">
            <a:xfrm>
              <a:off x="2400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1528" name="Rectangle 56"/>
            <p:cNvSpPr>
              <a:spLocks noChangeArrowheads="1"/>
            </p:cNvSpPr>
            <p:nvPr/>
          </p:nvSpPr>
          <p:spPr bwMode="auto">
            <a:xfrm>
              <a:off x="3456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1529" name="Rectangle 57"/>
            <p:cNvSpPr>
              <a:spLocks noChangeArrowheads="1"/>
            </p:cNvSpPr>
            <p:nvPr/>
          </p:nvSpPr>
          <p:spPr bwMode="auto">
            <a:xfrm>
              <a:off x="4512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1530" name="Rectangle 58"/>
            <p:cNvSpPr>
              <a:spLocks noChangeArrowheads="1"/>
            </p:cNvSpPr>
            <p:nvPr/>
          </p:nvSpPr>
          <p:spPr bwMode="auto">
            <a:xfrm>
              <a:off x="720" y="35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1531" name="Rectangle 59"/>
            <p:cNvSpPr>
              <a:spLocks noChangeArrowheads="1"/>
            </p:cNvSpPr>
            <p:nvPr/>
          </p:nvSpPr>
          <p:spPr bwMode="auto">
            <a:xfrm>
              <a:off x="576" y="35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1532" name="Rectangle 60"/>
            <p:cNvSpPr>
              <a:spLocks noChangeArrowheads="1"/>
            </p:cNvSpPr>
            <p:nvPr/>
          </p:nvSpPr>
          <p:spPr bwMode="auto">
            <a:xfrm>
              <a:off x="1344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1533" name="Rectangle 61"/>
            <p:cNvSpPr>
              <a:spLocks noChangeArrowheads="1"/>
            </p:cNvSpPr>
            <p:nvPr/>
          </p:nvSpPr>
          <p:spPr bwMode="auto">
            <a:xfrm>
              <a:off x="2400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1534" name="Rectangle 62"/>
            <p:cNvSpPr>
              <a:spLocks noChangeArrowheads="1"/>
            </p:cNvSpPr>
            <p:nvPr/>
          </p:nvSpPr>
          <p:spPr bwMode="auto">
            <a:xfrm>
              <a:off x="3456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1535" name="Rectangle 63"/>
            <p:cNvSpPr>
              <a:spLocks noChangeArrowheads="1"/>
            </p:cNvSpPr>
            <p:nvPr/>
          </p:nvSpPr>
          <p:spPr bwMode="auto">
            <a:xfrm>
              <a:off x="4512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1536" name="Text Box 64"/>
            <p:cNvSpPr txBox="1">
              <a:spLocks noChangeArrowheads="1"/>
            </p:cNvSpPr>
            <p:nvPr/>
          </p:nvSpPr>
          <p:spPr bwMode="auto">
            <a:xfrm>
              <a:off x="2390" y="3002"/>
              <a:ext cx="2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Times" pitchFamily="-65" charset="0"/>
                </a:rPr>
                <a:t>...</a:t>
              </a:r>
              <a:endParaRPr lang="en-US" sz="24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grpSp>
          <p:nvGrpSpPr>
            <p:cNvPr id="3" name="Group 65"/>
            <p:cNvGrpSpPr>
              <a:grpSpLocks/>
            </p:cNvGrpSpPr>
            <p:nvPr/>
          </p:nvGrpSpPr>
          <p:grpSpPr bwMode="auto">
            <a:xfrm>
              <a:off x="336" y="880"/>
              <a:ext cx="969" cy="567"/>
              <a:chOff x="336" y="880"/>
              <a:chExt cx="969" cy="567"/>
            </a:xfrm>
          </p:grpSpPr>
          <p:sp>
            <p:nvSpPr>
              <p:cNvPr id="2921538" name="Text Box 66"/>
              <p:cNvSpPr txBox="1">
                <a:spLocks noChangeArrowheads="1"/>
              </p:cNvSpPr>
              <p:nvPr/>
            </p:nvSpPr>
            <p:spPr bwMode="auto">
              <a:xfrm>
                <a:off x="336" y="880"/>
                <a:ext cx="6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Valid</a:t>
                </a:r>
              </a:p>
            </p:txBody>
          </p:sp>
          <p:sp>
            <p:nvSpPr>
              <p:cNvPr id="2921539" name="Text Box 67"/>
              <p:cNvSpPr txBox="1">
                <a:spLocks noChangeArrowheads="1"/>
              </p:cNvSpPr>
              <p:nvPr/>
            </p:nvSpPr>
            <p:spPr bwMode="auto">
              <a:xfrm>
                <a:off x="816" y="1120"/>
                <a:ext cx="48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Tag</a:t>
                </a:r>
              </a:p>
            </p:txBody>
          </p:sp>
        </p:grpSp>
        <p:grpSp>
          <p:nvGrpSpPr>
            <p:cNvPr id="4" name="Group 72"/>
            <p:cNvGrpSpPr>
              <a:grpSpLocks/>
            </p:cNvGrpSpPr>
            <p:nvPr/>
          </p:nvGrpSpPr>
          <p:grpSpPr bwMode="auto">
            <a:xfrm>
              <a:off x="0" y="1335"/>
              <a:ext cx="654" cy="2484"/>
              <a:chOff x="0" y="1335"/>
              <a:chExt cx="654" cy="2484"/>
            </a:xfrm>
          </p:grpSpPr>
          <p:sp>
            <p:nvSpPr>
              <p:cNvPr id="2921545" name="Text Box 73"/>
              <p:cNvSpPr txBox="1">
                <a:spLocks noChangeArrowheads="1"/>
              </p:cNvSpPr>
              <p:nvPr/>
            </p:nvSpPr>
            <p:spPr bwMode="auto">
              <a:xfrm>
                <a:off x="192" y="133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0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1546" name="Text Box 74"/>
              <p:cNvSpPr txBox="1">
                <a:spLocks noChangeArrowheads="1"/>
              </p:cNvSpPr>
              <p:nvPr/>
            </p:nvSpPr>
            <p:spPr bwMode="auto">
              <a:xfrm>
                <a:off x="192" y="152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1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1547" name="Text Box 75"/>
              <p:cNvSpPr txBox="1">
                <a:spLocks noChangeArrowheads="1"/>
              </p:cNvSpPr>
              <p:nvPr/>
            </p:nvSpPr>
            <p:spPr bwMode="auto">
              <a:xfrm>
                <a:off x="192" y="171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1548" name="Text Box 76"/>
              <p:cNvSpPr txBox="1">
                <a:spLocks noChangeArrowheads="1"/>
              </p:cNvSpPr>
              <p:nvPr/>
            </p:nvSpPr>
            <p:spPr bwMode="auto">
              <a:xfrm>
                <a:off x="192" y="1911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u="sng">
                    <a:solidFill>
                      <a:srgbClr val="FF0000"/>
                    </a:solidFill>
                    <a:latin typeface="Courier New" pitchFamily="-65" charset="0"/>
                  </a:rPr>
                  <a:t>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1549" name="Text Box 77"/>
              <p:cNvSpPr txBox="1">
                <a:spLocks noChangeArrowheads="1"/>
              </p:cNvSpPr>
              <p:nvPr/>
            </p:nvSpPr>
            <p:spPr bwMode="auto">
              <a:xfrm>
                <a:off x="192" y="2103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4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1550" name="Text Box 78"/>
              <p:cNvSpPr txBox="1">
                <a:spLocks noChangeArrowheads="1"/>
              </p:cNvSpPr>
              <p:nvPr/>
            </p:nvSpPr>
            <p:spPr bwMode="auto">
              <a:xfrm>
                <a:off x="192" y="229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5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1551" name="Text Box 79"/>
              <p:cNvSpPr txBox="1">
                <a:spLocks noChangeArrowheads="1"/>
              </p:cNvSpPr>
              <p:nvPr/>
            </p:nvSpPr>
            <p:spPr bwMode="auto">
              <a:xfrm>
                <a:off x="192" y="248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6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1552" name="Text Box 80"/>
              <p:cNvSpPr txBox="1">
                <a:spLocks noChangeArrowheads="1"/>
              </p:cNvSpPr>
              <p:nvPr/>
            </p:nvSpPr>
            <p:spPr bwMode="auto">
              <a:xfrm>
                <a:off x="192" y="267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7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1553" name="Text Box 81"/>
              <p:cNvSpPr txBox="1">
                <a:spLocks noChangeArrowheads="1"/>
              </p:cNvSpPr>
              <p:nvPr/>
            </p:nvSpPr>
            <p:spPr bwMode="auto">
              <a:xfrm>
                <a:off x="0" y="3300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1022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1554" name="Text Box 82"/>
              <p:cNvSpPr txBox="1">
                <a:spLocks noChangeArrowheads="1"/>
              </p:cNvSpPr>
              <p:nvPr/>
            </p:nvSpPr>
            <p:spPr bwMode="auto">
              <a:xfrm>
                <a:off x="0" y="3492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1023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1555" name="Text Box 83"/>
              <p:cNvSpPr txBox="1">
                <a:spLocks noChangeArrowheads="1"/>
              </p:cNvSpPr>
              <p:nvPr/>
            </p:nvSpPr>
            <p:spPr bwMode="auto">
              <a:xfrm>
                <a:off x="192" y="3002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</p:grpSp>
      <p:sp>
        <p:nvSpPr>
          <p:cNvPr id="2921556" name="Text Box 84"/>
          <p:cNvSpPr txBox="1">
            <a:spLocks noChangeArrowheads="1"/>
          </p:cNvSpPr>
          <p:nvPr/>
        </p:nvSpPr>
        <p:spPr bwMode="auto">
          <a:xfrm>
            <a:off x="841375" y="242093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21557" name="Text Box 85"/>
          <p:cNvSpPr txBox="1">
            <a:spLocks noChangeArrowheads="1"/>
          </p:cNvSpPr>
          <p:nvPr/>
        </p:nvSpPr>
        <p:spPr bwMode="auto">
          <a:xfrm>
            <a:off x="1470025" y="243998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1562" name="Rectangle 90"/>
          <p:cNvSpPr>
            <a:spLocks noGrp="1" noChangeArrowheads="1"/>
          </p:cNvSpPr>
          <p:nvPr>
            <p:ph type="body" idx="1"/>
          </p:nvPr>
        </p:nvSpPr>
        <p:spPr>
          <a:xfrm>
            <a:off x="381000" y="952500"/>
            <a:ext cx="8286750" cy="371475"/>
          </a:xfrm>
          <a:noFill/>
          <a:ln/>
        </p:spPr>
        <p:txBody>
          <a:bodyPr/>
          <a:lstStyle/>
          <a:p>
            <a:pPr marL="285750" indent="-285750"/>
            <a:r>
              <a:rPr lang="en-US" sz="2800">
                <a:latin typeface="Courier New" pitchFamily="-65" charset="0"/>
              </a:rPr>
              <a:t>000000000000000000 </a:t>
            </a:r>
            <a:r>
              <a:rPr lang="en-US" sz="2800" u="sng">
                <a:solidFill>
                  <a:srgbClr val="FF0000"/>
                </a:solidFill>
                <a:latin typeface="Courier New" pitchFamily="-65" charset="0"/>
              </a:rPr>
              <a:t>0000000011</a:t>
            </a:r>
            <a:r>
              <a:rPr lang="en-US" sz="2800">
                <a:latin typeface="Courier New" pitchFamily="-65" charset="0"/>
              </a:rPr>
              <a:t> 0100</a:t>
            </a:r>
            <a:endParaRPr lang="en-US"/>
          </a:p>
        </p:txBody>
      </p:sp>
      <p:sp>
        <p:nvSpPr>
          <p:cNvPr id="2921563" name="Oval 91"/>
          <p:cNvSpPr>
            <a:spLocks noChangeArrowheads="1"/>
          </p:cNvSpPr>
          <p:nvPr/>
        </p:nvSpPr>
        <p:spPr bwMode="auto">
          <a:xfrm>
            <a:off x="666750" y="2990850"/>
            <a:ext cx="7239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21564" name="Text Box 92"/>
          <p:cNvSpPr txBox="1">
            <a:spLocks noChangeArrowheads="1"/>
          </p:cNvSpPr>
          <p:nvPr/>
        </p:nvSpPr>
        <p:spPr bwMode="auto">
          <a:xfrm>
            <a:off x="0" y="1809750"/>
            <a:ext cx="11128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</a:t>
            </a:r>
          </a:p>
        </p:txBody>
      </p:sp>
      <p:sp>
        <p:nvSpPr>
          <p:cNvPr id="2921565" name="Text Box 93"/>
          <p:cNvSpPr txBox="1">
            <a:spLocks noChangeArrowheads="1"/>
          </p:cNvSpPr>
          <p:nvPr/>
        </p:nvSpPr>
        <p:spPr bwMode="auto">
          <a:xfrm>
            <a:off x="1981200" y="1174750"/>
            <a:ext cx="16462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Tag field</a:t>
            </a:r>
          </a:p>
        </p:txBody>
      </p:sp>
      <p:sp>
        <p:nvSpPr>
          <p:cNvPr id="2921566" name="Text Box 94"/>
          <p:cNvSpPr txBox="1">
            <a:spLocks noChangeArrowheads="1"/>
          </p:cNvSpPr>
          <p:nvPr/>
        </p:nvSpPr>
        <p:spPr bwMode="auto">
          <a:xfrm>
            <a:off x="4927600" y="1174750"/>
            <a:ext cx="19431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 field</a:t>
            </a:r>
          </a:p>
        </p:txBody>
      </p:sp>
      <p:sp>
        <p:nvSpPr>
          <p:cNvPr id="2921567" name="Text Box 95"/>
          <p:cNvSpPr txBox="1">
            <a:spLocks noChangeArrowheads="1"/>
          </p:cNvSpPr>
          <p:nvPr/>
        </p:nvSpPr>
        <p:spPr bwMode="auto">
          <a:xfrm>
            <a:off x="7061200" y="1174750"/>
            <a:ext cx="12112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Offset</a:t>
            </a:r>
          </a:p>
        </p:txBody>
      </p:sp>
      <p:cxnSp>
        <p:nvCxnSpPr>
          <p:cNvPr id="2921568" name="AutoShape 96"/>
          <p:cNvCxnSpPr>
            <a:cxnSpLocks noChangeShapeType="1"/>
          </p:cNvCxnSpPr>
          <p:nvPr/>
        </p:nvCxnSpPr>
        <p:spPr bwMode="auto">
          <a:xfrm rot="5400000">
            <a:off x="2302669" y="-304006"/>
            <a:ext cx="1600200" cy="5595938"/>
          </a:xfrm>
          <a:prstGeom prst="curvedConnector4">
            <a:avLst>
              <a:gd name="adj1" fmla="val 41866"/>
              <a:gd name="adj2" fmla="val 104083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sp>
        <p:nvSpPr>
          <p:cNvPr id="2921569" name="Text Box 97"/>
          <p:cNvSpPr txBox="1">
            <a:spLocks noChangeArrowheads="1"/>
          </p:cNvSpPr>
          <p:nvPr/>
        </p:nvSpPr>
        <p:spPr bwMode="auto">
          <a:xfrm>
            <a:off x="874713" y="21415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1570" name="Text Box 98"/>
          <p:cNvSpPr txBox="1">
            <a:spLocks noChangeArrowheads="1"/>
          </p:cNvSpPr>
          <p:nvPr/>
        </p:nvSpPr>
        <p:spPr bwMode="auto">
          <a:xfrm>
            <a:off x="874713" y="276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1571" name="Text Box 99"/>
          <p:cNvSpPr txBox="1">
            <a:spLocks noChangeArrowheads="1"/>
          </p:cNvSpPr>
          <p:nvPr/>
        </p:nvSpPr>
        <p:spPr bwMode="auto">
          <a:xfrm>
            <a:off x="874713" y="30686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1572" name="Text Box 100"/>
          <p:cNvSpPr txBox="1">
            <a:spLocks noChangeArrowheads="1"/>
          </p:cNvSpPr>
          <p:nvPr/>
        </p:nvSpPr>
        <p:spPr bwMode="auto">
          <a:xfrm>
            <a:off x="887413" y="33861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1573" name="Text Box 101"/>
          <p:cNvSpPr txBox="1">
            <a:spLocks noChangeArrowheads="1"/>
          </p:cNvSpPr>
          <p:nvPr/>
        </p:nvSpPr>
        <p:spPr bwMode="auto">
          <a:xfrm>
            <a:off x="887413" y="36909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1574" name="Text Box 102"/>
          <p:cNvSpPr txBox="1">
            <a:spLocks noChangeArrowheads="1"/>
          </p:cNvSpPr>
          <p:nvPr/>
        </p:nvSpPr>
        <p:spPr bwMode="auto">
          <a:xfrm>
            <a:off x="887413" y="39957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1575" name="Text Box 103"/>
          <p:cNvSpPr txBox="1">
            <a:spLocks noChangeArrowheads="1"/>
          </p:cNvSpPr>
          <p:nvPr/>
        </p:nvSpPr>
        <p:spPr bwMode="auto">
          <a:xfrm>
            <a:off x="887413" y="43132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1576" name="Text Box 104"/>
          <p:cNvSpPr txBox="1">
            <a:spLocks noChangeArrowheads="1"/>
          </p:cNvSpPr>
          <p:nvPr/>
        </p:nvSpPr>
        <p:spPr bwMode="auto">
          <a:xfrm>
            <a:off x="887413" y="530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1577" name="Text Box 105"/>
          <p:cNvSpPr txBox="1">
            <a:spLocks noChangeArrowheads="1"/>
          </p:cNvSpPr>
          <p:nvPr/>
        </p:nvSpPr>
        <p:spPr bwMode="auto">
          <a:xfrm>
            <a:off x="887413" y="56086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6" name="Text Box 69"/>
          <p:cNvSpPr txBox="1">
            <a:spLocks noChangeArrowheads="1"/>
          </p:cNvSpPr>
          <p:nvPr/>
        </p:nvSpPr>
        <p:spPr bwMode="auto">
          <a:xfrm>
            <a:off x="2438400" y="17018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0xc-f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7" name="Text Box 70"/>
          <p:cNvSpPr txBox="1">
            <a:spLocks noChangeArrowheads="1"/>
          </p:cNvSpPr>
          <p:nvPr/>
        </p:nvSpPr>
        <p:spPr bwMode="auto">
          <a:xfrm>
            <a:off x="41148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0x8-b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8" name="Text Box 71"/>
          <p:cNvSpPr txBox="1">
            <a:spLocks noChangeArrowheads="1"/>
          </p:cNvSpPr>
          <p:nvPr/>
        </p:nvSpPr>
        <p:spPr bwMode="auto">
          <a:xfrm>
            <a:off x="57912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0x4-7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9" name="Text Box 72"/>
          <p:cNvSpPr txBox="1">
            <a:spLocks noChangeArrowheads="1"/>
          </p:cNvSpPr>
          <p:nvPr/>
        </p:nvSpPr>
        <p:spPr bwMode="auto">
          <a:xfrm>
            <a:off x="73914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0x0-3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0" name="Text Box 86"/>
          <p:cNvSpPr txBox="1">
            <a:spLocks noChangeArrowheads="1"/>
          </p:cNvSpPr>
          <p:nvPr/>
        </p:nvSpPr>
        <p:spPr bwMode="auto">
          <a:xfrm>
            <a:off x="276542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d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1" name="Text Box 87"/>
          <p:cNvSpPr txBox="1">
            <a:spLocks noChangeArrowheads="1"/>
          </p:cNvSpPr>
          <p:nvPr/>
        </p:nvSpPr>
        <p:spPr bwMode="auto">
          <a:xfrm>
            <a:off x="44608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c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2" name="Text Box 88"/>
          <p:cNvSpPr txBox="1">
            <a:spLocks noChangeArrowheads="1"/>
          </p:cNvSpPr>
          <p:nvPr/>
        </p:nvSpPr>
        <p:spPr bwMode="auto">
          <a:xfrm>
            <a:off x="617537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b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3" name="Text Box 89"/>
          <p:cNvSpPr txBox="1">
            <a:spLocks noChangeArrowheads="1"/>
          </p:cNvSpPr>
          <p:nvPr/>
        </p:nvSpPr>
        <p:spPr bwMode="auto">
          <a:xfrm>
            <a:off x="78136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a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Direct-Mapped Cache Terminology</a:t>
            </a:r>
          </a:p>
        </p:txBody>
      </p:sp>
      <p:sp>
        <p:nvSpPr>
          <p:cNvPr id="286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All fields are read as unsigned integers.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Index</a:t>
            </a:r>
          </a:p>
          <a:p>
            <a:pPr lvl="1"/>
            <a:r>
              <a:rPr lang="en-US" sz="2000" dirty="0"/>
              <a:t>specifies the cache index (or “row”/block)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Tag</a:t>
            </a:r>
          </a:p>
          <a:p>
            <a:pPr lvl="1"/>
            <a:r>
              <a:rPr lang="en-US" sz="2000" dirty="0"/>
              <a:t>distinguishes </a:t>
            </a:r>
            <a:r>
              <a:rPr lang="en-US" sz="2000" dirty="0" err="1"/>
              <a:t>betw</a:t>
            </a:r>
            <a:r>
              <a:rPr lang="en-US" sz="2000" dirty="0"/>
              <a:t> the addresses that map to the same location</a:t>
            </a:r>
          </a:p>
          <a:p>
            <a:r>
              <a:rPr lang="en-US" sz="2400" dirty="0">
                <a:solidFill>
                  <a:schemeClr val="accent4"/>
                </a:solidFill>
              </a:rPr>
              <a:t>Offset</a:t>
            </a:r>
          </a:p>
          <a:p>
            <a:pPr lvl="1"/>
            <a:r>
              <a:rPr lang="en-US" sz="2000" dirty="0"/>
              <a:t>specifies which byte within the block we want</a:t>
            </a:r>
          </a:p>
          <a:p>
            <a:endParaRPr lang="en-US" sz="2400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69925" y="4267200"/>
            <a:ext cx="7848600" cy="2235200"/>
            <a:chOff x="422" y="2688"/>
            <a:chExt cx="4944" cy="1408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488" y="2688"/>
              <a:ext cx="4632" cy="384"/>
              <a:chOff x="384" y="2256"/>
              <a:chExt cx="4632" cy="384"/>
            </a:xfrm>
          </p:grpSpPr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458" y="2281"/>
                <a:ext cx="4552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 err="1">
                    <a:solidFill>
                      <a:schemeClr val="accent2"/>
                    </a:solidFill>
                    <a:latin typeface="Courier New" pitchFamily="-65" charset="0"/>
                  </a:rPr>
                  <a:t>ttttttttttttttttt</a:t>
                </a:r>
                <a:r>
                  <a:rPr lang="en-US" sz="2800" b="1" dirty="0">
                    <a:solidFill>
                      <a:schemeClr val="tx1"/>
                    </a:solidFill>
                    <a:latin typeface="Courier New" pitchFamily="-65" charset="0"/>
                  </a:rPr>
                  <a:t> </a:t>
                </a:r>
                <a:r>
                  <a:rPr lang="en-US" sz="2800" b="1" dirty="0" err="1">
                    <a:latin typeface="Courier New" pitchFamily="-65" charset="0"/>
                  </a:rPr>
                  <a:t>iiiiiiiiii</a:t>
                </a:r>
                <a:r>
                  <a:rPr lang="en-US" sz="2800" b="1" dirty="0">
                    <a:solidFill>
                      <a:schemeClr val="tx1"/>
                    </a:solidFill>
                    <a:latin typeface="Courier New" pitchFamily="-65" charset="0"/>
                  </a:rPr>
                  <a:t> </a:t>
                </a:r>
                <a:r>
                  <a:rPr lang="en-US" sz="2800" b="1" dirty="0" err="1">
                    <a:solidFill>
                      <a:schemeClr val="accent4"/>
                    </a:solidFill>
                    <a:latin typeface="Courier New" pitchFamily="-65" charset="0"/>
                  </a:rPr>
                  <a:t>oooo</a:t>
                </a:r>
                <a:endParaRPr lang="en-US" sz="1800" b="1" dirty="0">
                  <a:solidFill>
                    <a:schemeClr val="accent4"/>
                  </a:solidFill>
                  <a:latin typeface="Courier New" pitchFamily="-65" charset="0"/>
                </a:endParaRPr>
              </a:p>
            </p:txBody>
          </p:sp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384" y="2256"/>
                <a:ext cx="2448" cy="38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2820" y="2256"/>
                <a:ext cx="1500" cy="38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4296" y="2256"/>
                <a:ext cx="720" cy="38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422" y="3120"/>
              <a:ext cx="4944" cy="9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marL="203200" indent="-203200">
                <a:lnSpc>
                  <a:spcPct val="75000"/>
                </a:lnSpc>
                <a:spcBef>
                  <a:spcPct val="65000"/>
                </a:spcBef>
                <a:buSzPct val="100000"/>
                <a:buFont typeface="Times" pitchFamily="-65" charset="0"/>
                <a:buNone/>
                <a:tabLst>
                  <a:tab pos="4114800" algn="l"/>
                  <a:tab pos="6289675" algn="l"/>
                </a:tabLst>
              </a:pPr>
              <a:r>
                <a:rPr lang="en-US" sz="3200" b="1" dirty="0">
                  <a:solidFill>
                    <a:schemeClr val="tx1"/>
                  </a:solidFill>
                  <a:latin typeface="18 VAG Rounded Bold   07390"/>
                </a:rPr>
                <a:t>	</a:t>
              </a:r>
              <a:r>
                <a:rPr lang="en-US" sz="3200" b="1" dirty="0">
                  <a:solidFill>
                    <a:schemeClr val="accent2"/>
                  </a:solidFill>
                  <a:latin typeface="18 VAG Rounded Bold   07390"/>
                </a:rPr>
                <a:t>tag</a:t>
              </a:r>
              <a:r>
                <a:rPr lang="en-US" sz="3200" b="1" dirty="0">
                  <a:solidFill>
                    <a:schemeClr val="tx1"/>
                  </a:solidFill>
                  <a:latin typeface="18 VAG Rounded Bold   07390"/>
                </a:rPr>
                <a:t>	</a:t>
              </a:r>
              <a:r>
                <a:rPr lang="en-US" sz="3200" b="1" dirty="0">
                  <a:latin typeface="18 VAG Rounded Bold   07390"/>
                </a:rPr>
                <a:t>index</a:t>
              </a:r>
              <a:r>
                <a:rPr lang="en-US" sz="3200" b="1" dirty="0">
                  <a:solidFill>
                    <a:schemeClr val="tx1"/>
                  </a:solidFill>
                  <a:latin typeface="18 VAG Rounded Bold   07390"/>
                </a:rPr>
                <a:t>	 </a:t>
              </a:r>
              <a:r>
                <a:rPr lang="en-US" sz="3200" b="1" dirty="0">
                  <a:solidFill>
                    <a:schemeClr val="accent4"/>
                  </a:solidFill>
                  <a:latin typeface="18 VAG Rounded Bold   07390"/>
                </a:rPr>
                <a:t>byte</a:t>
              </a:r>
              <a:br>
                <a:rPr lang="en-US" sz="3200" b="1" dirty="0">
                  <a:solidFill>
                    <a:srgbClr val="00FF00"/>
                  </a:solidFill>
                  <a:latin typeface="18 VAG Rounded Bold   07390"/>
                </a:rPr>
              </a:br>
              <a:r>
                <a:rPr lang="en-US" sz="3200" b="1" dirty="0">
                  <a:solidFill>
                    <a:schemeClr val="accent2"/>
                  </a:solidFill>
                  <a:latin typeface="18 VAG Rounded Bold   07390"/>
                </a:rPr>
                <a:t>to check</a:t>
              </a:r>
              <a:r>
                <a:rPr lang="en-US" sz="3200" b="1" dirty="0">
                  <a:solidFill>
                    <a:srgbClr val="005400"/>
                  </a:solidFill>
                  <a:latin typeface="18 VAG Rounded Bold   07390"/>
                </a:rPr>
                <a:t>	</a:t>
              </a:r>
              <a:r>
                <a:rPr lang="en-US" sz="3200" b="1" dirty="0">
                  <a:latin typeface="18 VAG Rounded Bold   07390"/>
                </a:rPr>
                <a:t>to</a:t>
              </a:r>
              <a:r>
                <a:rPr lang="en-US" sz="3200" b="1" dirty="0">
                  <a:solidFill>
                    <a:srgbClr val="005400"/>
                  </a:solidFill>
                  <a:latin typeface="18 VAG Rounded Bold   07390"/>
                </a:rPr>
                <a:t> 	 </a:t>
              </a:r>
              <a:r>
                <a:rPr lang="en-US" sz="3200" b="1" dirty="0">
                  <a:solidFill>
                    <a:schemeClr val="accent4"/>
                  </a:solidFill>
                  <a:latin typeface="18 VAG Rounded Bold   07390"/>
                </a:rPr>
                <a:t>offset</a:t>
              </a:r>
              <a:br>
                <a:rPr lang="en-US" sz="3200" b="1" dirty="0">
                  <a:solidFill>
                    <a:srgbClr val="005400"/>
                  </a:solidFill>
                  <a:latin typeface="18 VAG Rounded Bold   07390"/>
                </a:rPr>
              </a:br>
              <a:r>
                <a:rPr lang="en-US" sz="3200" b="1" dirty="0">
                  <a:solidFill>
                    <a:schemeClr val="accent2"/>
                  </a:solidFill>
                  <a:latin typeface="18 VAG Rounded Bold   07390"/>
                </a:rPr>
                <a:t>if have</a:t>
              </a:r>
              <a:r>
                <a:rPr lang="en-US" sz="3200" b="1" dirty="0">
                  <a:solidFill>
                    <a:srgbClr val="005400"/>
                  </a:solidFill>
                  <a:latin typeface="18 VAG Rounded Bold   07390"/>
                </a:rPr>
                <a:t> 	</a:t>
              </a:r>
              <a:r>
                <a:rPr lang="en-US" sz="3200" b="1" dirty="0">
                  <a:latin typeface="18 VAG Rounded Bold   07390"/>
                </a:rPr>
                <a:t>select	 </a:t>
              </a:r>
              <a:r>
                <a:rPr lang="en-US" sz="3200" b="1" dirty="0">
                  <a:solidFill>
                    <a:schemeClr val="accent4"/>
                  </a:solidFill>
                  <a:latin typeface="18 VAG Rounded Bold   07390"/>
                </a:rPr>
                <a:t>within</a:t>
              </a:r>
              <a:br>
                <a:rPr lang="en-US" sz="3200" b="1" dirty="0">
                  <a:solidFill>
                    <a:srgbClr val="005400"/>
                  </a:solidFill>
                  <a:latin typeface="18 VAG Rounded Bold   07390"/>
                </a:rPr>
              </a:br>
              <a:r>
                <a:rPr lang="en-US" sz="3200" b="1" dirty="0">
                  <a:solidFill>
                    <a:schemeClr val="accent2"/>
                  </a:solidFill>
                  <a:latin typeface="18 VAG Rounded Bold   07390"/>
                </a:rPr>
                <a:t>correct block</a:t>
              </a:r>
              <a:r>
                <a:rPr lang="en-US" sz="3200" b="1" dirty="0">
                  <a:solidFill>
                    <a:srgbClr val="005400"/>
                  </a:solidFill>
                  <a:latin typeface="18 VAG Rounded Bold   07390"/>
                </a:rPr>
                <a:t>	</a:t>
              </a:r>
              <a:r>
                <a:rPr lang="en-US" sz="3200" b="1" dirty="0">
                  <a:latin typeface="18 VAG Rounded Bold   07390"/>
                </a:rPr>
                <a:t>block</a:t>
              </a:r>
              <a:r>
                <a:rPr lang="en-US" sz="3200" b="1" dirty="0">
                  <a:solidFill>
                    <a:srgbClr val="005400"/>
                  </a:solidFill>
                  <a:latin typeface="18 VAG Rounded Bold   07390"/>
                </a:rPr>
                <a:t>	 </a:t>
              </a:r>
              <a:r>
                <a:rPr lang="en-US" sz="3200" b="1" dirty="0">
                  <a:solidFill>
                    <a:schemeClr val="accent4"/>
                  </a:solidFill>
                  <a:latin typeface="18 VAG Rounded Bold   07390"/>
                </a:rPr>
                <a:t>block</a:t>
              </a:r>
            </a:p>
          </p:txBody>
        </p:sp>
      </p:grp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20713" y="228600"/>
            <a:ext cx="8523287" cy="474663"/>
          </a:xfrm>
        </p:spPr>
        <p:txBody>
          <a:bodyPr/>
          <a:lstStyle/>
          <a:p>
            <a:r>
              <a:rPr lang="en-US" dirty="0"/>
              <a:t>Load that cache block, return word </a:t>
            </a:r>
            <a:r>
              <a:rPr lang="en-US" dirty="0" err="1"/>
              <a:t>f</a:t>
            </a:r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397000"/>
            <a:ext cx="8839200" cy="4665663"/>
            <a:chOff x="0" y="880"/>
            <a:chExt cx="5568" cy="2939"/>
          </a:xfrm>
        </p:grpSpPr>
        <p:sp>
          <p:nvSpPr>
            <p:cNvPr id="2923524" name="Rectangle 4"/>
            <p:cNvSpPr>
              <a:spLocks noChangeArrowheads="1"/>
            </p:cNvSpPr>
            <p:nvPr/>
          </p:nvSpPr>
          <p:spPr bwMode="auto">
            <a:xfrm>
              <a:off x="720" y="139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3525" name="Rectangle 5"/>
            <p:cNvSpPr>
              <a:spLocks noChangeArrowheads="1"/>
            </p:cNvSpPr>
            <p:nvPr/>
          </p:nvSpPr>
          <p:spPr bwMode="auto">
            <a:xfrm>
              <a:off x="576" y="139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3526" name="Rectangle 6"/>
            <p:cNvSpPr>
              <a:spLocks noChangeArrowheads="1"/>
            </p:cNvSpPr>
            <p:nvPr/>
          </p:nvSpPr>
          <p:spPr bwMode="auto">
            <a:xfrm>
              <a:off x="1344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3527" name="Rectangle 7"/>
            <p:cNvSpPr>
              <a:spLocks noChangeArrowheads="1"/>
            </p:cNvSpPr>
            <p:nvPr/>
          </p:nvSpPr>
          <p:spPr bwMode="auto">
            <a:xfrm>
              <a:off x="2400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3528" name="Rectangle 8"/>
            <p:cNvSpPr>
              <a:spLocks noChangeArrowheads="1"/>
            </p:cNvSpPr>
            <p:nvPr/>
          </p:nvSpPr>
          <p:spPr bwMode="auto">
            <a:xfrm>
              <a:off x="3456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3529" name="Rectangle 9"/>
            <p:cNvSpPr>
              <a:spLocks noChangeArrowheads="1"/>
            </p:cNvSpPr>
            <p:nvPr/>
          </p:nvSpPr>
          <p:spPr bwMode="auto">
            <a:xfrm>
              <a:off x="4512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3530" name="Rectangle 10"/>
            <p:cNvSpPr>
              <a:spLocks noChangeArrowheads="1"/>
            </p:cNvSpPr>
            <p:nvPr/>
          </p:nvSpPr>
          <p:spPr bwMode="auto">
            <a:xfrm>
              <a:off x="720" y="158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3531" name="Rectangle 11"/>
            <p:cNvSpPr>
              <a:spLocks noChangeArrowheads="1"/>
            </p:cNvSpPr>
            <p:nvPr/>
          </p:nvSpPr>
          <p:spPr bwMode="auto">
            <a:xfrm>
              <a:off x="576" y="158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3532" name="Rectangle 12"/>
            <p:cNvSpPr>
              <a:spLocks noChangeArrowheads="1"/>
            </p:cNvSpPr>
            <p:nvPr/>
          </p:nvSpPr>
          <p:spPr bwMode="auto">
            <a:xfrm>
              <a:off x="1344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3533" name="Rectangle 13"/>
            <p:cNvSpPr>
              <a:spLocks noChangeArrowheads="1"/>
            </p:cNvSpPr>
            <p:nvPr/>
          </p:nvSpPr>
          <p:spPr bwMode="auto">
            <a:xfrm>
              <a:off x="2400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3534" name="Rectangle 14"/>
            <p:cNvSpPr>
              <a:spLocks noChangeArrowheads="1"/>
            </p:cNvSpPr>
            <p:nvPr/>
          </p:nvSpPr>
          <p:spPr bwMode="auto">
            <a:xfrm>
              <a:off x="3456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3535" name="Rectangle 15"/>
            <p:cNvSpPr>
              <a:spLocks noChangeArrowheads="1"/>
            </p:cNvSpPr>
            <p:nvPr/>
          </p:nvSpPr>
          <p:spPr bwMode="auto">
            <a:xfrm>
              <a:off x="4512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3536" name="Rectangle 16"/>
            <p:cNvSpPr>
              <a:spLocks noChangeArrowheads="1"/>
            </p:cNvSpPr>
            <p:nvPr/>
          </p:nvSpPr>
          <p:spPr bwMode="auto">
            <a:xfrm>
              <a:off x="720" y="177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3537" name="Rectangle 17"/>
            <p:cNvSpPr>
              <a:spLocks noChangeArrowheads="1"/>
            </p:cNvSpPr>
            <p:nvPr/>
          </p:nvSpPr>
          <p:spPr bwMode="auto">
            <a:xfrm>
              <a:off x="576" y="177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3538" name="Rectangle 18"/>
            <p:cNvSpPr>
              <a:spLocks noChangeArrowheads="1"/>
            </p:cNvSpPr>
            <p:nvPr/>
          </p:nvSpPr>
          <p:spPr bwMode="auto">
            <a:xfrm>
              <a:off x="1344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3539" name="Rectangle 19"/>
            <p:cNvSpPr>
              <a:spLocks noChangeArrowheads="1"/>
            </p:cNvSpPr>
            <p:nvPr/>
          </p:nvSpPr>
          <p:spPr bwMode="auto">
            <a:xfrm>
              <a:off x="2400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3540" name="Rectangle 20"/>
            <p:cNvSpPr>
              <a:spLocks noChangeArrowheads="1"/>
            </p:cNvSpPr>
            <p:nvPr/>
          </p:nvSpPr>
          <p:spPr bwMode="auto">
            <a:xfrm>
              <a:off x="3456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3541" name="Rectangle 21"/>
            <p:cNvSpPr>
              <a:spLocks noChangeArrowheads="1"/>
            </p:cNvSpPr>
            <p:nvPr/>
          </p:nvSpPr>
          <p:spPr bwMode="auto">
            <a:xfrm>
              <a:off x="4512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3542" name="Rectangle 22"/>
            <p:cNvSpPr>
              <a:spLocks noChangeArrowheads="1"/>
            </p:cNvSpPr>
            <p:nvPr/>
          </p:nvSpPr>
          <p:spPr bwMode="auto">
            <a:xfrm>
              <a:off x="720" y="1968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3543" name="Rectangle 23"/>
            <p:cNvSpPr>
              <a:spLocks noChangeArrowheads="1"/>
            </p:cNvSpPr>
            <p:nvPr/>
          </p:nvSpPr>
          <p:spPr bwMode="auto">
            <a:xfrm>
              <a:off x="576" y="1968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3544" name="Rectangle 24"/>
            <p:cNvSpPr>
              <a:spLocks noChangeArrowheads="1"/>
            </p:cNvSpPr>
            <p:nvPr/>
          </p:nvSpPr>
          <p:spPr bwMode="auto">
            <a:xfrm>
              <a:off x="1344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3545" name="Rectangle 25"/>
            <p:cNvSpPr>
              <a:spLocks noChangeArrowheads="1"/>
            </p:cNvSpPr>
            <p:nvPr/>
          </p:nvSpPr>
          <p:spPr bwMode="auto">
            <a:xfrm>
              <a:off x="2400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3546" name="Rectangle 26"/>
            <p:cNvSpPr>
              <a:spLocks noChangeArrowheads="1"/>
            </p:cNvSpPr>
            <p:nvPr/>
          </p:nvSpPr>
          <p:spPr bwMode="auto">
            <a:xfrm>
              <a:off x="3456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3547" name="Rectangle 27"/>
            <p:cNvSpPr>
              <a:spLocks noChangeArrowheads="1"/>
            </p:cNvSpPr>
            <p:nvPr/>
          </p:nvSpPr>
          <p:spPr bwMode="auto">
            <a:xfrm>
              <a:off x="4512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3548" name="Rectangle 28"/>
            <p:cNvSpPr>
              <a:spLocks noChangeArrowheads="1"/>
            </p:cNvSpPr>
            <p:nvPr/>
          </p:nvSpPr>
          <p:spPr bwMode="auto">
            <a:xfrm>
              <a:off x="720" y="21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3549" name="Rectangle 29"/>
            <p:cNvSpPr>
              <a:spLocks noChangeArrowheads="1"/>
            </p:cNvSpPr>
            <p:nvPr/>
          </p:nvSpPr>
          <p:spPr bwMode="auto">
            <a:xfrm>
              <a:off x="576" y="21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3550" name="Rectangle 30"/>
            <p:cNvSpPr>
              <a:spLocks noChangeArrowheads="1"/>
            </p:cNvSpPr>
            <p:nvPr/>
          </p:nvSpPr>
          <p:spPr bwMode="auto">
            <a:xfrm>
              <a:off x="1344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3551" name="Rectangle 31"/>
            <p:cNvSpPr>
              <a:spLocks noChangeArrowheads="1"/>
            </p:cNvSpPr>
            <p:nvPr/>
          </p:nvSpPr>
          <p:spPr bwMode="auto">
            <a:xfrm>
              <a:off x="2400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3552" name="Rectangle 32"/>
            <p:cNvSpPr>
              <a:spLocks noChangeArrowheads="1"/>
            </p:cNvSpPr>
            <p:nvPr/>
          </p:nvSpPr>
          <p:spPr bwMode="auto">
            <a:xfrm>
              <a:off x="3456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3553" name="Rectangle 33"/>
            <p:cNvSpPr>
              <a:spLocks noChangeArrowheads="1"/>
            </p:cNvSpPr>
            <p:nvPr/>
          </p:nvSpPr>
          <p:spPr bwMode="auto">
            <a:xfrm>
              <a:off x="4512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3554" name="Rectangle 34"/>
            <p:cNvSpPr>
              <a:spLocks noChangeArrowheads="1"/>
            </p:cNvSpPr>
            <p:nvPr/>
          </p:nvSpPr>
          <p:spPr bwMode="auto">
            <a:xfrm>
              <a:off x="720" y="23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3555" name="Rectangle 35"/>
            <p:cNvSpPr>
              <a:spLocks noChangeArrowheads="1"/>
            </p:cNvSpPr>
            <p:nvPr/>
          </p:nvSpPr>
          <p:spPr bwMode="auto">
            <a:xfrm>
              <a:off x="576" y="23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3556" name="Rectangle 36"/>
            <p:cNvSpPr>
              <a:spLocks noChangeArrowheads="1"/>
            </p:cNvSpPr>
            <p:nvPr/>
          </p:nvSpPr>
          <p:spPr bwMode="auto">
            <a:xfrm>
              <a:off x="1344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3557" name="Rectangle 37"/>
            <p:cNvSpPr>
              <a:spLocks noChangeArrowheads="1"/>
            </p:cNvSpPr>
            <p:nvPr/>
          </p:nvSpPr>
          <p:spPr bwMode="auto">
            <a:xfrm>
              <a:off x="2400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3558" name="Rectangle 38"/>
            <p:cNvSpPr>
              <a:spLocks noChangeArrowheads="1"/>
            </p:cNvSpPr>
            <p:nvPr/>
          </p:nvSpPr>
          <p:spPr bwMode="auto">
            <a:xfrm>
              <a:off x="3456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3559" name="Rectangle 39"/>
            <p:cNvSpPr>
              <a:spLocks noChangeArrowheads="1"/>
            </p:cNvSpPr>
            <p:nvPr/>
          </p:nvSpPr>
          <p:spPr bwMode="auto">
            <a:xfrm>
              <a:off x="4512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3560" name="Rectangle 40"/>
            <p:cNvSpPr>
              <a:spLocks noChangeArrowheads="1"/>
            </p:cNvSpPr>
            <p:nvPr/>
          </p:nvSpPr>
          <p:spPr bwMode="auto">
            <a:xfrm>
              <a:off x="720" y="254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3561" name="Rectangle 41"/>
            <p:cNvSpPr>
              <a:spLocks noChangeArrowheads="1"/>
            </p:cNvSpPr>
            <p:nvPr/>
          </p:nvSpPr>
          <p:spPr bwMode="auto">
            <a:xfrm>
              <a:off x="576" y="254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3562" name="Rectangle 42"/>
            <p:cNvSpPr>
              <a:spLocks noChangeArrowheads="1"/>
            </p:cNvSpPr>
            <p:nvPr/>
          </p:nvSpPr>
          <p:spPr bwMode="auto">
            <a:xfrm>
              <a:off x="1344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3563" name="Rectangle 43"/>
            <p:cNvSpPr>
              <a:spLocks noChangeArrowheads="1"/>
            </p:cNvSpPr>
            <p:nvPr/>
          </p:nvSpPr>
          <p:spPr bwMode="auto">
            <a:xfrm>
              <a:off x="2400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3564" name="Rectangle 44"/>
            <p:cNvSpPr>
              <a:spLocks noChangeArrowheads="1"/>
            </p:cNvSpPr>
            <p:nvPr/>
          </p:nvSpPr>
          <p:spPr bwMode="auto">
            <a:xfrm>
              <a:off x="3456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3565" name="Rectangle 45"/>
            <p:cNvSpPr>
              <a:spLocks noChangeArrowheads="1"/>
            </p:cNvSpPr>
            <p:nvPr/>
          </p:nvSpPr>
          <p:spPr bwMode="auto">
            <a:xfrm>
              <a:off x="4512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3566" name="Rectangle 46"/>
            <p:cNvSpPr>
              <a:spLocks noChangeArrowheads="1"/>
            </p:cNvSpPr>
            <p:nvPr/>
          </p:nvSpPr>
          <p:spPr bwMode="auto">
            <a:xfrm>
              <a:off x="720" y="273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3567" name="Rectangle 47"/>
            <p:cNvSpPr>
              <a:spLocks noChangeArrowheads="1"/>
            </p:cNvSpPr>
            <p:nvPr/>
          </p:nvSpPr>
          <p:spPr bwMode="auto">
            <a:xfrm>
              <a:off x="576" y="273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3568" name="Rectangle 48"/>
            <p:cNvSpPr>
              <a:spLocks noChangeArrowheads="1"/>
            </p:cNvSpPr>
            <p:nvPr/>
          </p:nvSpPr>
          <p:spPr bwMode="auto">
            <a:xfrm>
              <a:off x="1344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3569" name="Rectangle 49"/>
            <p:cNvSpPr>
              <a:spLocks noChangeArrowheads="1"/>
            </p:cNvSpPr>
            <p:nvPr/>
          </p:nvSpPr>
          <p:spPr bwMode="auto">
            <a:xfrm>
              <a:off x="2400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3570" name="Rectangle 50"/>
            <p:cNvSpPr>
              <a:spLocks noChangeArrowheads="1"/>
            </p:cNvSpPr>
            <p:nvPr/>
          </p:nvSpPr>
          <p:spPr bwMode="auto">
            <a:xfrm>
              <a:off x="3456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3571" name="Rectangle 51"/>
            <p:cNvSpPr>
              <a:spLocks noChangeArrowheads="1"/>
            </p:cNvSpPr>
            <p:nvPr/>
          </p:nvSpPr>
          <p:spPr bwMode="auto">
            <a:xfrm>
              <a:off x="4512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3572" name="Rectangle 52"/>
            <p:cNvSpPr>
              <a:spLocks noChangeArrowheads="1"/>
            </p:cNvSpPr>
            <p:nvPr/>
          </p:nvSpPr>
          <p:spPr bwMode="auto">
            <a:xfrm>
              <a:off x="720" y="33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3573" name="Rectangle 53"/>
            <p:cNvSpPr>
              <a:spLocks noChangeArrowheads="1"/>
            </p:cNvSpPr>
            <p:nvPr/>
          </p:nvSpPr>
          <p:spPr bwMode="auto">
            <a:xfrm>
              <a:off x="576" y="33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3574" name="Rectangle 54"/>
            <p:cNvSpPr>
              <a:spLocks noChangeArrowheads="1"/>
            </p:cNvSpPr>
            <p:nvPr/>
          </p:nvSpPr>
          <p:spPr bwMode="auto">
            <a:xfrm>
              <a:off x="1344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3575" name="Rectangle 55"/>
            <p:cNvSpPr>
              <a:spLocks noChangeArrowheads="1"/>
            </p:cNvSpPr>
            <p:nvPr/>
          </p:nvSpPr>
          <p:spPr bwMode="auto">
            <a:xfrm>
              <a:off x="2400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3576" name="Rectangle 56"/>
            <p:cNvSpPr>
              <a:spLocks noChangeArrowheads="1"/>
            </p:cNvSpPr>
            <p:nvPr/>
          </p:nvSpPr>
          <p:spPr bwMode="auto">
            <a:xfrm>
              <a:off x="3456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3577" name="Rectangle 57"/>
            <p:cNvSpPr>
              <a:spLocks noChangeArrowheads="1"/>
            </p:cNvSpPr>
            <p:nvPr/>
          </p:nvSpPr>
          <p:spPr bwMode="auto">
            <a:xfrm>
              <a:off x="4512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3578" name="Rectangle 58"/>
            <p:cNvSpPr>
              <a:spLocks noChangeArrowheads="1"/>
            </p:cNvSpPr>
            <p:nvPr/>
          </p:nvSpPr>
          <p:spPr bwMode="auto">
            <a:xfrm>
              <a:off x="720" y="35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3579" name="Rectangle 59"/>
            <p:cNvSpPr>
              <a:spLocks noChangeArrowheads="1"/>
            </p:cNvSpPr>
            <p:nvPr/>
          </p:nvSpPr>
          <p:spPr bwMode="auto">
            <a:xfrm>
              <a:off x="576" y="35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3580" name="Rectangle 60"/>
            <p:cNvSpPr>
              <a:spLocks noChangeArrowheads="1"/>
            </p:cNvSpPr>
            <p:nvPr/>
          </p:nvSpPr>
          <p:spPr bwMode="auto">
            <a:xfrm>
              <a:off x="1344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3581" name="Rectangle 61"/>
            <p:cNvSpPr>
              <a:spLocks noChangeArrowheads="1"/>
            </p:cNvSpPr>
            <p:nvPr/>
          </p:nvSpPr>
          <p:spPr bwMode="auto">
            <a:xfrm>
              <a:off x="2400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3582" name="Rectangle 62"/>
            <p:cNvSpPr>
              <a:spLocks noChangeArrowheads="1"/>
            </p:cNvSpPr>
            <p:nvPr/>
          </p:nvSpPr>
          <p:spPr bwMode="auto">
            <a:xfrm>
              <a:off x="3456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3583" name="Rectangle 63"/>
            <p:cNvSpPr>
              <a:spLocks noChangeArrowheads="1"/>
            </p:cNvSpPr>
            <p:nvPr/>
          </p:nvSpPr>
          <p:spPr bwMode="auto">
            <a:xfrm>
              <a:off x="4512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3584" name="Text Box 64"/>
            <p:cNvSpPr txBox="1">
              <a:spLocks noChangeArrowheads="1"/>
            </p:cNvSpPr>
            <p:nvPr/>
          </p:nvSpPr>
          <p:spPr bwMode="auto">
            <a:xfrm>
              <a:off x="2390" y="3002"/>
              <a:ext cx="2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Times" pitchFamily="-65" charset="0"/>
                </a:rPr>
                <a:t>...</a:t>
              </a:r>
              <a:endParaRPr lang="en-US" sz="24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grpSp>
          <p:nvGrpSpPr>
            <p:cNvPr id="3" name="Group 65"/>
            <p:cNvGrpSpPr>
              <a:grpSpLocks/>
            </p:cNvGrpSpPr>
            <p:nvPr/>
          </p:nvGrpSpPr>
          <p:grpSpPr bwMode="auto">
            <a:xfrm>
              <a:off x="336" y="880"/>
              <a:ext cx="969" cy="567"/>
              <a:chOff x="336" y="880"/>
              <a:chExt cx="969" cy="567"/>
            </a:xfrm>
          </p:grpSpPr>
          <p:sp>
            <p:nvSpPr>
              <p:cNvPr id="2923586" name="Text Box 66"/>
              <p:cNvSpPr txBox="1">
                <a:spLocks noChangeArrowheads="1"/>
              </p:cNvSpPr>
              <p:nvPr/>
            </p:nvSpPr>
            <p:spPr bwMode="auto">
              <a:xfrm>
                <a:off x="336" y="880"/>
                <a:ext cx="6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Valid</a:t>
                </a:r>
              </a:p>
            </p:txBody>
          </p:sp>
          <p:sp>
            <p:nvSpPr>
              <p:cNvPr id="2923587" name="Text Box 67"/>
              <p:cNvSpPr txBox="1">
                <a:spLocks noChangeArrowheads="1"/>
              </p:cNvSpPr>
              <p:nvPr/>
            </p:nvSpPr>
            <p:spPr bwMode="auto">
              <a:xfrm>
                <a:off x="816" y="1120"/>
                <a:ext cx="48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Tag</a:t>
                </a:r>
              </a:p>
            </p:txBody>
          </p:sp>
        </p:grpSp>
        <p:grpSp>
          <p:nvGrpSpPr>
            <p:cNvPr id="4" name="Group 72"/>
            <p:cNvGrpSpPr>
              <a:grpSpLocks/>
            </p:cNvGrpSpPr>
            <p:nvPr/>
          </p:nvGrpSpPr>
          <p:grpSpPr bwMode="auto">
            <a:xfrm>
              <a:off x="0" y="1335"/>
              <a:ext cx="654" cy="2484"/>
              <a:chOff x="0" y="1335"/>
              <a:chExt cx="654" cy="2484"/>
            </a:xfrm>
          </p:grpSpPr>
          <p:sp>
            <p:nvSpPr>
              <p:cNvPr id="2923593" name="Text Box 73"/>
              <p:cNvSpPr txBox="1">
                <a:spLocks noChangeArrowheads="1"/>
              </p:cNvSpPr>
              <p:nvPr/>
            </p:nvSpPr>
            <p:spPr bwMode="auto">
              <a:xfrm>
                <a:off x="192" y="133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0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3594" name="Text Box 74"/>
              <p:cNvSpPr txBox="1">
                <a:spLocks noChangeArrowheads="1"/>
              </p:cNvSpPr>
              <p:nvPr/>
            </p:nvSpPr>
            <p:spPr bwMode="auto">
              <a:xfrm>
                <a:off x="192" y="152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1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3595" name="Text Box 75"/>
              <p:cNvSpPr txBox="1">
                <a:spLocks noChangeArrowheads="1"/>
              </p:cNvSpPr>
              <p:nvPr/>
            </p:nvSpPr>
            <p:spPr bwMode="auto">
              <a:xfrm>
                <a:off x="192" y="171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3596" name="Text Box 76"/>
              <p:cNvSpPr txBox="1">
                <a:spLocks noChangeArrowheads="1"/>
              </p:cNvSpPr>
              <p:nvPr/>
            </p:nvSpPr>
            <p:spPr bwMode="auto">
              <a:xfrm>
                <a:off x="192" y="1911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u="sng">
                    <a:solidFill>
                      <a:srgbClr val="FF0000"/>
                    </a:solidFill>
                    <a:latin typeface="Courier New" pitchFamily="-65" charset="0"/>
                  </a:rPr>
                  <a:t>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3597" name="Text Box 77"/>
              <p:cNvSpPr txBox="1">
                <a:spLocks noChangeArrowheads="1"/>
              </p:cNvSpPr>
              <p:nvPr/>
            </p:nvSpPr>
            <p:spPr bwMode="auto">
              <a:xfrm>
                <a:off x="192" y="2103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4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3598" name="Text Box 78"/>
              <p:cNvSpPr txBox="1">
                <a:spLocks noChangeArrowheads="1"/>
              </p:cNvSpPr>
              <p:nvPr/>
            </p:nvSpPr>
            <p:spPr bwMode="auto">
              <a:xfrm>
                <a:off x="192" y="229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5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3599" name="Text Box 79"/>
              <p:cNvSpPr txBox="1">
                <a:spLocks noChangeArrowheads="1"/>
              </p:cNvSpPr>
              <p:nvPr/>
            </p:nvSpPr>
            <p:spPr bwMode="auto">
              <a:xfrm>
                <a:off x="192" y="248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6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3600" name="Text Box 80"/>
              <p:cNvSpPr txBox="1">
                <a:spLocks noChangeArrowheads="1"/>
              </p:cNvSpPr>
              <p:nvPr/>
            </p:nvSpPr>
            <p:spPr bwMode="auto">
              <a:xfrm>
                <a:off x="192" y="267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7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3601" name="Text Box 81"/>
              <p:cNvSpPr txBox="1">
                <a:spLocks noChangeArrowheads="1"/>
              </p:cNvSpPr>
              <p:nvPr/>
            </p:nvSpPr>
            <p:spPr bwMode="auto">
              <a:xfrm>
                <a:off x="0" y="3300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1022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3602" name="Text Box 82"/>
              <p:cNvSpPr txBox="1">
                <a:spLocks noChangeArrowheads="1"/>
              </p:cNvSpPr>
              <p:nvPr/>
            </p:nvSpPr>
            <p:spPr bwMode="auto">
              <a:xfrm>
                <a:off x="0" y="3492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1023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3603" name="Text Box 83"/>
              <p:cNvSpPr txBox="1">
                <a:spLocks noChangeArrowheads="1"/>
              </p:cNvSpPr>
              <p:nvPr/>
            </p:nvSpPr>
            <p:spPr bwMode="auto">
              <a:xfrm>
                <a:off x="192" y="3002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</p:grpSp>
      <p:sp>
        <p:nvSpPr>
          <p:cNvPr id="2923604" name="Text Box 84"/>
          <p:cNvSpPr txBox="1">
            <a:spLocks noChangeArrowheads="1"/>
          </p:cNvSpPr>
          <p:nvPr/>
        </p:nvSpPr>
        <p:spPr bwMode="auto">
          <a:xfrm>
            <a:off x="841375" y="242093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23605" name="Text Box 85"/>
          <p:cNvSpPr txBox="1">
            <a:spLocks noChangeArrowheads="1"/>
          </p:cNvSpPr>
          <p:nvPr/>
        </p:nvSpPr>
        <p:spPr bwMode="auto">
          <a:xfrm>
            <a:off x="1470025" y="243998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3610" name="Rectangle 90"/>
          <p:cNvSpPr>
            <a:spLocks noGrp="1" noChangeArrowheads="1"/>
          </p:cNvSpPr>
          <p:nvPr>
            <p:ph type="body" idx="1"/>
          </p:nvPr>
        </p:nvSpPr>
        <p:spPr>
          <a:xfrm>
            <a:off x="381000" y="952500"/>
            <a:ext cx="8286750" cy="371475"/>
          </a:xfrm>
          <a:noFill/>
          <a:ln/>
        </p:spPr>
        <p:txBody>
          <a:bodyPr/>
          <a:lstStyle/>
          <a:p>
            <a:pPr marL="285750" indent="-285750"/>
            <a:r>
              <a:rPr lang="en-US" sz="2800">
                <a:latin typeface="Courier New" pitchFamily="-65" charset="0"/>
              </a:rPr>
              <a:t>000000000000000000 </a:t>
            </a:r>
            <a:r>
              <a:rPr lang="en-US" sz="2800" u="sng">
                <a:solidFill>
                  <a:srgbClr val="FF0000"/>
                </a:solidFill>
                <a:latin typeface="Courier New" pitchFamily="-65" charset="0"/>
              </a:rPr>
              <a:t>0000000011</a:t>
            </a:r>
            <a:r>
              <a:rPr lang="en-US" sz="2800">
                <a:latin typeface="Courier New" pitchFamily="-65" charset="0"/>
              </a:rPr>
              <a:t> </a:t>
            </a:r>
            <a:r>
              <a:rPr lang="en-US" sz="2800" u="sng">
                <a:solidFill>
                  <a:srgbClr val="FF0000"/>
                </a:solidFill>
                <a:latin typeface="Courier New" pitchFamily="-65" charset="0"/>
              </a:rPr>
              <a:t>0100</a:t>
            </a:r>
            <a:endParaRPr lang="en-US"/>
          </a:p>
        </p:txBody>
      </p:sp>
      <p:sp>
        <p:nvSpPr>
          <p:cNvPr id="2923611" name="Text Box 91"/>
          <p:cNvSpPr txBox="1">
            <a:spLocks noChangeArrowheads="1"/>
          </p:cNvSpPr>
          <p:nvPr/>
        </p:nvSpPr>
        <p:spPr bwMode="auto">
          <a:xfrm>
            <a:off x="841375" y="301148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1</a:t>
            </a:r>
          </a:p>
        </p:txBody>
      </p:sp>
      <p:sp>
        <p:nvSpPr>
          <p:cNvPr id="2923612" name="Text Box 92"/>
          <p:cNvSpPr txBox="1">
            <a:spLocks noChangeArrowheads="1"/>
          </p:cNvSpPr>
          <p:nvPr/>
        </p:nvSpPr>
        <p:spPr bwMode="auto">
          <a:xfrm>
            <a:off x="1470025" y="303053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0</a:t>
            </a:r>
          </a:p>
        </p:txBody>
      </p:sp>
      <p:sp>
        <p:nvSpPr>
          <p:cNvPr id="2923613" name="Text Box 93"/>
          <p:cNvSpPr txBox="1">
            <a:spLocks noChangeArrowheads="1"/>
          </p:cNvSpPr>
          <p:nvPr/>
        </p:nvSpPr>
        <p:spPr bwMode="auto">
          <a:xfrm>
            <a:off x="2765425" y="303053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/>
              <a:t>h</a:t>
            </a:r>
            <a:endParaRPr lang="en-US" sz="2400" b="1" dirty="0"/>
          </a:p>
        </p:txBody>
      </p:sp>
      <p:sp>
        <p:nvSpPr>
          <p:cNvPr id="2923614" name="Text Box 94"/>
          <p:cNvSpPr txBox="1">
            <a:spLocks noChangeArrowheads="1"/>
          </p:cNvSpPr>
          <p:nvPr/>
        </p:nvSpPr>
        <p:spPr bwMode="auto">
          <a:xfrm>
            <a:off x="4460875" y="303053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/>
              <a:t>g</a:t>
            </a:r>
            <a:endParaRPr lang="en-US" sz="2400" b="1" dirty="0"/>
          </a:p>
        </p:txBody>
      </p:sp>
      <p:sp>
        <p:nvSpPr>
          <p:cNvPr id="2923615" name="Text Box 95"/>
          <p:cNvSpPr txBox="1">
            <a:spLocks noChangeArrowheads="1"/>
          </p:cNvSpPr>
          <p:nvPr/>
        </p:nvSpPr>
        <p:spPr bwMode="auto">
          <a:xfrm>
            <a:off x="6175375" y="3030538"/>
            <a:ext cx="27443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accent2"/>
                </a:solidFill>
              </a:rPr>
              <a:t>f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923616" name="Text Box 96"/>
          <p:cNvSpPr txBox="1">
            <a:spLocks noChangeArrowheads="1"/>
          </p:cNvSpPr>
          <p:nvPr/>
        </p:nvSpPr>
        <p:spPr bwMode="auto">
          <a:xfrm>
            <a:off x="7813675" y="3030538"/>
            <a:ext cx="32502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/>
              <a:t>e</a:t>
            </a:r>
            <a:endParaRPr lang="en-US" sz="2400" b="1" dirty="0"/>
          </a:p>
        </p:txBody>
      </p:sp>
      <p:sp>
        <p:nvSpPr>
          <p:cNvPr id="2923617" name="Line 97"/>
          <p:cNvSpPr>
            <a:spLocks noChangeShapeType="1"/>
          </p:cNvSpPr>
          <p:nvPr/>
        </p:nvSpPr>
        <p:spPr bwMode="auto">
          <a:xfrm flipH="1">
            <a:off x="6858000" y="1295400"/>
            <a:ext cx="70485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23618" name="Text Box 98"/>
          <p:cNvSpPr txBox="1">
            <a:spLocks noChangeArrowheads="1"/>
          </p:cNvSpPr>
          <p:nvPr/>
        </p:nvSpPr>
        <p:spPr bwMode="auto">
          <a:xfrm>
            <a:off x="0" y="1809750"/>
            <a:ext cx="11128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</a:t>
            </a:r>
          </a:p>
        </p:txBody>
      </p:sp>
      <p:sp>
        <p:nvSpPr>
          <p:cNvPr id="2923619" name="Text Box 99"/>
          <p:cNvSpPr txBox="1">
            <a:spLocks noChangeArrowheads="1"/>
          </p:cNvSpPr>
          <p:nvPr/>
        </p:nvSpPr>
        <p:spPr bwMode="auto">
          <a:xfrm>
            <a:off x="1981200" y="1174750"/>
            <a:ext cx="16462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Tag field</a:t>
            </a:r>
          </a:p>
        </p:txBody>
      </p:sp>
      <p:sp>
        <p:nvSpPr>
          <p:cNvPr id="2923620" name="Text Box 100"/>
          <p:cNvSpPr txBox="1">
            <a:spLocks noChangeArrowheads="1"/>
          </p:cNvSpPr>
          <p:nvPr/>
        </p:nvSpPr>
        <p:spPr bwMode="auto">
          <a:xfrm>
            <a:off x="4927600" y="1174750"/>
            <a:ext cx="19431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 field</a:t>
            </a:r>
          </a:p>
        </p:txBody>
      </p:sp>
      <p:sp>
        <p:nvSpPr>
          <p:cNvPr id="2923621" name="Text Box 101"/>
          <p:cNvSpPr txBox="1">
            <a:spLocks noChangeArrowheads="1"/>
          </p:cNvSpPr>
          <p:nvPr/>
        </p:nvSpPr>
        <p:spPr bwMode="auto">
          <a:xfrm>
            <a:off x="7061200" y="1174750"/>
            <a:ext cx="12112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Offset</a:t>
            </a:r>
          </a:p>
        </p:txBody>
      </p:sp>
      <p:cxnSp>
        <p:nvCxnSpPr>
          <p:cNvPr id="2923622" name="AutoShape 102"/>
          <p:cNvCxnSpPr>
            <a:cxnSpLocks noChangeShapeType="1"/>
          </p:cNvCxnSpPr>
          <p:nvPr/>
        </p:nvCxnSpPr>
        <p:spPr bwMode="auto">
          <a:xfrm rot="5400000">
            <a:off x="2302669" y="-304006"/>
            <a:ext cx="1600200" cy="5595938"/>
          </a:xfrm>
          <a:prstGeom prst="curvedConnector4">
            <a:avLst>
              <a:gd name="adj1" fmla="val 41866"/>
              <a:gd name="adj2" fmla="val 104083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sp>
        <p:nvSpPr>
          <p:cNvPr id="2923623" name="Oval 103"/>
          <p:cNvSpPr>
            <a:spLocks noChangeArrowheads="1"/>
          </p:cNvSpPr>
          <p:nvPr/>
        </p:nvSpPr>
        <p:spPr bwMode="auto">
          <a:xfrm>
            <a:off x="5334000" y="2978150"/>
            <a:ext cx="19558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23624" name="Text Box 104"/>
          <p:cNvSpPr txBox="1">
            <a:spLocks noChangeArrowheads="1"/>
          </p:cNvSpPr>
          <p:nvPr/>
        </p:nvSpPr>
        <p:spPr bwMode="auto">
          <a:xfrm>
            <a:off x="874713" y="21415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3625" name="Text Box 105"/>
          <p:cNvSpPr txBox="1">
            <a:spLocks noChangeArrowheads="1"/>
          </p:cNvSpPr>
          <p:nvPr/>
        </p:nvSpPr>
        <p:spPr bwMode="auto">
          <a:xfrm>
            <a:off x="874713" y="276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3626" name="Text Box 106"/>
          <p:cNvSpPr txBox="1">
            <a:spLocks noChangeArrowheads="1"/>
          </p:cNvSpPr>
          <p:nvPr/>
        </p:nvSpPr>
        <p:spPr bwMode="auto">
          <a:xfrm>
            <a:off x="887413" y="33861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3627" name="Text Box 107"/>
          <p:cNvSpPr txBox="1">
            <a:spLocks noChangeArrowheads="1"/>
          </p:cNvSpPr>
          <p:nvPr/>
        </p:nvSpPr>
        <p:spPr bwMode="auto">
          <a:xfrm>
            <a:off x="887413" y="36909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3628" name="Text Box 108"/>
          <p:cNvSpPr txBox="1">
            <a:spLocks noChangeArrowheads="1"/>
          </p:cNvSpPr>
          <p:nvPr/>
        </p:nvSpPr>
        <p:spPr bwMode="auto">
          <a:xfrm>
            <a:off x="887413" y="39957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3629" name="Text Box 109"/>
          <p:cNvSpPr txBox="1">
            <a:spLocks noChangeArrowheads="1"/>
          </p:cNvSpPr>
          <p:nvPr/>
        </p:nvSpPr>
        <p:spPr bwMode="auto">
          <a:xfrm>
            <a:off x="887413" y="43132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3630" name="Text Box 110"/>
          <p:cNvSpPr txBox="1">
            <a:spLocks noChangeArrowheads="1"/>
          </p:cNvSpPr>
          <p:nvPr/>
        </p:nvSpPr>
        <p:spPr bwMode="auto">
          <a:xfrm>
            <a:off x="887413" y="530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3631" name="Text Box 111"/>
          <p:cNvSpPr txBox="1">
            <a:spLocks noChangeArrowheads="1"/>
          </p:cNvSpPr>
          <p:nvPr/>
        </p:nvSpPr>
        <p:spPr bwMode="auto">
          <a:xfrm>
            <a:off x="887413" y="56086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12" name="Text Box 86"/>
          <p:cNvSpPr txBox="1">
            <a:spLocks noChangeArrowheads="1"/>
          </p:cNvSpPr>
          <p:nvPr/>
        </p:nvSpPr>
        <p:spPr bwMode="auto">
          <a:xfrm>
            <a:off x="276542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d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3" name="Text Box 87"/>
          <p:cNvSpPr txBox="1">
            <a:spLocks noChangeArrowheads="1"/>
          </p:cNvSpPr>
          <p:nvPr/>
        </p:nvSpPr>
        <p:spPr bwMode="auto">
          <a:xfrm>
            <a:off x="44608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c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4" name="Text Box 88"/>
          <p:cNvSpPr txBox="1">
            <a:spLocks noChangeArrowheads="1"/>
          </p:cNvSpPr>
          <p:nvPr/>
        </p:nvSpPr>
        <p:spPr bwMode="auto">
          <a:xfrm>
            <a:off x="617537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b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5" name="Text Box 89"/>
          <p:cNvSpPr txBox="1">
            <a:spLocks noChangeArrowheads="1"/>
          </p:cNvSpPr>
          <p:nvPr/>
        </p:nvSpPr>
        <p:spPr bwMode="auto">
          <a:xfrm>
            <a:off x="78136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16" name="Text Box 69"/>
          <p:cNvSpPr txBox="1">
            <a:spLocks noChangeArrowheads="1"/>
          </p:cNvSpPr>
          <p:nvPr/>
        </p:nvSpPr>
        <p:spPr bwMode="auto">
          <a:xfrm>
            <a:off x="2438400" y="17018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0xc-f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7" name="Text Box 70"/>
          <p:cNvSpPr txBox="1">
            <a:spLocks noChangeArrowheads="1"/>
          </p:cNvSpPr>
          <p:nvPr/>
        </p:nvSpPr>
        <p:spPr bwMode="auto">
          <a:xfrm>
            <a:off x="41148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0x8-b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8" name="Text Box 71"/>
          <p:cNvSpPr txBox="1">
            <a:spLocks noChangeArrowheads="1"/>
          </p:cNvSpPr>
          <p:nvPr/>
        </p:nvSpPr>
        <p:spPr bwMode="auto">
          <a:xfrm>
            <a:off x="57912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latin typeface="Courier New" pitchFamily="-65" charset="0"/>
              </a:rPr>
              <a:t>0x4-7</a:t>
            </a:r>
            <a:endParaRPr lang="en-US" sz="2800" b="1" u="sng" dirty="0">
              <a:solidFill>
                <a:srgbClr val="FF0000"/>
              </a:solidFill>
              <a:latin typeface="Times" pitchFamily="-65" charset="0"/>
            </a:endParaRPr>
          </a:p>
        </p:txBody>
      </p:sp>
      <p:sp>
        <p:nvSpPr>
          <p:cNvPr id="119" name="Text Box 72"/>
          <p:cNvSpPr txBox="1">
            <a:spLocks noChangeArrowheads="1"/>
          </p:cNvSpPr>
          <p:nvPr/>
        </p:nvSpPr>
        <p:spPr bwMode="auto">
          <a:xfrm>
            <a:off x="73914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0x0-3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534400" cy="474663"/>
          </a:xfrm>
        </p:spPr>
        <p:txBody>
          <a:bodyPr/>
          <a:lstStyle/>
          <a:p>
            <a:r>
              <a:rPr lang="en-US" sz="3600" dirty="0"/>
              <a:t>4. Read 0x00008014 = 0…10 0..001 0100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397000"/>
            <a:ext cx="8839200" cy="4665663"/>
            <a:chOff x="0" y="880"/>
            <a:chExt cx="5568" cy="2939"/>
          </a:xfrm>
        </p:grpSpPr>
        <p:sp>
          <p:nvSpPr>
            <p:cNvPr id="2925572" name="Rectangle 4"/>
            <p:cNvSpPr>
              <a:spLocks noChangeArrowheads="1"/>
            </p:cNvSpPr>
            <p:nvPr/>
          </p:nvSpPr>
          <p:spPr bwMode="auto">
            <a:xfrm>
              <a:off x="720" y="139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5573" name="Rectangle 5"/>
            <p:cNvSpPr>
              <a:spLocks noChangeArrowheads="1"/>
            </p:cNvSpPr>
            <p:nvPr/>
          </p:nvSpPr>
          <p:spPr bwMode="auto">
            <a:xfrm>
              <a:off x="576" y="139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5574" name="Rectangle 6"/>
            <p:cNvSpPr>
              <a:spLocks noChangeArrowheads="1"/>
            </p:cNvSpPr>
            <p:nvPr/>
          </p:nvSpPr>
          <p:spPr bwMode="auto">
            <a:xfrm>
              <a:off x="1344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5575" name="Rectangle 7"/>
            <p:cNvSpPr>
              <a:spLocks noChangeArrowheads="1"/>
            </p:cNvSpPr>
            <p:nvPr/>
          </p:nvSpPr>
          <p:spPr bwMode="auto">
            <a:xfrm>
              <a:off x="2400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5576" name="Rectangle 8"/>
            <p:cNvSpPr>
              <a:spLocks noChangeArrowheads="1"/>
            </p:cNvSpPr>
            <p:nvPr/>
          </p:nvSpPr>
          <p:spPr bwMode="auto">
            <a:xfrm>
              <a:off x="3456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5577" name="Rectangle 9"/>
            <p:cNvSpPr>
              <a:spLocks noChangeArrowheads="1"/>
            </p:cNvSpPr>
            <p:nvPr/>
          </p:nvSpPr>
          <p:spPr bwMode="auto">
            <a:xfrm>
              <a:off x="4512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5578" name="Rectangle 10"/>
            <p:cNvSpPr>
              <a:spLocks noChangeArrowheads="1"/>
            </p:cNvSpPr>
            <p:nvPr/>
          </p:nvSpPr>
          <p:spPr bwMode="auto">
            <a:xfrm>
              <a:off x="720" y="158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5579" name="Rectangle 11"/>
            <p:cNvSpPr>
              <a:spLocks noChangeArrowheads="1"/>
            </p:cNvSpPr>
            <p:nvPr/>
          </p:nvSpPr>
          <p:spPr bwMode="auto">
            <a:xfrm>
              <a:off x="576" y="158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5580" name="Rectangle 12"/>
            <p:cNvSpPr>
              <a:spLocks noChangeArrowheads="1"/>
            </p:cNvSpPr>
            <p:nvPr/>
          </p:nvSpPr>
          <p:spPr bwMode="auto">
            <a:xfrm>
              <a:off x="1344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5581" name="Rectangle 13"/>
            <p:cNvSpPr>
              <a:spLocks noChangeArrowheads="1"/>
            </p:cNvSpPr>
            <p:nvPr/>
          </p:nvSpPr>
          <p:spPr bwMode="auto">
            <a:xfrm>
              <a:off x="2400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5582" name="Rectangle 14"/>
            <p:cNvSpPr>
              <a:spLocks noChangeArrowheads="1"/>
            </p:cNvSpPr>
            <p:nvPr/>
          </p:nvSpPr>
          <p:spPr bwMode="auto">
            <a:xfrm>
              <a:off x="3456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5583" name="Rectangle 15"/>
            <p:cNvSpPr>
              <a:spLocks noChangeArrowheads="1"/>
            </p:cNvSpPr>
            <p:nvPr/>
          </p:nvSpPr>
          <p:spPr bwMode="auto">
            <a:xfrm>
              <a:off x="4512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5584" name="Rectangle 16"/>
            <p:cNvSpPr>
              <a:spLocks noChangeArrowheads="1"/>
            </p:cNvSpPr>
            <p:nvPr/>
          </p:nvSpPr>
          <p:spPr bwMode="auto">
            <a:xfrm>
              <a:off x="720" y="177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5585" name="Rectangle 17"/>
            <p:cNvSpPr>
              <a:spLocks noChangeArrowheads="1"/>
            </p:cNvSpPr>
            <p:nvPr/>
          </p:nvSpPr>
          <p:spPr bwMode="auto">
            <a:xfrm>
              <a:off x="576" y="177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5586" name="Rectangle 18"/>
            <p:cNvSpPr>
              <a:spLocks noChangeArrowheads="1"/>
            </p:cNvSpPr>
            <p:nvPr/>
          </p:nvSpPr>
          <p:spPr bwMode="auto">
            <a:xfrm>
              <a:off x="1344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5587" name="Rectangle 19"/>
            <p:cNvSpPr>
              <a:spLocks noChangeArrowheads="1"/>
            </p:cNvSpPr>
            <p:nvPr/>
          </p:nvSpPr>
          <p:spPr bwMode="auto">
            <a:xfrm>
              <a:off x="2400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5588" name="Rectangle 20"/>
            <p:cNvSpPr>
              <a:spLocks noChangeArrowheads="1"/>
            </p:cNvSpPr>
            <p:nvPr/>
          </p:nvSpPr>
          <p:spPr bwMode="auto">
            <a:xfrm>
              <a:off x="3456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5589" name="Rectangle 21"/>
            <p:cNvSpPr>
              <a:spLocks noChangeArrowheads="1"/>
            </p:cNvSpPr>
            <p:nvPr/>
          </p:nvSpPr>
          <p:spPr bwMode="auto">
            <a:xfrm>
              <a:off x="4512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5590" name="Rectangle 22"/>
            <p:cNvSpPr>
              <a:spLocks noChangeArrowheads="1"/>
            </p:cNvSpPr>
            <p:nvPr/>
          </p:nvSpPr>
          <p:spPr bwMode="auto">
            <a:xfrm>
              <a:off x="720" y="1968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5591" name="Rectangle 23"/>
            <p:cNvSpPr>
              <a:spLocks noChangeArrowheads="1"/>
            </p:cNvSpPr>
            <p:nvPr/>
          </p:nvSpPr>
          <p:spPr bwMode="auto">
            <a:xfrm>
              <a:off x="576" y="1968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5592" name="Rectangle 24"/>
            <p:cNvSpPr>
              <a:spLocks noChangeArrowheads="1"/>
            </p:cNvSpPr>
            <p:nvPr/>
          </p:nvSpPr>
          <p:spPr bwMode="auto">
            <a:xfrm>
              <a:off x="1344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5593" name="Rectangle 25"/>
            <p:cNvSpPr>
              <a:spLocks noChangeArrowheads="1"/>
            </p:cNvSpPr>
            <p:nvPr/>
          </p:nvSpPr>
          <p:spPr bwMode="auto">
            <a:xfrm>
              <a:off x="2400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5594" name="Rectangle 26"/>
            <p:cNvSpPr>
              <a:spLocks noChangeArrowheads="1"/>
            </p:cNvSpPr>
            <p:nvPr/>
          </p:nvSpPr>
          <p:spPr bwMode="auto">
            <a:xfrm>
              <a:off x="3456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5595" name="Rectangle 27"/>
            <p:cNvSpPr>
              <a:spLocks noChangeArrowheads="1"/>
            </p:cNvSpPr>
            <p:nvPr/>
          </p:nvSpPr>
          <p:spPr bwMode="auto">
            <a:xfrm>
              <a:off x="4512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5596" name="Rectangle 28"/>
            <p:cNvSpPr>
              <a:spLocks noChangeArrowheads="1"/>
            </p:cNvSpPr>
            <p:nvPr/>
          </p:nvSpPr>
          <p:spPr bwMode="auto">
            <a:xfrm>
              <a:off x="720" y="21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5597" name="Rectangle 29"/>
            <p:cNvSpPr>
              <a:spLocks noChangeArrowheads="1"/>
            </p:cNvSpPr>
            <p:nvPr/>
          </p:nvSpPr>
          <p:spPr bwMode="auto">
            <a:xfrm>
              <a:off x="576" y="21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5598" name="Rectangle 30"/>
            <p:cNvSpPr>
              <a:spLocks noChangeArrowheads="1"/>
            </p:cNvSpPr>
            <p:nvPr/>
          </p:nvSpPr>
          <p:spPr bwMode="auto">
            <a:xfrm>
              <a:off x="1344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5599" name="Rectangle 31"/>
            <p:cNvSpPr>
              <a:spLocks noChangeArrowheads="1"/>
            </p:cNvSpPr>
            <p:nvPr/>
          </p:nvSpPr>
          <p:spPr bwMode="auto">
            <a:xfrm>
              <a:off x="2400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5600" name="Rectangle 32"/>
            <p:cNvSpPr>
              <a:spLocks noChangeArrowheads="1"/>
            </p:cNvSpPr>
            <p:nvPr/>
          </p:nvSpPr>
          <p:spPr bwMode="auto">
            <a:xfrm>
              <a:off x="3456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5601" name="Rectangle 33"/>
            <p:cNvSpPr>
              <a:spLocks noChangeArrowheads="1"/>
            </p:cNvSpPr>
            <p:nvPr/>
          </p:nvSpPr>
          <p:spPr bwMode="auto">
            <a:xfrm>
              <a:off x="4512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5602" name="Rectangle 34"/>
            <p:cNvSpPr>
              <a:spLocks noChangeArrowheads="1"/>
            </p:cNvSpPr>
            <p:nvPr/>
          </p:nvSpPr>
          <p:spPr bwMode="auto">
            <a:xfrm>
              <a:off x="720" y="23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5603" name="Rectangle 35"/>
            <p:cNvSpPr>
              <a:spLocks noChangeArrowheads="1"/>
            </p:cNvSpPr>
            <p:nvPr/>
          </p:nvSpPr>
          <p:spPr bwMode="auto">
            <a:xfrm>
              <a:off x="576" y="23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5604" name="Rectangle 36"/>
            <p:cNvSpPr>
              <a:spLocks noChangeArrowheads="1"/>
            </p:cNvSpPr>
            <p:nvPr/>
          </p:nvSpPr>
          <p:spPr bwMode="auto">
            <a:xfrm>
              <a:off x="1344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5605" name="Rectangle 37"/>
            <p:cNvSpPr>
              <a:spLocks noChangeArrowheads="1"/>
            </p:cNvSpPr>
            <p:nvPr/>
          </p:nvSpPr>
          <p:spPr bwMode="auto">
            <a:xfrm>
              <a:off x="2400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5606" name="Rectangle 38"/>
            <p:cNvSpPr>
              <a:spLocks noChangeArrowheads="1"/>
            </p:cNvSpPr>
            <p:nvPr/>
          </p:nvSpPr>
          <p:spPr bwMode="auto">
            <a:xfrm>
              <a:off x="3456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5607" name="Rectangle 39"/>
            <p:cNvSpPr>
              <a:spLocks noChangeArrowheads="1"/>
            </p:cNvSpPr>
            <p:nvPr/>
          </p:nvSpPr>
          <p:spPr bwMode="auto">
            <a:xfrm>
              <a:off x="4512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5608" name="Rectangle 40"/>
            <p:cNvSpPr>
              <a:spLocks noChangeArrowheads="1"/>
            </p:cNvSpPr>
            <p:nvPr/>
          </p:nvSpPr>
          <p:spPr bwMode="auto">
            <a:xfrm>
              <a:off x="720" y="254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5609" name="Rectangle 41"/>
            <p:cNvSpPr>
              <a:spLocks noChangeArrowheads="1"/>
            </p:cNvSpPr>
            <p:nvPr/>
          </p:nvSpPr>
          <p:spPr bwMode="auto">
            <a:xfrm>
              <a:off x="576" y="254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5610" name="Rectangle 42"/>
            <p:cNvSpPr>
              <a:spLocks noChangeArrowheads="1"/>
            </p:cNvSpPr>
            <p:nvPr/>
          </p:nvSpPr>
          <p:spPr bwMode="auto">
            <a:xfrm>
              <a:off x="1344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5611" name="Rectangle 43"/>
            <p:cNvSpPr>
              <a:spLocks noChangeArrowheads="1"/>
            </p:cNvSpPr>
            <p:nvPr/>
          </p:nvSpPr>
          <p:spPr bwMode="auto">
            <a:xfrm>
              <a:off x="2400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5612" name="Rectangle 44"/>
            <p:cNvSpPr>
              <a:spLocks noChangeArrowheads="1"/>
            </p:cNvSpPr>
            <p:nvPr/>
          </p:nvSpPr>
          <p:spPr bwMode="auto">
            <a:xfrm>
              <a:off x="3456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5613" name="Rectangle 45"/>
            <p:cNvSpPr>
              <a:spLocks noChangeArrowheads="1"/>
            </p:cNvSpPr>
            <p:nvPr/>
          </p:nvSpPr>
          <p:spPr bwMode="auto">
            <a:xfrm>
              <a:off x="4512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5614" name="Rectangle 46"/>
            <p:cNvSpPr>
              <a:spLocks noChangeArrowheads="1"/>
            </p:cNvSpPr>
            <p:nvPr/>
          </p:nvSpPr>
          <p:spPr bwMode="auto">
            <a:xfrm>
              <a:off x="720" y="273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5615" name="Rectangle 47"/>
            <p:cNvSpPr>
              <a:spLocks noChangeArrowheads="1"/>
            </p:cNvSpPr>
            <p:nvPr/>
          </p:nvSpPr>
          <p:spPr bwMode="auto">
            <a:xfrm>
              <a:off x="576" y="273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5616" name="Rectangle 48"/>
            <p:cNvSpPr>
              <a:spLocks noChangeArrowheads="1"/>
            </p:cNvSpPr>
            <p:nvPr/>
          </p:nvSpPr>
          <p:spPr bwMode="auto">
            <a:xfrm>
              <a:off x="1344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5617" name="Rectangle 49"/>
            <p:cNvSpPr>
              <a:spLocks noChangeArrowheads="1"/>
            </p:cNvSpPr>
            <p:nvPr/>
          </p:nvSpPr>
          <p:spPr bwMode="auto">
            <a:xfrm>
              <a:off x="2400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5618" name="Rectangle 50"/>
            <p:cNvSpPr>
              <a:spLocks noChangeArrowheads="1"/>
            </p:cNvSpPr>
            <p:nvPr/>
          </p:nvSpPr>
          <p:spPr bwMode="auto">
            <a:xfrm>
              <a:off x="3456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5619" name="Rectangle 51"/>
            <p:cNvSpPr>
              <a:spLocks noChangeArrowheads="1"/>
            </p:cNvSpPr>
            <p:nvPr/>
          </p:nvSpPr>
          <p:spPr bwMode="auto">
            <a:xfrm>
              <a:off x="4512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5620" name="Rectangle 52"/>
            <p:cNvSpPr>
              <a:spLocks noChangeArrowheads="1"/>
            </p:cNvSpPr>
            <p:nvPr/>
          </p:nvSpPr>
          <p:spPr bwMode="auto">
            <a:xfrm>
              <a:off x="720" y="33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5621" name="Rectangle 53"/>
            <p:cNvSpPr>
              <a:spLocks noChangeArrowheads="1"/>
            </p:cNvSpPr>
            <p:nvPr/>
          </p:nvSpPr>
          <p:spPr bwMode="auto">
            <a:xfrm>
              <a:off x="576" y="33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5622" name="Rectangle 54"/>
            <p:cNvSpPr>
              <a:spLocks noChangeArrowheads="1"/>
            </p:cNvSpPr>
            <p:nvPr/>
          </p:nvSpPr>
          <p:spPr bwMode="auto">
            <a:xfrm>
              <a:off x="1344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5623" name="Rectangle 55"/>
            <p:cNvSpPr>
              <a:spLocks noChangeArrowheads="1"/>
            </p:cNvSpPr>
            <p:nvPr/>
          </p:nvSpPr>
          <p:spPr bwMode="auto">
            <a:xfrm>
              <a:off x="2400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5624" name="Rectangle 56"/>
            <p:cNvSpPr>
              <a:spLocks noChangeArrowheads="1"/>
            </p:cNvSpPr>
            <p:nvPr/>
          </p:nvSpPr>
          <p:spPr bwMode="auto">
            <a:xfrm>
              <a:off x="3456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5625" name="Rectangle 57"/>
            <p:cNvSpPr>
              <a:spLocks noChangeArrowheads="1"/>
            </p:cNvSpPr>
            <p:nvPr/>
          </p:nvSpPr>
          <p:spPr bwMode="auto">
            <a:xfrm>
              <a:off x="4512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5626" name="Rectangle 58"/>
            <p:cNvSpPr>
              <a:spLocks noChangeArrowheads="1"/>
            </p:cNvSpPr>
            <p:nvPr/>
          </p:nvSpPr>
          <p:spPr bwMode="auto">
            <a:xfrm>
              <a:off x="720" y="35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5627" name="Rectangle 59"/>
            <p:cNvSpPr>
              <a:spLocks noChangeArrowheads="1"/>
            </p:cNvSpPr>
            <p:nvPr/>
          </p:nvSpPr>
          <p:spPr bwMode="auto">
            <a:xfrm>
              <a:off x="576" y="35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5628" name="Rectangle 60"/>
            <p:cNvSpPr>
              <a:spLocks noChangeArrowheads="1"/>
            </p:cNvSpPr>
            <p:nvPr/>
          </p:nvSpPr>
          <p:spPr bwMode="auto">
            <a:xfrm>
              <a:off x="1344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5629" name="Rectangle 61"/>
            <p:cNvSpPr>
              <a:spLocks noChangeArrowheads="1"/>
            </p:cNvSpPr>
            <p:nvPr/>
          </p:nvSpPr>
          <p:spPr bwMode="auto">
            <a:xfrm>
              <a:off x="2400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5630" name="Rectangle 62"/>
            <p:cNvSpPr>
              <a:spLocks noChangeArrowheads="1"/>
            </p:cNvSpPr>
            <p:nvPr/>
          </p:nvSpPr>
          <p:spPr bwMode="auto">
            <a:xfrm>
              <a:off x="3456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5631" name="Rectangle 63"/>
            <p:cNvSpPr>
              <a:spLocks noChangeArrowheads="1"/>
            </p:cNvSpPr>
            <p:nvPr/>
          </p:nvSpPr>
          <p:spPr bwMode="auto">
            <a:xfrm>
              <a:off x="4512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5632" name="Text Box 64"/>
            <p:cNvSpPr txBox="1">
              <a:spLocks noChangeArrowheads="1"/>
            </p:cNvSpPr>
            <p:nvPr/>
          </p:nvSpPr>
          <p:spPr bwMode="auto">
            <a:xfrm>
              <a:off x="2390" y="3002"/>
              <a:ext cx="2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Times" pitchFamily="-65" charset="0"/>
                </a:rPr>
                <a:t>...</a:t>
              </a:r>
              <a:endParaRPr lang="en-US" sz="24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grpSp>
          <p:nvGrpSpPr>
            <p:cNvPr id="3" name="Group 65"/>
            <p:cNvGrpSpPr>
              <a:grpSpLocks/>
            </p:cNvGrpSpPr>
            <p:nvPr/>
          </p:nvGrpSpPr>
          <p:grpSpPr bwMode="auto">
            <a:xfrm>
              <a:off x="336" y="880"/>
              <a:ext cx="969" cy="567"/>
              <a:chOff x="336" y="880"/>
              <a:chExt cx="969" cy="567"/>
            </a:xfrm>
          </p:grpSpPr>
          <p:sp>
            <p:nvSpPr>
              <p:cNvPr id="2925634" name="Text Box 66"/>
              <p:cNvSpPr txBox="1">
                <a:spLocks noChangeArrowheads="1"/>
              </p:cNvSpPr>
              <p:nvPr/>
            </p:nvSpPr>
            <p:spPr bwMode="auto">
              <a:xfrm>
                <a:off x="336" y="880"/>
                <a:ext cx="6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Valid</a:t>
                </a:r>
              </a:p>
            </p:txBody>
          </p:sp>
          <p:sp>
            <p:nvSpPr>
              <p:cNvPr id="2925635" name="Text Box 67"/>
              <p:cNvSpPr txBox="1">
                <a:spLocks noChangeArrowheads="1"/>
              </p:cNvSpPr>
              <p:nvPr/>
            </p:nvSpPr>
            <p:spPr bwMode="auto">
              <a:xfrm>
                <a:off x="816" y="1120"/>
                <a:ext cx="48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Tag</a:t>
                </a:r>
              </a:p>
            </p:txBody>
          </p:sp>
        </p:grpSp>
        <p:grpSp>
          <p:nvGrpSpPr>
            <p:cNvPr id="4" name="Group 72"/>
            <p:cNvGrpSpPr>
              <a:grpSpLocks/>
            </p:cNvGrpSpPr>
            <p:nvPr/>
          </p:nvGrpSpPr>
          <p:grpSpPr bwMode="auto">
            <a:xfrm>
              <a:off x="0" y="1335"/>
              <a:ext cx="654" cy="2484"/>
              <a:chOff x="0" y="1335"/>
              <a:chExt cx="654" cy="2484"/>
            </a:xfrm>
          </p:grpSpPr>
          <p:sp>
            <p:nvSpPr>
              <p:cNvPr id="2925641" name="Text Box 73"/>
              <p:cNvSpPr txBox="1">
                <a:spLocks noChangeArrowheads="1"/>
              </p:cNvSpPr>
              <p:nvPr/>
            </p:nvSpPr>
            <p:spPr bwMode="auto">
              <a:xfrm>
                <a:off x="192" y="133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0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5642" name="Text Box 74"/>
              <p:cNvSpPr txBox="1">
                <a:spLocks noChangeArrowheads="1"/>
              </p:cNvSpPr>
              <p:nvPr/>
            </p:nvSpPr>
            <p:spPr bwMode="auto">
              <a:xfrm>
                <a:off x="192" y="152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1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5643" name="Text Box 75"/>
              <p:cNvSpPr txBox="1">
                <a:spLocks noChangeArrowheads="1"/>
              </p:cNvSpPr>
              <p:nvPr/>
            </p:nvSpPr>
            <p:spPr bwMode="auto">
              <a:xfrm>
                <a:off x="192" y="171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5644" name="Text Box 76"/>
              <p:cNvSpPr txBox="1">
                <a:spLocks noChangeArrowheads="1"/>
              </p:cNvSpPr>
              <p:nvPr/>
            </p:nvSpPr>
            <p:spPr bwMode="auto">
              <a:xfrm>
                <a:off x="192" y="1911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5645" name="Text Box 77"/>
              <p:cNvSpPr txBox="1">
                <a:spLocks noChangeArrowheads="1"/>
              </p:cNvSpPr>
              <p:nvPr/>
            </p:nvSpPr>
            <p:spPr bwMode="auto">
              <a:xfrm>
                <a:off x="192" y="2103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4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5646" name="Text Box 78"/>
              <p:cNvSpPr txBox="1">
                <a:spLocks noChangeArrowheads="1"/>
              </p:cNvSpPr>
              <p:nvPr/>
            </p:nvSpPr>
            <p:spPr bwMode="auto">
              <a:xfrm>
                <a:off x="192" y="229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5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5647" name="Text Box 79"/>
              <p:cNvSpPr txBox="1">
                <a:spLocks noChangeArrowheads="1"/>
              </p:cNvSpPr>
              <p:nvPr/>
            </p:nvSpPr>
            <p:spPr bwMode="auto">
              <a:xfrm>
                <a:off x="192" y="248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6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5648" name="Text Box 80"/>
              <p:cNvSpPr txBox="1">
                <a:spLocks noChangeArrowheads="1"/>
              </p:cNvSpPr>
              <p:nvPr/>
            </p:nvSpPr>
            <p:spPr bwMode="auto">
              <a:xfrm>
                <a:off x="192" y="267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7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5649" name="Text Box 81"/>
              <p:cNvSpPr txBox="1">
                <a:spLocks noChangeArrowheads="1"/>
              </p:cNvSpPr>
              <p:nvPr/>
            </p:nvSpPr>
            <p:spPr bwMode="auto">
              <a:xfrm>
                <a:off x="0" y="3300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1022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5650" name="Text Box 82"/>
              <p:cNvSpPr txBox="1">
                <a:spLocks noChangeArrowheads="1"/>
              </p:cNvSpPr>
              <p:nvPr/>
            </p:nvSpPr>
            <p:spPr bwMode="auto">
              <a:xfrm>
                <a:off x="0" y="3492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1023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5651" name="Text Box 83"/>
              <p:cNvSpPr txBox="1">
                <a:spLocks noChangeArrowheads="1"/>
              </p:cNvSpPr>
              <p:nvPr/>
            </p:nvSpPr>
            <p:spPr bwMode="auto">
              <a:xfrm>
                <a:off x="192" y="3002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</p:grpSp>
      <p:sp>
        <p:nvSpPr>
          <p:cNvPr id="2925652" name="Text Box 84"/>
          <p:cNvSpPr txBox="1">
            <a:spLocks noChangeArrowheads="1"/>
          </p:cNvSpPr>
          <p:nvPr/>
        </p:nvSpPr>
        <p:spPr bwMode="auto">
          <a:xfrm>
            <a:off x="841375" y="242093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25653" name="Text Box 85"/>
          <p:cNvSpPr txBox="1">
            <a:spLocks noChangeArrowheads="1"/>
          </p:cNvSpPr>
          <p:nvPr/>
        </p:nvSpPr>
        <p:spPr bwMode="auto">
          <a:xfrm>
            <a:off x="1470025" y="243998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5658" name="Rectangle 90"/>
          <p:cNvSpPr>
            <a:spLocks noGrp="1" noChangeArrowheads="1"/>
          </p:cNvSpPr>
          <p:nvPr>
            <p:ph type="body" idx="1"/>
          </p:nvPr>
        </p:nvSpPr>
        <p:spPr>
          <a:xfrm>
            <a:off x="381000" y="952500"/>
            <a:ext cx="8286750" cy="371475"/>
          </a:xfrm>
          <a:noFill/>
          <a:ln/>
        </p:spPr>
        <p:txBody>
          <a:bodyPr/>
          <a:lstStyle/>
          <a:p>
            <a:pPr marL="285750" indent="-285750"/>
            <a:r>
              <a:rPr lang="en-US" sz="2800">
                <a:latin typeface="Courier New" pitchFamily="-65" charset="0"/>
              </a:rPr>
              <a:t>000000000000000010 </a:t>
            </a:r>
            <a:r>
              <a:rPr lang="en-US" sz="2800" u="sng">
                <a:solidFill>
                  <a:srgbClr val="FF0000"/>
                </a:solidFill>
                <a:latin typeface="Courier New" pitchFamily="-65" charset="0"/>
              </a:rPr>
              <a:t>0000000001</a:t>
            </a:r>
            <a:r>
              <a:rPr lang="en-US" sz="2800">
                <a:latin typeface="Courier New" pitchFamily="-65" charset="0"/>
              </a:rPr>
              <a:t> 0100</a:t>
            </a:r>
            <a:endParaRPr lang="en-US"/>
          </a:p>
        </p:txBody>
      </p:sp>
      <p:sp>
        <p:nvSpPr>
          <p:cNvPr id="2925659" name="Text Box 91"/>
          <p:cNvSpPr txBox="1">
            <a:spLocks noChangeArrowheads="1"/>
          </p:cNvSpPr>
          <p:nvPr/>
        </p:nvSpPr>
        <p:spPr bwMode="auto">
          <a:xfrm>
            <a:off x="841375" y="301148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25660" name="Text Box 92"/>
          <p:cNvSpPr txBox="1">
            <a:spLocks noChangeArrowheads="1"/>
          </p:cNvSpPr>
          <p:nvPr/>
        </p:nvSpPr>
        <p:spPr bwMode="auto">
          <a:xfrm>
            <a:off x="1470025" y="303053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5665" name="Text Box 97"/>
          <p:cNvSpPr txBox="1">
            <a:spLocks noChangeArrowheads="1"/>
          </p:cNvSpPr>
          <p:nvPr/>
        </p:nvSpPr>
        <p:spPr bwMode="auto">
          <a:xfrm>
            <a:off x="0" y="1809750"/>
            <a:ext cx="11128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</a:t>
            </a:r>
          </a:p>
        </p:txBody>
      </p:sp>
      <p:sp>
        <p:nvSpPr>
          <p:cNvPr id="2925666" name="Text Box 98"/>
          <p:cNvSpPr txBox="1">
            <a:spLocks noChangeArrowheads="1"/>
          </p:cNvSpPr>
          <p:nvPr/>
        </p:nvSpPr>
        <p:spPr bwMode="auto">
          <a:xfrm>
            <a:off x="1981200" y="1174750"/>
            <a:ext cx="16462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Tag field</a:t>
            </a:r>
          </a:p>
        </p:txBody>
      </p:sp>
      <p:sp>
        <p:nvSpPr>
          <p:cNvPr id="2925667" name="Text Box 99"/>
          <p:cNvSpPr txBox="1">
            <a:spLocks noChangeArrowheads="1"/>
          </p:cNvSpPr>
          <p:nvPr/>
        </p:nvSpPr>
        <p:spPr bwMode="auto">
          <a:xfrm>
            <a:off x="4927600" y="1174750"/>
            <a:ext cx="19431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 field</a:t>
            </a:r>
          </a:p>
        </p:txBody>
      </p:sp>
      <p:sp>
        <p:nvSpPr>
          <p:cNvPr id="2925668" name="Text Box 100"/>
          <p:cNvSpPr txBox="1">
            <a:spLocks noChangeArrowheads="1"/>
          </p:cNvSpPr>
          <p:nvPr/>
        </p:nvSpPr>
        <p:spPr bwMode="auto">
          <a:xfrm>
            <a:off x="7061200" y="1174750"/>
            <a:ext cx="12112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Offset</a:t>
            </a:r>
          </a:p>
        </p:txBody>
      </p:sp>
      <p:sp>
        <p:nvSpPr>
          <p:cNvPr id="2925669" name="Text Box 101"/>
          <p:cNvSpPr txBox="1">
            <a:spLocks noChangeArrowheads="1"/>
          </p:cNvSpPr>
          <p:nvPr/>
        </p:nvSpPr>
        <p:spPr bwMode="auto">
          <a:xfrm>
            <a:off x="874713" y="21415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5670" name="Text Box 102"/>
          <p:cNvSpPr txBox="1">
            <a:spLocks noChangeArrowheads="1"/>
          </p:cNvSpPr>
          <p:nvPr/>
        </p:nvSpPr>
        <p:spPr bwMode="auto">
          <a:xfrm>
            <a:off x="874713" y="276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5671" name="Text Box 103"/>
          <p:cNvSpPr txBox="1">
            <a:spLocks noChangeArrowheads="1"/>
          </p:cNvSpPr>
          <p:nvPr/>
        </p:nvSpPr>
        <p:spPr bwMode="auto">
          <a:xfrm>
            <a:off x="887413" y="33861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5672" name="Text Box 104"/>
          <p:cNvSpPr txBox="1">
            <a:spLocks noChangeArrowheads="1"/>
          </p:cNvSpPr>
          <p:nvPr/>
        </p:nvSpPr>
        <p:spPr bwMode="auto">
          <a:xfrm>
            <a:off x="887413" y="36909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5673" name="Text Box 105"/>
          <p:cNvSpPr txBox="1">
            <a:spLocks noChangeArrowheads="1"/>
          </p:cNvSpPr>
          <p:nvPr/>
        </p:nvSpPr>
        <p:spPr bwMode="auto">
          <a:xfrm>
            <a:off x="887413" y="39957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5674" name="Text Box 106"/>
          <p:cNvSpPr txBox="1">
            <a:spLocks noChangeArrowheads="1"/>
          </p:cNvSpPr>
          <p:nvPr/>
        </p:nvSpPr>
        <p:spPr bwMode="auto">
          <a:xfrm>
            <a:off x="887413" y="43132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5675" name="Text Box 107"/>
          <p:cNvSpPr txBox="1">
            <a:spLocks noChangeArrowheads="1"/>
          </p:cNvSpPr>
          <p:nvPr/>
        </p:nvSpPr>
        <p:spPr bwMode="auto">
          <a:xfrm>
            <a:off x="887413" y="530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5676" name="Text Box 108"/>
          <p:cNvSpPr txBox="1">
            <a:spLocks noChangeArrowheads="1"/>
          </p:cNvSpPr>
          <p:nvPr/>
        </p:nvSpPr>
        <p:spPr bwMode="auto">
          <a:xfrm>
            <a:off x="887413" y="56086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9" name="Text Box 69"/>
          <p:cNvSpPr txBox="1">
            <a:spLocks noChangeArrowheads="1"/>
          </p:cNvSpPr>
          <p:nvPr/>
        </p:nvSpPr>
        <p:spPr bwMode="auto">
          <a:xfrm>
            <a:off x="2438400" y="17018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0xc-f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0" name="Text Box 70"/>
          <p:cNvSpPr txBox="1">
            <a:spLocks noChangeArrowheads="1"/>
          </p:cNvSpPr>
          <p:nvPr/>
        </p:nvSpPr>
        <p:spPr bwMode="auto">
          <a:xfrm>
            <a:off x="41148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0x8-b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1" name="Text Box 71"/>
          <p:cNvSpPr txBox="1">
            <a:spLocks noChangeArrowheads="1"/>
          </p:cNvSpPr>
          <p:nvPr/>
        </p:nvSpPr>
        <p:spPr bwMode="auto">
          <a:xfrm>
            <a:off x="57912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0x4-7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2" name="Text Box 72"/>
          <p:cNvSpPr txBox="1">
            <a:spLocks noChangeArrowheads="1"/>
          </p:cNvSpPr>
          <p:nvPr/>
        </p:nvSpPr>
        <p:spPr bwMode="auto">
          <a:xfrm>
            <a:off x="73914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0x0-3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3" name="Text Box 86"/>
          <p:cNvSpPr txBox="1">
            <a:spLocks noChangeArrowheads="1"/>
          </p:cNvSpPr>
          <p:nvPr/>
        </p:nvSpPr>
        <p:spPr bwMode="auto">
          <a:xfrm>
            <a:off x="276542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d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4" name="Text Box 87"/>
          <p:cNvSpPr txBox="1">
            <a:spLocks noChangeArrowheads="1"/>
          </p:cNvSpPr>
          <p:nvPr/>
        </p:nvSpPr>
        <p:spPr bwMode="auto">
          <a:xfrm>
            <a:off x="44608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c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5" name="Text Box 88"/>
          <p:cNvSpPr txBox="1">
            <a:spLocks noChangeArrowheads="1"/>
          </p:cNvSpPr>
          <p:nvPr/>
        </p:nvSpPr>
        <p:spPr bwMode="auto">
          <a:xfrm>
            <a:off x="617537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b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6" name="Text Box 89"/>
          <p:cNvSpPr txBox="1">
            <a:spLocks noChangeArrowheads="1"/>
          </p:cNvSpPr>
          <p:nvPr/>
        </p:nvSpPr>
        <p:spPr bwMode="auto">
          <a:xfrm>
            <a:off x="78136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17" name="Text Box 93"/>
          <p:cNvSpPr txBox="1">
            <a:spLocks noChangeArrowheads="1"/>
          </p:cNvSpPr>
          <p:nvPr/>
        </p:nvSpPr>
        <p:spPr bwMode="auto">
          <a:xfrm>
            <a:off x="2765425" y="303053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h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8" name="Text Box 94"/>
          <p:cNvSpPr txBox="1">
            <a:spLocks noChangeArrowheads="1"/>
          </p:cNvSpPr>
          <p:nvPr/>
        </p:nvSpPr>
        <p:spPr bwMode="auto">
          <a:xfrm>
            <a:off x="4460875" y="303053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9" name="Text Box 95"/>
          <p:cNvSpPr txBox="1">
            <a:spLocks noChangeArrowheads="1"/>
          </p:cNvSpPr>
          <p:nvPr/>
        </p:nvSpPr>
        <p:spPr bwMode="auto">
          <a:xfrm>
            <a:off x="6175375" y="3030538"/>
            <a:ext cx="27443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f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0" name="Text Box 96"/>
          <p:cNvSpPr txBox="1">
            <a:spLocks noChangeArrowheads="1"/>
          </p:cNvSpPr>
          <p:nvPr/>
        </p:nvSpPr>
        <p:spPr bwMode="auto">
          <a:xfrm>
            <a:off x="7813675" y="3030538"/>
            <a:ext cx="32502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e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241300"/>
            <a:ext cx="8496300" cy="474663"/>
          </a:xfrm>
        </p:spPr>
        <p:txBody>
          <a:bodyPr/>
          <a:lstStyle/>
          <a:p>
            <a:r>
              <a:rPr lang="en-US" dirty="0"/>
              <a:t>So read Cache Block 1, Data is Valid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397000"/>
            <a:ext cx="8839200" cy="4665663"/>
            <a:chOff x="0" y="880"/>
            <a:chExt cx="5568" cy="2939"/>
          </a:xfrm>
        </p:grpSpPr>
        <p:sp>
          <p:nvSpPr>
            <p:cNvPr id="2927620" name="Rectangle 4"/>
            <p:cNvSpPr>
              <a:spLocks noChangeArrowheads="1"/>
            </p:cNvSpPr>
            <p:nvPr/>
          </p:nvSpPr>
          <p:spPr bwMode="auto">
            <a:xfrm>
              <a:off x="720" y="139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7621" name="Rectangle 5"/>
            <p:cNvSpPr>
              <a:spLocks noChangeArrowheads="1"/>
            </p:cNvSpPr>
            <p:nvPr/>
          </p:nvSpPr>
          <p:spPr bwMode="auto">
            <a:xfrm>
              <a:off x="576" y="139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7622" name="Rectangle 6"/>
            <p:cNvSpPr>
              <a:spLocks noChangeArrowheads="1"/>
            </p:cNvSpPr>
            <p:nvPr/>
          </p:nvSpPr>
          <p:spPr bwMode="auto">
            <a:xfrm>
              <a:off x="1344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7623" name="Rectangle 7"/>
            <p:cNvSpPr>
              <a:spLocks noChangeArrowheads="1"/>
            </p:cNvSpPr>
            <p:nvPr/>
          </p:nvSpPr>
          <p:spPr bwMode="auto">
            <a:xfrm>
              <a:off x="2400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7624" name="Rectangle 8"/>
            <p:cNvSpPr>
              <a:spLocks noChangeArrowheads="1"/>
            </p:cNvSpPr>
            <p:nvPr/>
          </p:nvSpPr>
          <p:spPr bwMode="auto">
            <a:xfrm>
              <a:off x="3456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7625" name="Rectangle 9"/>
            <p:cNvSpPr>
              <a:spLocks noChangeArrowheads="1"/>
            </p:cNvSpPr>
            <p:nvPr/>
          </p:nvSpPr>
          <p:spPr bwMode="auto">
            <a:xfrm>
              <a:off x="4512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7626" name="Rectangle 10"/>
            <p:cNvSpPr>
              <a:spLocks noChangeArrowheads="1"/>
            </p:cNvSpPr>
            <p:nvPr/>
          </p:nvSpPr>
          <p:spPr bwMode="auto">
            <a:xfrm>
              <a:off x="720" y="158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7627" name="Rectangle 11"/>
            <p:cNvSpPr>
              <a:spLocks noChangeArrowheads="1"/>
            </p:cNvSpPr>
            <p:nvPr/>
          </p:nvSpPr>
          <p:spPr bwMode="auto">
            <a:xfrm>
              <a:off x="576" y="158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7628" name="Rectangle 12"/>
            <p:cNvSpPr>
              <a:spLocks noChangeArrowheads="1"/>
            </p:cNvSpPr>
            <p:nvPr/>
          </p:nvSpPr>
          <p:spPr bwMode="auto">
            <a:xfrm>
              <a:off x="1344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7629" name="Rectangle 13"/>
            <p:cNvSpPr>
              <a:spLocks noChangeArrowheads="1"/>
            </p:cNvSpPr>
            <p:nvPr/>
          </p:nvSpPr>
          <p:spPr bwMode="auto">
            <a:xfrm>
              <a:off x="2400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7630" name="Rectangle 14"/>
            <p:cNvSpPr>
              <a:spLocks noChangeArrowheads="1"/>
            </p:cNvSpPr>
            <p:nvPr/>
          </p:nvSpPr>
          <p:spPr bwMode="auto">
            <a:xfrm>
              <a:off x="3456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7631" name="Rectangle 15"/>
            <p:cNvSpPr>
              <a:spLocks noChangeArrowheads="1"/>
            </p:cNvSpPr>
            <p:nvPr/>
          </p:nvSpPr>
          <p:spPr bwMode="auto">
            <a:xfrm>
              <a:off x="4512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7632" name="Rectangle 16"/>
            <p:cNvSpPr>
              <a:spLocks noChangeArrowheads="1"/>
            </p:cNvSpPr>
            <p:nvPr/>
          </p:nvSpPr>
          <p:spPr bwMode="auto">
            <a:xfrm>
              <a:off x="720" y="177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7633" name="Rectangle 17"/>
            <p:cNvSpPr>
              <a:spLocks noChangeArrowheads="1"/>
            </p:cNvSpPr>
            <p:nvPr/>
          </p:nvSpPr>
          <p:spPr bwMode="auto">
            <a:xfrm>
              <a:off x="576" y="177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7634" name="Rectangle 18"/>
            <p:cNvSpPr>
              <a:spLocks noChangeArrowheads="1"/>
            </p:cNvSpPr>
            <p:nvPr/>
          </p:nvSpPr>
          <p:spPr bwMode="auto">
            <a:xfrm>
              <a:off x="1344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7635" name="Rectangle 19"/>
            <p:cNvSpPr>
              <a:spLocks noChangeArrowheads="1"/>
            </p:cNvSpPr>
            <p:nvPr/>
          </p:nvSpPr>
          <p:spPr bwMode="auto">
            <a:xfrm>
              <a:off x="2400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7636" name="Rectangle 20"/>
            <p:cNvSpPr>
              <a:spLocks noChangeArrowheads="1"/>
            </p:cNvSpPr>
            <p:nvPr/>
          </p:nvSpPr>
          <p:spPr bwMode="auto">
            <a:xfrm>
              <a:off x="3456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7637" name="Rectangle 21"/>
            <p:cNvSpPr>
              <a:spLocks noChangeArrowheads="1"/>
            </p:cNvSpPr>
            <p:nvPr/>
          </p:nvSpPr>
          <p:spPr bwMode="auto">
            <a:xfrm>
              <a:off x="4512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7638" name="Rectangle 22"/>
            <p:cNvSpPr>
              <a:spLocks noChangeArrowheads="1"/>
            </p:cNvSpPr>
            <p:nvPr/>
          </p:nvSpPr>
          <p:spPr bwMode="auto">
            <a:xfrm>
              <a:off x="720" y="1968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7639" name="Rectangle 23"/>
            <p:cNvSpPr>
              <a:spLocks noChangeArrowheads="1"/>
            </p:cNvSpPr>
            <p:nvPr/>
          </p:nvSpPr>
          <p:spPr bwMode="auto">
            <a:xfrm>
              <a:off x="576" y="1968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7640" name="Rectangle 24"/>
            <p:cNvSpPr>
              <a:spLocks noChangeArrowheads="1"/>
            </p:cNvSpPr>
            <p:nvPr/>
          </p:nvSpPr>
          <p:spPr bwMode="auto">
            <a:xfrm>
              <a:off x="1344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7641" name="Rectangle 25"/>
            <p:cNvSpPr>
              <a:spLocks noChangeArrowheads="1"/>
            </p:cNvSpPr>
            <p:nvPr/>
          </p:nvSpPr>
          <p:spPr bwMode="auto">
            <a:xfrm>
              <a:off x="2400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7642" name="Rectangle 26"/>
            <p:cNvSpPr>
              <a:spLocks noChangeArrowheads="1"/>
            </p:cNvSpPr>
            <p:nvPr/>
          </p:nvSpPr>
          <p:spPr bwMode="auto">
            <a:xfrm>
              <a:off x="3456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7643" name="Rectangle 27"/>
            <p:cNvSpPr>
              <a:spLocks noChangeArrowheads="1"/>
            </p:cNvSpPr>
            <p:nvPr/>
          </p:nvSpPr>
          <p:spPr bwMode="auto">
            <a:xfrm>
              <a:off x="4512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7644" name="Rectangle 28"/>
            <p:cNvSpPr>
              <a:spLocks noChangeArrowheads="1"/>
            </p:cNvSpPr>
            <p:nvPr/>
          </p:nvSpPr>
          <p:spPr bwMode="auto">
            <a:xfrm>
              <a:off x="720" y="21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7645" name="Rectangle 29"/>
            <p:cNvSpPr>
              <a:spLocks noChangeArrowheads="1"/>
            </p:cNvSpPr>
            <p:nvPr/>
          </p:nvSpPr>
          <p:spPr bwMode="auto">
            <a:xfrm>
              <a:off x="576" y="21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7646" name="Rectangle 30"/>
            <p:cNvSpPr>
              <a:spLocks noChangeArrowheads="1"/>
            </p:cNvSpPr>
            <p:nvPr/>
          </p:nvSpPr>
          <p:spPr bwMode="auto">
            <a:xfrm>
              <a:off x="1344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7647" name="Rectangle 31"/>
            <p:cNvSpPr>
              <a:spLocks noChangeArrowheads="1"/>
            </p:cNvSpPr>
            <p:nvPr/>
          </p:nvSpPr>
          <p:spPr bwMode="auto">
            <a:xfrm>
              <a:off x="2400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7648" name="Rectangle 32"/>
            <p:cNvSpPr>
              <a:spLocks noChangeArrowheads="1"/>
            </p:cNvSpPr>
            <p:nvPr/>
          </p:nvSpPr>
          <p:spPr bwMode="auto">
            <a:xfrm>
              <a:off x="3456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7649" name="Rectangle 33"/>
            <p:cNvSpPr>
              <a:spLocks noChangeArrowheads="1"/>
            </p:cNvSpPr>
            <p:nvPr/>
          </p:nvSpPr>
          <p:spPr bwMode="auto">
            <a:xfrm>
              <a:off x="4512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7650" name="Rectangle 34"/>
            <p:cNvSpPr>
              <a:spLocks noChangeArrowheads="1"/>
            </p:cNvSpPr>
            <p:nvPr/>
          </p:nvSpPr>
          <p:spPr bwMode="auto">
            <a:xfrm>
              <a:off x="720" y="23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7651" name="Rectangle 35"/>
            <p:cNvSpPr>
              <a:spLocks noChangeArrowheads="1"/>
            </p:cNvSpPr>
            <p:nvPr/>
          </p:nvSpPr>
          <p:spPr bwMode="auto">
            <a:xfrm>
              <a:off x="576" y="23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7652" name="Rectangle 36"/>
            <p:cNvSpPr>
              <a:spLocks noChangeArrowheads="1"/>
            </p:cNvSpPr>
            <p:nvPr/>
          </p:nvSpPr>
          <p:spPr bwMode="auto">
            <a:xfrm>
              <a:off x="1344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7653" name="Rectangle 37"/>
            <p:cNvSpPr>
              <a:spLocks noChangeArrowheads="1"/>
            </p:cNvSpPr>
            <p:nvPr/>
          </p:nvSpPr>
          <p:spPr bwMode="auto">
            <a:xfrm>
              <a:off x="2400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7654" name="Rectangle 38"/>
            <p:cNvSpPr>
              <a:spLocks noChangeArrowheads="1"/>
            </p:cNvSpPr>
            <p:nvPr/>
          </p:nvSpPr>
          <p:spPr bwMode="auto">
            <a:xfrm>
              <a:off x="3456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7655" name="Rectangle 39"/>
            <p:cNvSpPr>
              <a:spLocks noChangeArrowheads="1"/>
            </p:cNvSpPr>
            <p:nvPr/>
          </p:nvSpPr>
          <p:spPr bwMode="auto">
            <a:xfrm>
              <a:off x="4512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7656" name="Rectangle 40"/>
            <p:cNvSpPr>
              <a:spLocks noChangeArrowheads="1"/>
            </p:cNvSpPr>
            <p:nvPr/>
          </p:nvSpPr>
          <p:spPr bwMode="auto">
            <a:xfrm>
              <a:off x="720" y="254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7657" name="Rectangle 41"/>
            <p:cNvSpPr>
              <a:spLocks noChangeArrowheads="1"/>
            </p:cNvSpPr>
            <p:nvPr/>
          </p:nvSpPr>
          <p:spPr bwMode="auto">
            <a:xfrm>
              <a:off x="576" y="254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7658" name="Rectangle 42"/>
            <p:cNvSpPr>
              <a:spLocks noChangeArrowheads="1"/>
            </p:cNvSpPr>
            <p:nvPr/>
          </p:nvSpPr>
          <p:spPr bwMode="auto">
            <a:xfrm>
              <a:off x="1344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7659" name="Rectangle 43"/>
            <p:cNvSpPr>
              <a:spLocks noChangeArrowheads="1"/>
            </p:cNvSpPr>
            <p:nvPr/>
          </p:nvSpPr>
          <p:spPr bwMode="auto">
            <a:xfrm>
              <a:off x="2400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7660" name="Rectangle 44"/>
            <p:cNvSpPr>
              <a:spLocks noChangeArrowheads="1"/>
            </p:cNvSpPr>
            <p:nvPr/>
          </p:nvSpPr>
          <p:spPr bwMode="auto">
            <a:xfrm>
              <a:off x="3456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7661" name="Rectangle 45"/>
            <p:cNvSpPr>
              <a:spLocks noChangeArrowheads="1"/>
            </p:cNvSpPr>
            <p:nvPr/>
          </p:nvSpPr>
          <p:spPr bwMode="auto">
            <a:xfrm>
              <a:off x="4512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7662" name="Rectangle 46"/>
            <p:cNvSpPr>
              <a:spLocks noChangeArrowheads="1"/>
            </p:cNvSpPr>
            <p:nvPr/>
          </p:nvSpPr>
          <p:spPr bwMode="auto">
            <a:xfrm>
              <a:off x="720" y="273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7663" name="Rectangle 47"/>
            <p:cNvSpPr>
              <a:spLocks noChangeArrowheads="1"/>
            </p:cNvSpPr>
            <p:nvPr/>
          </p:nvSpPr>
          <p:spPr bwMode="auto">
            <a:xfrm>
              <a:off x="576" y="273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7664" name="Rectangle 48"/>
            <p:cNvSpPr>
              <a:spLocks noChangeArrowheads="1"/>
            </p:cNvSpPr>
            <p:nvPr/>
          </p:nvSpPr>
          <p:spPr bwMode="auto">
            <a:xfrm>
              <a:off x="1344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7665" name="Rectangle 49"/>
            <p:cNvSpPr>
              <a:spLocks noChangeArrowheads="1"/>
            </p:cNvSpPr>
            <p:nvPr/>
          </p:nvSpPr>
          <p:spPr bwMode="auto">
            <a:xfrm>
              <a:off x="2400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7666" name="Rectangle 50"/>
            <p:cNvSpPr>
              <a:spLocks noChangeArrowheads="1"/>
            </p:cNvSpPr>
            <p:nvPr/>
          </p:nvSpPr>
          <p:spPr bwMode="auto">
            <a:xfrm>
              <a:off x="3456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7667" name="Rectangle 51"/>
            <p:cNvSpPr>
              <a:spLocks noChangeArrowheads="1"/>
            </p:cNvSpPr>
            <p:nvPr/>
          </p:nvSpPr>
          <p:spPr bwMode="auto">
            <a:xfrm>
              <a:off x="4512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7668" name="Rectangle 52"/>
            <p:cNvSpPr>
              <a:spLocks noChangeArrowheads="1"/>
            </p:cNvSpPr>
            <p:nvPr/>
          </p:nvSpPr>
          <p:spPr bwMode="auto">
            <a:xfrm>
              <a:off x="720" y="33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7669" name="Rectangle 53"/>
            <p:cNvSpPr>
              <a:spLocks noChangeArrowheads="1"/>
            </p:cNvSpPr>
            <p:nvPr/>
          </p:nvSpPr>
          <p:spPr bwMode="auto">
            <a:xfrm>
              <a:off x="576" y="33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7670" name="Rectangle 54"/>
            <p:cNvSpPr>
              <a:spLocks noChangeArrowheads="1"/>
            </p:cNvSpPr>
            <p:nvPr/>
          </p:nvSpPr>
          <p:spPr bwMode="auto">
            <a:xfrm>
              <a:off x="1344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7671" name="Rectangle 55"/>
            <p:cNvSpPr>
              <a:spLocks noChangeArrowheads="1"/>
            </p:cNvSpPr>
            <p:nvPr/>
          </p:nvSpPr>
          <p:spPr bwMode="auto">
            <a:xfrm>
              <a:off x="2400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7672" name="Rectangle 56"/>
            <p:cNvSpPr>
              <a:spLocks noChangeArrowheads="1"/>
            </p:cNvSpPr>
            <p:nvPr/>
          </p:nvSpPr>
          <p:spPr bwMode="auto">
            <a:xfrm>
              <a:off x="3456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7673" name="Rectangle 57"/>
            <p:cNvSpPr>
              <a:spLocks noChangeArrowheads="1"/>
            </p:cNvSpPr>
            <p:nvPr/>
          </p:nvSpPr>
          <p:spPr bwMode="auto">
            <a:xfrm>
              <a:off x="4512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7674" name="Rectangle 58"/>
            <p:cNvSpPr>
              <a:spLocks noChangeArrowheads="1"/>
            </p:cNvSpPr>
            <p:nvPr/>
          </p:nvSpPr>
          <p:spPr bwMode="auto">
            <a:xfrm>
              <a:off x="720" y="35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7675" name="Rectangle 59"/>
            <p:cNvSpPr>
              <a:spLocks noChangeArrowheads="1"/>
            </p:cNvSpPr>
            <p:nvPr/>
          </p:nvSpPr>
          <p:spPr bwMode="auto">
            <a:xfrm>
              <a:off x="576" y="35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7676" name="Rectangle 60"/>
            <p:cNvSpPr>
              <a:spLocks noChangeArrowheads="1"/>
            </p:cNvSpPr>
            <p:nvPr/>
          </p:nvSpPr>
          <p:spPr bwMode="auto">
            <a:xfrm>
              <a:off x="1344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7677" name="Rectangle 61"/>
            <p:cNvSpPr>
              <a:spLocks noChangeArrowheads="1"/>
            </p:cNvSpPr>
            <p:nvPr/>
          </p:nvSpPr>
          <p:spPr bwMode="auto">
            <a:xfrm>
              <a:off x="2400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7678" name="Rectangle 62"/>
            <p:cNvSpPr>
              <a:spLocks noChangeArrowheads="1"/>
            </p:cNvSpPr>
            <p:nvPr/>
          </p:nvSpPr>
          <p:spPr bwMode="auto">
            <a:xfrm>
              <a:off x="3456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7679" name="Rectangle 63"/>
            <p:cNvSpPr>
              <a:spLocks noChangeArrowheads="1"/>
            </p:cNvSpPr>
            <p:nvPr/>
          </p:nvSpPr>
          <p:spPr bwMode="auto">
            <a:xfrm>
              <a:off x="4512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7680" name="Text Box 64"/>
            <p:cNvSpPr txBox="1">
              <a:spLocks noChangeArrowheads="1"/>
            </p:cNvSpPr>
            <p:nvPr/>
          </p:nvSpPr>
          <p:spPr bwMode="auto">
            <a:xfrm>
              <a:off x="2390" y="3002"/>
              <a:ext cx="2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Times" pitchFamily="-65" charset="0"/>
                </a:rPr>
                <a:t>...</a:t>
              </a:r>
              <a:endParaRPr lang="en-US" sz="24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grpSp>
          <p:nvGrpSpPr>
            <p:cNvPr id="3" name="Group 65"/>
            <p:cNvGrpSpPr>
              <a:grpSpLocks/>
            </p:cNvGrpSpPr>
            <p:nvPr/>
          </p:nvGrpSpPr>
          <p:grpSpPr bwMode="auto">
            <a:xfrm>
              <a:off x="336" y="880"/>
              <a:ext cx="969" cy="567"/>
              <a:chOff x="336" y="880"/>
              <a:chExt cx="969" cy="567"/>
            </a:xfrm>
          </p:grpSpPr>
          <p:sp>
            <p:nvSpPr>
              <p:cNvPr id="2927682" name="Text Box 66"/>
              <p:cNvSpPr txBox="1">
                <a:spLocks noChangeArrowheads="1"/>
              </p:cNvSpPr>
              <p:nvPr/>
            </p:nvSpPr>
            <p:spPr bwMode="auto">
              <a:xfrm>
                <a:off x="336" y="880"/>
                <a:ext cx="6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Valid</a:t>
                </a:r>
              </a:p>
            </p:txBody>
          </p:sp>
          <p:sp>
            <p:nvSpPr>
              <p:cNvPr id="2927683" name="Text Box 67"/>
              <p:cNvSpPr txBox="1">
                <a:spLocks noChangeArrowheads="1"/>
              </p:cNvSpPr>
              <p:nvPr/>
            </p:nvSpPr>
            <p:spPr bwMode="auto">
              <a:xfrm>
                <a:off x="816" y="1120"/>
                <a:ext cx="48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Tag</a:t>
                </a:r>
              </a:p>
            </p:txBody>
          </p:sp>
        </p:grpSp>
        <p:grpSp>
          <p:nvGrpSpPr>
            <p:cNvPr id="4" name="Group 72"/>
            <p:cNvGrpSpPr>
              <a:grpSpLocks/>
            </p:cNvGrpSpPr>
            <p:nvPr/>
          </p:nvGrpSpPr>
          <p:grpSpPr bwMode="auto">
            <a:xfrm>
              <a:off x="0" y="1335"/>
              <a:ext cx="654" cy="2484"/>
              <a:chOff x="0" y="1335"/>
              <a:chExt cx="654" cy="2484"/>
            </a:xfrm>
          </p:grpSpPr>
          <p:sp>
            <p:nvSpPr>
              <p:cNvPr id="2927689" name="Text Box 73"/>
              <p:cNvSpPr txBox="1">
                <a:spLocks noChangeArrowheads="1"/>
              </p:cNvSpPr>
              <p:nvPr/>
            </p:nvSpPr>
            <p:spPr bwMode="auto">
              <a:xfrm>
                <a:off x="192" y="133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0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7690" name="Text Box 74"/>
              <p:cNvSpPr txBox="1">
                <a:spLocks noChangeArrowheads="1"/>
              </p:cNvSpPr>
              <p:nvPr/>
            </p:nvSpPr>
            <p:spPr bwMode="auto">
              <a:xfrm>
                <a:off x="192" y="152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u="sng">
                    <a:solidFill>
                      <a:srgbClr val="FF0000"/>
                    </a:solidFill>
                    <a:latin typeface="Courier New" pitchFamily="-65" charset="0"/>
                  </a:rPr>
                  <a:t>1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7691" name="Text Box 75"/>
              <p:cNvSpPr txBox="1">
                <a:spLocks noChangeArrowheads="1"/>
              </p:cNvSpPr>
              <p:nvPr/>
            </p:nvSpPr>
            <p:spPr bwMode="auto">
              <a:xfrm>
                <a:off x="192" y="171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7692" name="Text Box 76"/>
              <p:cNvSpPr txBox="1">
                <a:spLocks noChangeArrowheads="1"/>
              </p:cNvSpPr>
              <p:nvPr/>
            </p:nvSpPr>
            <p:spPr bwMode="auto">
              <a:xfrm>
                <a:off x="192" y="1911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7693" name="Text Box 77"/>
              <p:cNvSpPr txBox="1">
                <a:spLocks noChangeArrowheads="1"/>
              </p:cNvSpPr>
              <p:nvPr/>
            </p:nvSpPr>
            <p:spPr bwMode="auto">
              <a:xfrm>
                <a:off x="192" y="2103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4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7694" name="Text Box 78"/>
              <p:cNvSpPr txBox="1">
                <a:spLocks noChangeArrowheads="1"/>
              </p:cNvSpPr>
              <p:nvPr/>
            </p:nvSpPr>
            <p:spPr bwMode="auto">
              <a:xfrm>
                <a:off x="192" y="229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5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7695" name="Text Box 79"/>
              <p:cNvSpPr txBox="1">
                <a:spLocks noChangeArrowheads="1"/>
              </p:cNvSpPr>
              <p:nvPr/>
            </p:nvSpPr>
            <p:spPr bwMode="auto">
              <a:xfrm>
                <a:off x="192" y="248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6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7696" name="Text Box 80"/>
              <p:cNvSpPr txBox="1">
                <a:spLocks noChangeArrowheads="1"/>
              </p:cNvSpPr>
              <p:nvPr/>
            </p:nvSpPr>
            <p:spPr bwMode="auto">
              <a:xfrm>
                <a:off x="192" y="267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7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7697" name="Text Box 81"/>
              <p:cNvSpPr txBox="1">
                <a:spLocks noChangeArrowheads="1"/>
              </p:cNvSpPr>
              <p:nvPr/>
            </p:nvSpPr>
            <p:spPr bwMode="auto">
              <a:xfrm>
                <a:off x="0" y="3300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1022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7698" name="Text Box 82"/>
              <p:cNvSpPr txBox="1">
                <a:spLocks noChangeArrowheads="1"/>
              </p:cNvSpPr>
              <p:nvPr/>
            </p:nvSpPr>
            <p:spPr bwMode="auto">
              <a:xfrm>
                <a:off x="0" y="3492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1023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7699" name="Text Box 83"/>
              <p:cNvSpPr txBox="1">
                <a:spLocks noChangeArrowheads="1"/>
              </p:cNvSpPr>
              <p:nvPr/>
            </p:nvSpPr>
            <p:spPr bwMode="auto">
              <a:xfrm>
                <a:off x="192" y="3002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</p:grpSp>
      <p:sp>
        <p:nvSpPr>
          <p:cNvPr id="2927700" name="Text Box 84"/>
          <p:cNvSpPr txBox="1">
            <a:spLocks noChangeArrowheads="1"/>
          </p:cNvSpPr>
          <p:nvPr/>
        </p:nvSpPr>
        <p:spPr bwMode="auto">
          <a:xfrm>
            <a:off x="841375" y="242093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u="sng">
                <a:solidFill>
                  <a:srgbClr val="FF0000"/>
                </a:solidFill>
              </a:rPr>
              <a:t>1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2927701" name="Text Box 85"/>
          <p:cNvSpPr txBox="1">
            <a:spLocks noChangeArrowheads="1"/>
          </p:cNvSpPr>
          <p:nvPr/>
        </p:nvSpPr>
        <p:spPr bwMode="auto">
          <a:xfrm>
            <a:off x="1470025" y="243998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7706" name="Rectangle 90"/>
          <p:cNvSpPr>
            <a:spLocks noGrp="1" noChangeArrowheads="1"/>
          </p:cNvSpPr>
          <p:nvPr>
            <p:ph type="body" idx="1"/>
          </p:nvPr>
        </p:nvSpPr>
        <p:spPr>
          <a:xfrm>
            <a:off x="381000" y="952500"/>
            <a:ext cx="8286750" cy="371475"/>
          </a:xfrm>
          <a:noFill/>
          <a:ln/>
        </p:spPr>
        <p:txBody>
          <a:bodyPr/>
          <a:lstStyle/>
          <a:p>
            <a:pPr marL="285750" indent="-285750"/>
            <a:r>
              <a:rPr lang="en-US" sz="2800">
                <a:latin typeface="Courier New" pitchFamily="-65" charset="0"/>
              </a:rPr>
              <a:t>000000000000000010 </a:t>
            </a:r>
            <a:r>
              <a:rPr lang="en-US" sz="2800" u="sng">
                <a:solidFill>
                  <a:srgbClr val="FF0000"/>
                </a:solidFill>
                <a:latin typeface="Courier New" pitchFamily="-65" charset="0"/>
              </a:rPr>
              <a:t>0000000001</a:t>
            </a:r>
            <a:r>
              <a:rPr lang="en-US" sz="2800">
                <a:latin typeface="Courier New" pitchFamily="-65" charset="0"/>
              </a:rPr>
              <a:t> 0100</a:t>
            </a:r>
            <a:endParaRPr lang="en-US"/>
          </a:p>
        </p:txBody>
      </p:sp>
      <p:sp>
        <p:nvSpPr>
          <p:cNvPr id="2927707" name="Text Box 91"/>
          <p:cNvSpPr txBox="1">
            <a:spLocks noChangeArrowheads="1"/>
          </p:cNvSpPr>
          <p:nvPr/>
        </p:nvSpPr>
        <p:spPr bwMode="auto">
          <a:xfrm>
            <a:off x="841375" y="301148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27708" name="Text Box 92"/>
          <p:cNvSpPr txBox="1">
            <a:spLocks noChangeArrowheads="1"/>
          </p:cNvSpPr>
          <p:nvPr/>
        </p:nvSpPr>
        <p:spPr bwMode="auto">
          <a:xfrm>
            <a:off x="1470025" y="303053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7713" name="Text Box 97"/>
          <p:cNvSpPr txBox="1">
            <a:spLocks noChangeArrowheads="1"/>
          </p:cNvSpPr>
          <p:nvPr/>
        </p:nvSpPr>
        <p:spPr bwMode="auto">
          <a:xfrm>
            <a:off x="0" y="1809750"/>
            <a:ext cx="11128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</a:t>
            </a:r>
          </a:p>
        </p:txBody>
      </p:sp>
      <p:sp>
        <p:nvSpPr>
          <p:cNvPr id="2927714" name="Text Box 98"/>
          <p:cNvSpPr txBox="1">
            <a:spLocks noChangeArrowheads="1"/>
          </p:cNvSpPr>
          <p:nvPr/>
        </p:nvSpPr>
        <p:spPr bwMode="auto">
          <a:xfrm>
            <a:off x="1981200" y="1174750"/>
            <a:ext cx="16462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Tag field</a:t>
            </a:r>
          </a:p>
        </p:txBody>
      </p:sp>
      <p:sp>
        <p:nvSpPr>
          <p:cNvPr id="2927715" name="Text Box 99"/>
          <p:cNvSpPr txBox="1">
            <a:spLocks noChangeArrowheads="1"/>
          </p:cNvSpPr>
          <p:nvPr/>
        </p:nvSpPr>
        <p:spPr bwMode="auto">
          <a:xfrm>
            <a:off x="4927600" y="1174750"/>
            <a:ext cx="19431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 field</a:t>
            </a:r>
          </a:p>
        </p:txBody>
      </p:sp>
      <p:sp>
        <p:nvSpPr>
          <p:cNvPr id="2927716" name="Text Box 100"/>
          <p:cNvSpPr txBox="1">
            <a:spLocks noChangeArrowheads="1"/>
          </p:cNvSpPr>
          <p:nvPr/>
        </p:nvSpPr>
        <p:spPr bwMode="auto">
          <a:xfrm>
            <a:off x="7061200" y="1174750"/>
            <a:ext cx="12112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Offset</a:t>
            </a:r>
          </a:p>
        </p:txBody>
      </p:sp>
      <p:sp>
        <p:nvSpPr>
          <p:cNvPr id="2927717" name="Text Box 101"/>
          <p:cNvSpPr txBox="1">
            <a:spLocks noChangeArrowheads="1"/>
          </p:cNvSpPr>
          <p:nvPr/>
        </p:nvSpPr>
        <p:spPr bwMode="auto">
          <a:xfrm>
            <a:off x="874713" y="21415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7718" name="Text Box 102"/>
          <p:cNvSpPr txBox="1">
            <a:spLocks noChangeArrowheads="1"/>
          </p:cNvSpPr>
          <p:nvPr/>
        </p:nvSpPr>
        <p:spPr bwMode="auto">
          <a:xfrm>
            <a:off x="874713" y="276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7719" name="Text Box 103"/>
          <p:cNvSpPr txBox="1">
            <a:spLocks noChangeArrowheads="1"/>
          </p:cNvSpPr>
          <p:nvPr/>
        </p:nvSpPr>
        <p:spPr bwMode="auto">
          <a:xfrm>
            <a:off x="887413" y="33861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7720" name="Text Box 104"/>
          <p:cNvSpPr txBox="1">
            <a:spLocks noChangeArrowheads="1"/>
          </p:cNvSpPr>
          <p:nvPr/>
        </p:nvSpPr>
        <p:spPr bwMode="auto">
          <a:xfrm>
            <a:off x="887413" y="36909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7721" name="Text Box 105"/>
          <p:cNvSpPr txBox="1">
            <a:spLocks noChangeArrowheads="1"/>
          </p:cNvSpPr>
          <p:nvPr/>
        </p:nvSpPr>
        <p:spPr bwMode="auto">
          <a:xfrm>
            <a:off x="887413" y="39957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7722" name="Text Box 106"/>
          <p:cNvSpPr txBox="1">
            <a:spLocks noChangeArrowheads="1"/>
          </p:cNvSpPr>
          <p:nvPr/>
        </p:nvSpPr>
        <p:spPr bwMode="auto">
          <a:xfrm>
            <a:off x="887413" y="43132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7723" name="Text Box 107"/>
          <p:cNvSpPr txBox="1">
            <a:spLocks noChangeArrowheads="1"/>
          </p:cNvSpPr>
          <p:nvPr/>
        </p:nvSpPr>
        <p:spPr bwMode="auto">
          <a:xfrm>
            <a:off x="887413" y="530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7724" name="Text Box 108"/>
          <p:cNvSpPr txBox="1">
            <a:spLocks noChangeArrowheads="1"/>
          </p:cNvSpPr>
          <p:nvPr/>
        </p:nvSpPr>
        <p:spPr bwMode="auto">
          <a:xfrm>
            <a:off x="887413" y="56086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927725" name="AutoShape 109"/>
          <p:cNvCxnSpPr>
            <a:cxnSpLocks noChangeShapeType="1"/>
          </p:cNvCxnSpPr>
          <p:nvPr/>
        </p:nvCxnSpPr>
        <p:spPr bwMode="auto">
          <a:xfrm rot="10800000" flipV="1">
            <a:off x="304800" y="1435100"/>
            <a:ext cx="4838700" cy="1249363"/>
          </a:xfrm>
          <a:prstGeom prst="curvedConnector3">
            <a:avLst>
              <a:gd name="adj1" fmla="val 104852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sp>
        <p:nvSpPr>
          <p:cNvPr id="110" name="Text Box 69"/>
          <p:cNvSpPr txBox="1">
            <a:spLocks noChangeArrowheads="1"/>
          </p:cNvSpPr>
          <p:nvPr/>
        </p:nvSpPr>
        <p:spPr bwMode="auto">
          <a:xfrm>
            <a:off x="2438400" y="17018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0xc-f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1" name="Text Box 70"/>
          <p:cNvSpPr txBox="1">
            <a:spLocks noChangeArrowheads="1"/>
          </p:cNvSpPr>
          <p:nvPr/>
        </p:nvSpPr>
        <p:spPr bwMode="auto">
          <a:xfrm>
            <a:off x="41148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0x8-b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2" name="Text Box 71"/>
          <p:cNvSpPr txBox="1">
            <a:spLocks noChangeArrowheads="1"/>
          </p:cNvSpPr>
          <p:nvPr/>
        </p:nvSpPr>
        <p:spPr bwMode="auto">
          <a:xfrm>
            <a:off x="57912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0x4-7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3" name="Text Box 72"/>
          <p:cNvSpPr txBox="1">
            <a:spLocks noChangeArrowheads="1"/>
          </p:cNvSpPr>
          <p:nvPr/>
        </p:nvSpPr>
        <p:spPr bwMode="auto">
          <a:xfrm>
            <a:off x="73914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0x0-3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4" name="Text Box 86"/>
          <p:cNvSpPr txBox="1">
            <a:spLocks noChangeArrowheads="1"/>
          </p:cNvSpPr>
          <p:nvPr/>
        </p:nvSpPr>
        <p:spPr bwMode="auto">
          <a:xfrm>
            <a:off x="276542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d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5" name="Text Box 87"/>
          <p:cNvSpPr txBox="1">
            <a:spLocks noChangeArrowheads="1"/>
          </p:cNvSpPr>
          <p:nvPr/>
        </p:nvSpPr>
        <p:spPr bwMode="auto">
          <a:xfrm>
            <a:off x="44608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c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6" name="Text Box 88"/>
          <p:cNvSpPr txBox="1">
            <a:spLocks noChangeArrowheads="1"/>
          </p:cNvSpPr>
          <p:nvPr/>
        </p:nvSpPr>
        <p:spPr bwMode="auto">
          <a:xfrm>
            <a:off x="617537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b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7" name="Text Box 89"/>
          <p:cNvSpPr txBox="1">
            <a:spLocks noChangeArrowheads="1"/>
          </p:cNvSpPr>
          <p:nvPr/>
        </p:nvSpPr>
        <p:spPr bwMode="auto">
          <a:xfrm>
            <a:off x="78136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18" name="Text Box 93"/>
          <p:cNvSpPr txBox="1">
            <a:spLocks noChangeArrowheads="1"/>
          </p:cNvSpPr>
          <p:nvPr/>
        </p:nvSpPr>
        <p:spPr bwMode="auto">
          <a:xfrm>
            <a:off x="2765425" y="303053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h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9" name="Text Box 94"/>
          <p:cNvSpPr txBox="1">
            <a:spLocks noChangeArrowheads="1"/>
          </p:cNvSpPr>
          <p:nvPr/>
        </p:nvSpPr>
        <p:spPr bwMode="auto">
          <a:xfrm>
            <a:off x="4460875" y="303053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0" name="Text Box 95"/>
          <p:cNvSpPr txBox="1">
            <a:spLocks noChangeArrowheads="1"/>
          </p:cNvSpPr>
          <p:nvPr/>
        </p:nvSpPr>
        <p:spPr bwMode="auto">
          <a:xfrm>
            <a:off x="6175375" y="3030538"/>
            <a:ext cx="27443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f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1" name="Text Box 96"/>
          <p:cNvSpPr txBox="1">
            <a:spLocks noChangeArrowheads="1"/>
          </p:cNvSpPr>
          <p:nvPr/>
        </p:nvSpPr>
        <p:spPr bwMode="auto">
          <a:xfrm>
            <a:off x="7813675" y="3030538"/>
            <a:ext cx="32502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e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15900"/>
            <a:ext cx="8275638" cy="474663"/>
          </a:xfrm>
        </p:spPr>
        <p:txBody>
          <a:bodyPr/>
          <a:lstStyle/>
          <a:p>
            <a:r>
              <a:rPr lang="en-US" sz="3600" dirty="0"/>
              <a:t>Cache Block 1 Tag does not match (0 != 2)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397000"/>
            <a:ext cx="8839200" cy="4665663"/>
            <a:chOff x="0" y="880"/>
            <a:chExt cx="5568" cy="2939"/>
          </a:xfrm>
        </p:grpSpPr>
        <p:sp>
          <p:nvSpPr>
            <p:cNvPr id="2929668" name="Rectangle 4"/>
            <p:cNvSpPr>
              <a:spLocks noChangeArrowheads="1"/>
            </p:cNvSpPr>
            <p:nvPr/>
          </p:nvSpPr>
          <p:spPr bwMode="auto">
            <a:xfrm>
              <a:off x="720" y="139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9669" name="Rectangle 5"/>
            <p:cNvSpPr>
              <a:spLocks noChangeArrowheads="1"/>
            </p:cNvSpPr>
            <p:nvPr/>
          </p:nvSpPr>
          <p:spPr bwMode="auto">
            <a:xfrm>
              <a:off x="576" y="139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9670" name="Rectangle 6"/>
            <p:cNvSpPr>
              <a:spLocks noChangeArrowheads="1"/>
            </p:cNvSpPr>
            <p:nvPr/>
          </p:nvSpPr>
          <p:spPr bwMode="auto">
            <a:xfrm>
              <a:off x="1344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9671" name="Rectangle 7"/>
            <p:cNvSpPr>
              <a:spLocks noChangeArrowheads="1"/>
            </p:cNvSpPr>
            <p:nvPr/>
          </p:nvSpPr>
          <p:spPr bwMode="auto">
            <a:xfrm>
              <a:off x="2400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9672" name="Rectangle 8"/>
            <p:cNvSpPr>
              <a:spLocks noChangeArrowheads="1"/>
            </p:cNvSpPr>
            <p:nvPr/>
          </p:nvSpPr>
          <p:spPr bwMode="auto">
            <a:xfrm>
              <a:off x="3456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9673" name="Rectangle 9"/>
            <p:cNvSpPr>
              <a:spLocks noChangeArrowheads="1"/>
            </p:cNvSpPr>
            <p:nvPr/>
          </p:nvSpPr>
          <p:spPr bwMode="auto">
            <a:xfrm>
              <a:off x="4512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9674" name="Rectangle 10"/>
            <p:cNvSpPr>
              <a:spLocks noChangeArrowheads="1"/>
            </p:cNvSpPr>
            <p:nvPr/>
          </p:nvSpPr>
          <p:spPr bwMode="auto">
            <a:xfrm>
              <a:off x="720" y="158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9675" name="Rectangle 11"/>
            <p:cNvSpPr>
              <a:spLocks noChangeArrowheads="1"/>
            </p:cNvSpPr>
            <p:nvPr/>
          </p:nvSpPr>
          <p:spPr bwMode="auto">
            <a:xfrm>
              <a:off x="576" y="158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9676" name="Rectangle 12"/>
            <p:cNvSpPr>
              <a:spLocks noChangeArrowheads="1"/>
            </p:cNvSpPr>
            <p:nvPr/>
          </p:nvSpPr>
          <p:spPr bwMode="auto">
            <a:xfrm>
              <a:off x="1344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9677" name="Rectangle 13"/>
            <p:cNvSpPr>
              <a:spLocks noChangeArrowheads="1"/>
            </p:cNvSpPr>
            <p:nvPr/>
          </p:nvSpPr>
          <p:spPr bwMode="auto">
            <a:xfrm>
              <a:off x="2400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9678" name="Rectangle 14"/>
            <p:cNvSpPr>
              <a:spLocks noChangeArrowheads="1"/>
            </p:cNvSpPr>
            <p:nvPr/>
          </p:nvSpPr>
          <p:spPr bwMode="auto">
            <a:xfrm>
              <a:off x="3456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9679" name="Rectangle 15"/>
            <p:cNvSpPr>
              <a:spLocks noChangeArrowheads="1"/>
            </p:cNvSpPr>
            <p:nvPr/>
          </p:nvSpPr>
          <p:spPr bwMode="auto">
            <a:xfrm>
              <a:off x="4512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9680" name="Rectangle 16"/>
            <p:cNvSpPr>
              <a:spLocks noChangeArrowheads="1"/>
            </p:cNvSpPr>
            <p:nvPr/>
          </p:nvSpPr>
          <p:spPr bwMode="auto">
            <a:xfrm>
              <a:off x="720" y="177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9681" name="Rectangle 17"/>
            <p:cNvSpPr>
              <a:spLocks noChangeArrowheads="1"/>
            </p:cNvSpPr>
            <p:nvPr/>
          </p:nvSpPr>
          <p:spPr bwMode="auto">
            <a:xfrm>
              <a:off x="576" y="177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9682" name="Rectangle 18"/>
            <p:cNvSpPr>
              <a:spLocks noChangeArrowheads="1"/>
            </p:cNvSpPr>
            <p:nvPr/>
          </p:nvSpPr>
          <p:spPr bwMode="auto">
            <a:xfrm>
              <a:off x="1344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9683" name="Rectangle 19"/>
            <p:cNvSpPr>
              <a:spLocks noChangeArrowheads="1"/>
            </p:cNvSpPr>
            <p:nvPr/>
          </p:nvSpPr>
          <p:spPr bwMode="auto">
            <a:xfrm>
              <a:off x="2400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9684" name="Rectangle 20"/>
            <p:cNvSpPr>
              <a:spLocks noChangeArrowheads="1"/>
            </p:cNvSpPr>
            <p:nvPr/>
          </p:nvSpPr>
          <p:spPr bwMode="auto">
            <a:xfrm>
              <a:off x="3456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9685" name="Rectangle 21"/>
            <p:cNvSpPr>
              <a:spLocks noChangeArrowheads="1"/>
            </p:cNvSpPr>
            <p:nvPr/>
          </p:nvSpPr>
          <p:spPr bwMode="auto">
            <a:xfrm>
              <a:off x="4512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9686" name="Rectangle 22"/>
            <p:cNvSpPr>
              <a:spLocks noChangeArrowheads="1"/>
            </p:cNvSpPr>
            <p:nvPr/>
          </p:nvSpPr>
          <p:spPr bwMode="auto">
            <a:xfrm>
              <a:off x="720" y="1968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9687" name="Rectangle 23"/>
            <p:cNvSpPr>
              <a:spLocks noChangeArrowheads="1"/>
            </p:cNvSpPr>
            <p:nvPr/>
          </p:nvSpPr>
          <p:spPr bwMode="auto">
            <a:xfrm>
              <a:off x="576" y="1968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9688" name="Rectangle 24"/>
            <p:cNvSpPr>
              <a:spLocks noChangeArrowheads="1"/>
            </p:cNvSpPr>
            <p:nvPr/>
          </p:nvSpPr>
          <p:spPr bwMode="auto">
            <a:xfrm>
              <a:off x="1344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9689" name="Rectangle 25"/>
            <p:cNvSpPr>
              <a:spLocks noChangeArrowheads="1"/>
            </p:cNvSpPr>
            <p:nvPr/>
          </p:nvSpPr>
          <p:spPr bwMode="auto">
            <a:xfrm>
              <a:off x="2400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9690" name="Rectangle 26"/>
            <p:cNvSpPr>
              <a:spLocks noChangeArrowheads="1"/>
            </p:cNvSpPr>
            <p:nvPr/>
          </p:nvSpPr>
          <p:spPr bwMode="auto">
            <a:xfrm>
              <a:off x="3456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9691" name="Rectangle 27"/>
            <p:cNvSpPr>
              <a:spLocks noChangeArrowheads="1"/>
            </p:cNvSpPr>
            <p:nvPr/>
          </p:nvSpPr>
          <p:spPr bwMode="auto">
            <a:xfrm>
              <a:off x="4512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9692" name="Rectangle 28"/>
            <p:cNvSpPr>
              <a:spLocks noChangeArrowheads="1"/>
            </p:cNvSpPr>
            <p:nvPr/>
          </p:nvSpPr>
          <p:spPr bwMode="auto">
            <a:xfrm>
              <a:off x="720" y="21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9693" name="Rectangle 29"/>
            <p:cNvSpPr>
              <a:spLocks noChangeArrowheads="1"/>
            </p:cNvSpPr>
            <p:nvPr/>
          </p:nvSpPr>
          <p:spPr bwMode="auto">
            <a:xfrm>
              <a:off x="576" y="21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9694" name="Rectangle 30"/>
            <p:cNvSpPr>
              <a:spLocks noChangeArrowheads="1"/>
            </p:cNvSpPr>
            <p:nvPr/>
          </p:nvSpPr>
          <p:spPr bwMode="auto">
            <a:xfrm>
              <a:off x="1344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9695" name="Rectangle 31"/>
            <p:cNvSpPr>
              <a:spLocks noChangeArrowheads="1"/>
            </p:cNvSpPr>
            <p:nvPr/>
          </p:nvSpPr>
          <p:spPr bwMode="auto">
            <a:xfrm>
              <a:off x="2400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9696" name="Rectangle 32"/>
            <p:cNvSpPr>
              <a:spLocks noChangeArrowheads="1"/>
            </p:cNvSpPr>
            <p:nvPr/>
          </p:nvSpPr>
          <p:spPr bwMode="auto">
            <a:xfrm>
              <a:off x="3456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9697" name="Rectangle 33"/>
            <p:cNvSpPr>
              <a:spLocks noChangeArrowheads="1"/>
            </p:cNvSpPr>
            <p:nvPr/>
          </p:nvSpPr>
          <p:spPr bwMode="auto">
            <a:xfrm>
              <a:off x="4512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9698" name="Rectangle 34"/>
            <p:cNvSpPr>
              <a:spLocks noChangeArrowheads="1"/>
            </p:cNvSpPr>
            <p:nvPr/>
          </p:nvSpPr>
          <p:spPr bwMode="auto">
            <a:xfrm>
              <a:off x="720" y="23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9699" name="Rectangle 35"/>
            <p:cNvSpPr>
              <a:spLocks noChangeArrowheads="1"/>
            </p:cNvSpPr>
            <p:nvPr/>
          </p:nvSpPr>
          <p:spPr bwMode="auto">
            <a:xfrm>
              <a:off x="576" y="23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9700" name="Rectangle 36"/>
            <p:cNvSpPr>
              <a:spLocks noChangeArrowheads="1"/>
            </p:cNvSpPr>
            <p:nvPr/>
          </p:nvSpPr>
          <p:spPr bwMode="auto">
            <a:xfrm>
              <a:off x="1344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9701" name="Rectangle 37"/>
            <p:cNvSpPr>
              <a:spLocks noChangeArrowheads="1"/>
            </p:cNvSpPr>
            <p:nvPr/>
          </p:nvSpPr>
          <p:spPr bwMode="auto">
            <a:xfrm>
              <a:off x="2400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9702" name="Rectangle 38"/>
            <p:cNvSpPr>
              <a:spLocks noChangeArrowheads="1"/>
            </p:cNvSpPr>
            <p:nvPr/>
          </p:nvSpPr>
          <p:spPr bwMode="auto">
            <a:xfrm>
              <a:off x="3456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9703" name="Rectangle 39"/>
            <p:cNvSpPr>
              <a:spLocks noChangeArrowheads="1"/>
            </p:cNvSpPr>
            <p:nvPr/>
          </p:nvSpPr>
          <p:spPr bwMode="auto">
            <a:xfrm>
              <a:off x="4512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9704" name="Rectangle 40"/>
            <p:cNvSpPr>
              <a:spLocks noChangeArrowheads="1"/>
            </p:cNvSpPr>
            <p:nvPr/>
          </p:nvSpPr>
          <p:spPr bwMode="auto">
            <a:xfrm>
              <a:off x="720" y="254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9705" name="Rectangle 41"/>
            <p:cNvSpPr>
              <a:spLocks noChangeArrowheads="1"/>
            </p:cNvSpPr>
            <p:nvPr/>
          </p:nvSpPr>
          <p:spPr bwMode="auto">
            <a:xfrm>
              <a:off x="576" y="254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9706" name="Rectangle 42"/>
            <p:cNvSpPr>
              <a:spLocks noChangeArrowheads="1"/>
            </p:cNvSpPr>
            <p:nvPr/>
          </p:nvSpPr>
          <p:spPr bwMode="auto">
            <a:xfrm>
              <a:off x="1344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9707" name="Rectangle 43"/>
            <p:cNvSpPr>
              <a:spLocks noChangeArrowheads="1"/>
            </p:cNvSpPr>
            <p:nvPr/>
          </p:nvSpPr>
          <p:spPr bwMode="auto">
            <a:xfrm>
              <a:off x="2400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9708" name="Rectangle 44"/>
            <p:cNvSpPr>
              <a:spLocks noChangeArrowheads="1"/>
            </p:cNvSpPr>
            <p:nvPr/>
          </p:nvSpPr>
          <p:spPr bwMode="auto">
            <a:xfrm>
              <a:off x="3456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9709" name="Rectangle 45"/>
            <p:cNvSpPr>
              <a:spLocks noChangeArrowheads="1"/>
            </p:cNvSpPr>
            <p:nvPr/>
          </p:nvSpPr>
          <p:spPr bwMode="auto">
            <a:xfrm>
              <a:off x="4512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9710" name="Rectangle 46"/>
            <p:cNvSpPr>
              <a:spLocks noChangeArrowheads="1"/>
            </p:cNvSpPr>
            <p:nvPr/>
          </p:nvSpPr>
          <p:spPr bwMode="auto">
            <a:xfrm>
              <a:off x="720" y="273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9711" name="Rectangle 47"/>
            <p:cNvSpPr>
              <a:spLocks noChangeArrowheads="1"/>
            </p:cNvSpPr>
            <p:nvPr/>
          </p:nvSpPr>
          <p:spPr bwMode="auto">
            <a:xfrm>
              <a:off x="576" y="273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9712" name="Rectangle 48"/>
            <p:cNvSpPr>
              <a:spLocks noChangeArrowheads="1"/>
            </p:cNvSpPr>
            <p:nvPr/>
          </p:nvSpPr>
          <p:spPr bwMode="auto">
            <a:xfrm>
              <a:off x="1344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9713" name="Rectangle 49"/>
            <p:cNvSpPr>
              <a:spLocks noChangeArrowheads="1"/>
            </p:cNvSpPr>
            <p:nvPr/>
          </p:nvSpPr>
          <p:spPr bwMode="auto">
            <a:xfrm>
              <a:off x="2400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9714" name="Rectangle 50"/>
            <p:cNvSpPr>
              <a:spLocks noChangeArrowheads="1"/>
            </p:cNvSpPr>
            <p:nvPr/>
          </p:nvSpPr>
          <p:spPr bwMode="auto">
            <a:xfrm>
              <a:off x="3456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9715" name="Rectangle 51"/>
            <p:cNvSpPr>
              <a:spLocks noChangeArrowheads="1"/>
            </p:cNvSpPr>
            <p:nvPr/>
          </p:nvSpPr>
          <p:spPr bwMode="auto">
            <a:xfrm>
              <a:off x="4512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9716" name="Rectangle 52"/>
            <p:cNvSpPr>
              <a:spLocks noChangeArrowheads="1"/>
            </p:cNvSpPr>
            <p:nvPr/>
          </p:nvSpPr>
          <p:spPr bwMode="auto">
            <a:xfrm>
              <a:off x="720" y="33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9717" name="Rectangle 53"/>
            <p:cNvSpPr>
              <a:spLocks noChangeArrowheads="1"/>
            </p:cNvSpPr>
            <p:nvPr/>
          </p:nvSpPr>
          <p:spPr bwMode="auto">
            <a:xfrm>
              <a:off x="576" y="33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9718" name="Rectangle 54"/>
            <p:cNvSpPr>
              <a:spLocks noChangeArrowheads="1"/>
            </p:cNvSpPr>
            <p:nvPr/>
          </p:nvSpPr>
          <p:spPr bwMode="auto">
            <a:xfrm>
              <a:off x="1344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9719" name="Rectangle 55"/>
            <p:cNvSpPr>
              <a:spLocks noChangeArrowheads="1"/>
            </p:cNvSpPr>
            <p:nvPr/>
          </p:nvSpPr>
          <p:spPr bwMode="auto">
            <a:xfrm>
              <a:off x="2400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9720" name="Rectangle 56"/>
            <p:cNvSpPr>
              <a:spLocks noChangeArrowheads="1"/>
            </p:cNvSpPr>
            <p:nvPr/>
          </p:nvSpPr>
          <p:spPr bwMode="auto">
            <a:xfrm>
              <a:off x="3456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9721" name="Rectangle 57"/>
            <p:cNvSpPr>
              <a:spLocks noChangeArrowheads="1"/>
            </p:cNvSpPr>
            <p:nvPr/>
          </p:nvSpPr>
          <p:spPr bwMode="auto">
            <a:xfrm>
              <a:off x="4512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9722" name="Rectangle 58"/>
            <p:cNvSpPr>
              <a:spLocks noChangeArrowheads="1"/>
            </p:cNvSpPr>
            <p:nvPr/>
          </p:nvSpPr>
          <p:spPr bwMode="auto">
            <a:xfrm>
              <a:off x="720" y="35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9723" name="Rectangle 59"/>
            <p:cNvSpPr>
              <a:spLocks noChangeArrowheads="1"/>
            </p:cNvSpPr>
            <p:nvPr/>
          </p:nvSpPr>
          <p:spPr bwMode="auto">
            <a:xfrm>
              <a:off x="576" y="35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9724" name="Rectangle 60"/>
            <p:cNvSpPr>
              <a:spLocks noChangeArrowheads="1"/>
            </p:cNvSpPr>
            <p:nvPr/>
          </p:nvSpPr>
          <p:spPr bwMode="auto">
            <a:xfrm>
              <a:off x="1344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9725" name="Rectangle 61"/>
            <p:cNvSpPr>
              <a:spLocks noChangeArrowheads="1"/>
            </p:cNvSpPr>
            <p:nvPr/>
          </p:nvSpPr>
          <p:spPr bwMode="auto">
            <a:xfrm>
              <a:off x="2400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9726" name="Rectangle 62"/>
            <p:cNvSpPr>
              <a:spLocks noChangeArrowheads="1"/>
            </p:cNvSpPr>
            <p:nvPr/>
          </p:nvSpPr>
          <p:spPr bwMode="auto">
            <a:xfrm>
              <a:off x="3456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9727" name="Rectangle 63"/>
            <p:cNvSpPr>
              <a:spLocks noChangeArrowheads="1"/>
            </p:cNvSpPr>
            <p:nvPr/>
          </p:nvSpPr>
          <p:spPr bwMode="auto">
            <a:xfrm>
              <a:off x="4512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29728" name="Text Box 64"/>
            <p:cNvSpPr txBox="1">
              <a:spLocks noChangeArrowheads="1"/>
            </p:cNvSpPr>
            <p:nvPr/>
          </p:nvSpPr>
          <p:spPr bwMode="auto">
            <a:xfrm>
              <a:off x="2390" y="3002"/>
              <a:ext cx="2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Times" pitchFamily="-65" charset="0"/>
                </a:rPr>
                <a:t>...</a:t>
              </a:r>
              <a:endParaRPr lang="en-US" sz="24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grpSp>
          <p:nvGrpSpPr>
            <p:cNvPr id="3" name="Group 65"/>
            <p:cNvGrpSpPr>
              <a:grpSpLocks/>
            </p:cNvGrpSpPr>
            <p:nvPr/>
          </p:nvGrpSpPr>
          <p:grpSpPr bwMode="auto">
            <a:xfrm>
              <a:off x="336" y="880"/>
              <a:ext cx="969" cy="567"/>
              <a:chOff x="336" y="880"/>
              <a:chExt cx="969" cy="567"/>
            </a:xfrm>
          </p:grpSpPr>
          <p:sp>
            <p:nvSpPr>
              <p:cNvPr id="2929730" name="Text Box 66"/>
              <p:cNvSpPr txBox="1">
                <a:spLocks noChangeArrowheads="1"/>
              </p:cNvSpPr>
              <p:nvPr/>
            </p:nvSpPr>
            <p:spPr bwMode="auto">
              <a:xfrm>
                <a:off x="336" y="880"/>
                <a:ext cx="6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Valid</a:t>
                </a:r>
              </a:p>
            </p:txBody>
          </p:sp>
          <p:sp>
            <p:nvSpPr>
              <p:cNvPr id="2929731" name="Text Box 67"/>
              <p:cNvSpPr txBox="1">
                <a:spLocks noChangeArrowheads="1"/>
              </p:cNvSpPr>
              <p:nvPr/>
            </p:nvSpPr>
            <p:spPr bwMode="auto">
              <a:xfrm>
                <a:off x="816" y="1120"/>
                <a:ext cx="48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Tag</a:t>
                </a:r>
              </a:p>
            </p:txBody>
          </p:sp>
        </p:grpSp>
        <p:grpSp>
          <p:nvGrpSpPr>
            <p:cNvPr id="4" name="Group 72"/>
            <p:cNvGrpSpPr>
              <a:grpSpLocks/>
            </p:cNvGrpSpPr>
            <p:nvPr/>
          </p:nvGrpSpPr>
          <p:grpSpPr bwMode="auto">
            <a:xfrm>
              <a:off x="0" y="1335"/>
              <a:ext cx="654" cy="2484"/>
              <a:chOff x="0" y="1335"/>
              <a:chExt cx="654" cy="2484"/>
            </a:xfrm>
          </p:grpSpPr>
          <p:sp>
            <p:nvSpPr>
              <p:cNvPr id="2929737" name="Text Box 73"/>
              <p:cNvSpPr txBox="1">
                <a:spLocks noChangeArrowheads="1"/>
              </p:cNvSpPr>
              <p:nvPr/>
            </p:nvSpPr>
            <p:spPr bwMode="auto">
              <a:xfrm>
                <a:off x="192" y="133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0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9738" name="Text Box 74"/>
              <p:cNvSpPr txBox="1">
                <a:spLocks noChangeArrowheads="1"/>
              </p:cNvSpPr>
              <p:nvPr/>
            </p:nvSpPr>
            <p:spPr bwMode="auto">
              <a:xfrm>
                <a:off x="192" y="152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u="sng">
                    <a:solidFill>
                      <a:srgbClr val="FF0000"/>
                    </a:solidFill>
                    <a:latin typeface="Courier New" pitchFamily="-65" charset="0"/>
                  </a:rPr>
                  <a:t>1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9739" name="Text Box 75"/>
              <p:cNvSpPr txBox="1">
                <a:spLocks noChangeArrowheads="1"/>
              </p:cNvSpPr>
              <p:nvPr/>
            </p:nvSpPr>
            <p:spPr bwMode="auto">
              <a:xfrm>
                <a:off x="192" y="171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9740" name="Text Box 76"/>
              <p:cNvSpPr txBox="1">
                <a:spLocks noChangeArrowheads="1"/>
              </p:cNvSpPr>
              <p:nvPr/>
            </p:nvSpPr>
            <p:spPr bwMode="auto">
              <a:xfrm>
                <a:off x="192" y="1911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9741" name="Text Box 77"/>
              <p:cNvSpPr txBox="1">
                <a:spLocks noChangeArrowheads="1"/>
              </p:cNvSpPr>
              <p:nvPr/>
            </p:nvSpPr>
            <p:spPr bwMode="auto">
              <a:xfrm>
                <a:off x="192" y="2103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4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9742" name="Text Box 78"/>
              <p:cNvSpPr txBox="1">
                <a:spLocks noChangeArrowheads="1"/>
              </p:cNvSpPr>
              <p:nvPr/>
            </p:nvSpPr>
            <p:spPr bwMode="auto">
              <a:xfrm>
                <a:off x="192" y="229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5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9743" name="Text Box 79"/>
              <p:cNvSpPr txBox="1">
                <a:spLocks noChangeArrowheads="1"/>
              </p:cNvSpPr>
              <p:nvPr/>
            </p:nvSpPr>
            <p:spPr bwMode="auto">
              <a:xfrm>
                <a:off x="192" y="248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6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9744" name="Text Box 80"/>
              <p:cNvSpPr txBox="1">
                <a:spLocks noChangeArrowheads="1"/>
              </p:cNvSpPr>
              <p:nvPr/>
            </p:nvSpPr>
            <p:spPr bwMode="auto">
              <a:xfrm>
                <a:off x="192" y="267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7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9745" name="Text Box 81"/>
              <p:cNvSpPr txBox="1">
                <a:spLocks noChangeArrowheads="1"/>
              </p:cNvSpPr>
              <p:nvPr/>
            </p:nvSpPr>
            <p:spPr bwMode="auto">
              <a:xfrm>
                <a:off x="0" y="3300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1022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9746" name="Text Box 82"/>
              <p:cNvSpPr txBox="1">
                <a:spLocks noChangeArrowheads="1"/>
              </p:cNvSpPr>
              <p:nvPr/>
            </p:nvSpPr>
            <p:spPr bwMode="auto">
              <a:xfrm>
                <a:off x="0" y="3492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1023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9747" name="Text Box 83"/>
              <p:cNvSpPr txBox="1">
                <a:spLocks noChangeArrowheads="1"/>
              </p:cNvSpPr>
              <p:nvPr/>
            </p:nvSpPr>
            <p:spPr bwMode="auto">
              <a:xfrm>
                <a:off x="192" y="3002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</p:grpSp>
      <p:sp>
        <p:nvSpPr>
          <p:cNvPr id="2929748" name="Text Box 84"/>
          <p:cNvSpPr txBox="1">
            <a:spLocks noChangeArrowheads="1"/>
          </p:cNvSpPr>
          <p:nvPr/>
        </p:nvSpPr>
        <p:spPr bwMode="auto">
          <a:xfrm>
            <a:off x="841375" y="242093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29749" name="Text Box 85"/>
          <p:cNvSpPr txBox="1">
            <a:spLocks noChangeArrowheads="1"/>
          </p:cNvSpPr>
          <p:nvPr/>
        </p:nvSpPr>
        <p:spPr bwMode="auto">
          <a:xfrm>
            <a:off x="1470025" y="243998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u="sng">
                <a:solidFill>
                  <a:srgbClr val="FF0000"/>
                </a:solidFill>
              </a:rPr>
              <a:t>0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2929754" name="Rectangle 90"/>
          <p:cNvSpPr>
            <a:spLocks noGrp="1" noChangeArrowheads="1"/>
          </p:cNvSpPr>
          <p:nvPr>
            <p:ph type="body" idx="1"/>
          </p:nvPr>
        </p:nvSpPr>
        <p:spPr>
          <a:xfrm>
            <a:off x="381000" y="952500"/>
            <a:ext cx="8286750" cy="371475"/>
          </a:xfrm>
          <a:noFill/>
          <a:ln/>
        </p:spPr>
        <p:txBody>
          <a:bodyPr/>
          <a:lstStyle/>
          <a:p>
            <a:pPr marL="285750" indent="-285750"/>
            <a:r>
              <a:rPr lang="en-US" sz="2800" u="sng">
                <a:solidFill>
                  <a:srgbClr val="FF0000"/>
                </a:solidFill>
                <a:latin typeface="Courier New" pitchFamily="-65" charset="0"/>
              </a:rPr>
              <a:t>000000000000000010</a:t>
            </a:r>
            <a:r>
              <a:rPr lang="en-US" sz="2800">
                <a:latin typeface="Courier New" pitchFamily="-65" charset="0"/>
              </a:rPr>
              <a:t> </a:t>
            </a:r>
            <a:r>
              <a:rPr lang="en-US" sz="2800" u="sng">
                <a:solidFill>
                  <a:srgbClr val="FF0000"/>
                </a:solidFill>
                <a:latin typeface="Courier New" pitchFamily="-65" charset="0"/>
              </a:rPr>
              <a:t>0000000001</a:t>
            </a:r>
            <a:r>
              <a:rPr lang="en-US" sz="2800">
                <a:latin typeface="Courier New" pitchFamily="-65" charset="0"/>
              </a:rPr>
              <a:t> 0100</a:t>
            </a:r>
            <a:endParaRPr lang="en-US"/>
          </a:p>
        </p:txBody>
      </p:sp>
      <p:sp>
        <p:nvSpPr>
          <p:cNvPr id="2929755" name="Text Box 91"/>
          <p:cNvSpPr txBox="1">
            <a:spLocks noChangeArrowheads="1"/>
          </p:cNvSpPr>
          <p:nvPr/>
        </p:nvSpPr>
        <p:spPr bwMode="auto">
          <a:xfrm>
            <a:off x="841375" y="301148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29756" name="Text Box 92"/>
          <p:cNvSpPr txBox="1">
            <a:spLocks noChangeArrowheads="1"/>
          </p:cNvSpPr>
          <p:nvPr/>
        </p:nvSpPr>
        <p:spPr bwMode="auto">
          <a:xfrm>
            <a:off x="1470025" y="303053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9761" name="Line 97"/>
          <p:cNvSpPr>
            <a:spLocks noChangeShapeType="1"/>
          </p:cNvSpPr>
          <p:nvPr/>
        </p:nvSpPr>
        <p:spPr bwMode="auto">
          <a:xfrm flipH="1">
            <a:off x="1809750" y="1295400"/>
            <a:ext cx="533400" cy="13144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29762" name="Text Box 98"/>
          <p:cNvSpPr txBox="1">
            <a:spLocks noChangeArrowheads="1"/>
          </p:cNvSpPr>
          <p:nvPr/>
        </p:nvSpPr>
        <p:spPr bwMode="auto">
          <a:xfrm>
            <a:off x="0" y="1809750"/>
            <a:ext cx="11128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</a:t>
            </a:r>
          </a:p>
        </p:txBody>
      </p:sp>
      <p:sp>
        <p:nvSpPr>
          <p:cNvPr id="2929763" name="Text Box 99"/>
          <p:cNvSpPr txBox="1">
            <a:spLocks noChangeArrowheads="1"/>
          </p:cNvSpPr>
          <p:nvPr/>
        </p:nvSpPr>
        <p:spPr bwMode="auto">
          <a:xfrm>
            <a:off x="1981200" y="1174750"/>
            <a:ext cx="16462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Tag field</a:t>
            </a:r>
          </a:p>
        </p:txBody>
      </p:sp>
      <p:sp>
        <p:nvSpPr>
          <p:cNvPr id="2929764" name="Text Box 100"/>
          <p:cNvSpPr txBox="1">
            <a:spLocks noChangeArrowheads="1"/>
          </p:cNvSpPr>
          <p:nvPr/>
        </p:nvSpPr>
        <p:spPr bwMode="auto">
          <a:xfrm>
            <a:off x="4927600" y="1174750"/>
            <a:ext cx="19431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 field</a:t>
            </a:r>
          </a:p>
        </p:txBody>
      </p:sp>
      <p:sp>
        <p:nvSpPr>
          <p:cNvPr id="2929765" name="Text Box 101"/>
          <p:cNvSpPr txBox="1">
            <a:spLocks noChangeArrowheads="1"/>
          </p:cNvSpPr>
          <p:nvPr/>
        </p:nvSpPr>
        <p:spPr bwMode="auto">
          <a:xfrm>
            <a:off x="7061200" y="1174750"/>
            <a:ext cx="12112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Offset</a:t>
            </a:r>
          </a:p>
        </p:txBody>
      </p:sp>
      <p:sp>
        <p:nvSpPr>
          <p:cNvPr id="2929766" name="Text Box 102"/>
          <p:cNvSpPr txBox="1">
            <a:spLocks noChangeArrowheads="1"/>
          </p:cNvSpPr>
          <p:nvPr/>
        </p:nvSpPr>
        <p:spPr bwMode="auto">
          <a:xfrm>
            <a:off x="874713" y="21415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9767" name="Text Box 103"/>
          <p:cNvSpPr txBox="1">
            <a:spLocks noChangeArrowheads="1"/>
          </p:cNvSpPr>
          <p:nvPr/>
        </p:nvSpPr>
        <p:spPr bwMode="auto">
          <a:xfrm>
            <a:off x="874713" y="276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9768" name="Text Box 104"/>
          <p:cNvSpPr txBox="1">
            <a:spLocks noChangeArrowheads="1"/>
          </p:cNvSpPr>
          <p:nvPr/>
        </p:nvSpPr>
        <p:spPr bwMode="auto">
          <a:xfrm>
            <a:off x="887413" y="33861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9769" name="Text Box 105"/>
          <p:cNvSpPr txBox="1">
            <a:spLocks noChangeArrowheads="1"/>
          </p:cNvSpPr>
          <p:nvPr/>
        </p:nvSpPr>
        <p:spPr bwMode="auto">
          <a:xfrm>
            <a:off x="887413" y="36909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9770" name="Text Box 106"/>
          <p:cNvSpPr txBox="1">
            <a:spLocks noChangeArrowheads="1"/>
          </p:cNvSpPr>
          <p:nvPr/>
        </p:nvSpPr>
        <p:spPr bwMode="auto">
          <a:xfrm>
            <a:off x="887413" y="39957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9771" name="Text Box 107"/>
          <p:cNvSpPr txBox="1">
            <a:spLocks noChangeArrowheads="1"/>
          </p:cNvSpPr>
          <p:nvPr/>
        </p:nvSpPr>
        <p:spPr bwMode="auto">
          <a:xfrm>
            <a:off x="887413" y="43132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9772" name="Text Box 108"/>
          <p:cNvSpPr txBox="1">
            <a:spLocks noChangeArrowheads="1"/>
          </p:cNvSpPr>
          <p:nvPr/>
        </p:nvSpPr>
        <p:spPr bwMode="auto">
          <a:xfrm>
            <a:off x="887413" y="530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9773" name="Text Box 109"/>
          <p:cNvSpPr txBox="1">
            <a:spLocks noChangeArrowheads="1"/>
          </p:cNvSpPr>
          <p:nvPr/>
        </p:nvSpPr>
        <p:spPr bwMode="auto">
          <a:xfrm>
            <a:off x="887413" y="56086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10" name="Text Box 69"/>
          <p:cNvSpPr txBox="1">
            <a:spLocks noChangeArrowheads="1"/>
          </p:cNvSpPr>
          <p:nvPr/>
        </p:nvSpPr>
        <p:spPr bwMode="auto">
          <a:xfrm>
            <a:off x="2438400" y="17018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0xc-f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1" name="Text Box 70"/>
          <p:cNvSpPr txBox="1">
            <a:spLocks noChangeArrowheads="1"/>
          </p:cNvSpPr>
          <p:nvPr/>
        </p:nvSpPr>
        <p:spPr bwMode="auto">
          <a:xfrm>
            <a:off x="41148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0x8-b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2" name="Text Box 71"/>
          <p:cNvSpPr txBox="1">
            <a:spLocks noChangeArrowheads="1"/>
          </p:cNvSpPr>
          <p:nvPr/>
        </p:nvSpPr>
        <p:spPr bwMode="auto">
          <a:xfrm>
            <a:off x="57912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0x4-7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3" name="Text Box 72"/>
          <p:cNvSpPr txBox="1">
            <a:spLocks noChangeArrowheads="1"/>
          </p:cNvSpPr>
          <p:nvPr/>
        </p:nvSpPr>
        <p:spPr bwMode="auto">
          <a:xfrm>
            <a:off x="73914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0x0-3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4" name="Text Box 86"/>
          <p:cNvSpPr txBox="1">
            <a:spLocks noChangeArrowheads="1"/>
          </p:cNvSpPr>
          <p:nvPr/>
        </p:nvSpPr>
        <p:spPr bwMode="auto">
          <a:xfrm>
            <a:off x="276542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d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5" name="Text Box 87"/>
          <p:cNvSpPr txBox="1">
            <a:spLocks noChangeArrowheads="1"/>
          </p:cNvSpPr>
          <p:nvPr/>
        </p:nvSpPr>
        <p:spPr bwMode="auto">
          <a:xfrm>
            <a:off x="44608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c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6" name="Text Box 88"/>
          <p:cNvSpPr txBox="1">
            <a:spLocks noChangeArrowheads="1"/>
          </p:cNvSpPr>
          <p:nvPr/>
        </p:nvSpPr>
        <p:spPr bwMode="auto">
          <a:xfrm>
            <a:off x="617537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b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7" name="Text Box 89"/>
          <p:cNvSpPr txBox="1">
            <a:spLocks noChangeArrowheads="1"/>
          </p:cNvSpPr>
          <p:nvPr/>
        </p:nvSpPr>
        <p:spPr bwMode="auto">
          <a:xfrm>
            <a:off x="78136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18" name="Text Box 93"/>
          <p:cNvSpPr txBox="1">
            <a:spLocks noChangeArrowheads="1"/>
          </p:cNvSpPr>
          <p:nvPr/>
        </p:nvSpPr>
        <p:spPr bwMode="auto">
          <a:xfrm>
            <a:off x="2765425" y="303053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h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9" name="Text Box 94"/>
          <p:cNvSpPr txBox="1">
            <a:spLocks noChangeArrowheads="1"/>
          </p:cNvSpPr>
          <p:nvPr/>
        </p:nvSpPr>
        <p:spPr bwMode="auto">
          <a:xfrm>
            <a:off x="4460875" y="303053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0" name="Text Box 95"/>
          <p:cNvSpPr txBox="1">
            <a:spLocks noChangeArrowheads="1"/>
          </p:cNvSpPr>
          <p:nvPr/>
        </p:nvSpPr>
        <p:spPr bwMode="auto">
          <a:xfrm>
            <a:off x="6175375" y="3030538"/>
            <a:ext cx="27443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f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1" name="Text Box 96"/>
          <p:cNvSpPr txBox="1">
            <a:spLocks noChangeArrowheads="1"/>
          </p:cNvSpPr>
          <p:nvPr/>
        </p:nvSpPr>
        <p:spPr bwMode="auto">
          <a:xfrm>
            <a:off x="7813675" y="3030538"/>
            <a:ext cx="32502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e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3" y="203200"/>
            <a:ext cx="8669337" cy="474663"/>
          </a:xfrm>
        </p:spPr>
        <p:txBody>
          <a:bodyPr/>
          <a:lstStyle/>
          <a:p>
            <a:r>
              <a:rPr lang="en-US" sz="3600" dirty="0"/>
              <a:t>Miss, so replace block 1 with new data &amp; tag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397000"/>
            <a:ext cx="8839200" cy="4665663"/>
            <a:chOff x="0" y="880"/>
            <a:chExt cx="5568" cy="2939"/>
          </a:xfrm>
        </p:grpSpPr>
        <p:sp>
          <p:nvSpPr>
            <p:cNvPr id="2931716" name="Rectangle 4"/>
            <p:cNvSpPr>
              <a:spLocks noChangeArrowheads="1"/>
            </p:cNvSpPr>
            <p:nvPr/>
          </p:nvSpPr>
          <p:spPr bwMode="auto">
            <a:xfrm>
              <a:off x="720" y="139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1717" name="Rectangle 5"/>
            <p:cNvSpPr>
              <a:spLocks noChangeArrowheads="1"/>
            </p:cNvSpPr>
            <p:nvPr/>
          </p:nvSpPr>
          <p:spPr bwMode="auto">
            <a:xfrm>
              <a:off x="576" y="139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1718" name="Rectangle 6"/>
            <p:cNvSpPr>
              <a:spLocks noChangeArrowheads="1"/>
            </p:cNvSpPr>
            <p:nvPr/>
          </p:nvSpPr>
          <p:spPr bwMode="auto">
            <a:xfrm>
              <a:off x="1344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1719" name="Rectangle 7"/>
            <p:cNvSpPr>
              <a:spLocks noChangeArrowheads="1"/>
            </p:cNvSpPr>
            <p:nvPr/>
          </p:nvSpPr>
          <p:spPr bwMode="auto">
            <a:xfrm>
              <a:off x="2400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1720" name="Rectangle 8"/>
            <p:cNvSpPr>
              <a:spLocks noChangeArrowheads="1"/>
            </p:cNvSpPr>
            <p:nvPr/>
          </p:nvSpPr>
          <p:spPr bwMode="auto">
            <a:xfrm>
              <a:off x="3456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1721" name="Rectangle 9"/>
            <p:cNvSpPr>
              <a:spLocks noChangeArrowheads="1"/>
            </p:cNvSpPr>
            <p:nvPr/>
          </p:nvSpPr>
          <p:spPr bwMode="auto">
            <a:xfrm>
              <a:off x="4512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1722" name="Rectangle 10"/>
            <p:cNvSpPr>
              <a:spLocks noChangeArrowheads="1"/>
            </p:cNvSpPr>
            <p:nvPr/>
          </p:nvSpPr>
          <p:spPr bwMode="auto">
            <a:xfrm>
              <a:off x="720" y="158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1723" name="Rectangle 11"/>
            <p:cNvSpPr>
              <a:spLocks noChangeArrowheads="1"/>
            </p:cNvSpPr>
            <p:nvPr/>
          </p:nvSpPr>
          <p:spPr bwMode="auto">
            <a:xfrm>
              <a:off x="576" y="158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1724" name="Rectangle 12"/>
            <p:cNvSpPr>
              <a:spLocks noChangeArrowheads="1"/>
            </p:cNvSpPr>
            <p:nvPr/>
          </p:nvSpPr>
          <p:spPr bwMode="auto">
            <a:xfrm>
              <a:off x="1344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1725" name="Rectangle 13"/>
            <p:cNvSpPr>
              <a:spLocks noChangeArrowheads="1"/>
            </p:cNvSpPr>
            <p:nvPr/>
          </p:nvSpPr>
          <p:spPr bwMode="auto">
            <a:xfrm>
              <a:off x="2400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1726" name="Rectangle 14"/>
            <p:cNvSpPr>
              <a:spLocks noChangeArrowheads="1"/>
            </p:cNvSpPr>
            <p:nvPr/>
          </p:nvSpPr>
          <p:spPr bwMode="auto">
            <a:xfrm>
              <a:off x="3456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1727" name="Rectangle 15"/>
            <p:cNvSpPr>
              <a:spLocks noChangeArrowheads="1"/>
            </p:cNvSpPr>
            <p:nvPr/>
          </p:nvSpPr>
          <p:spPr bwMode="auto">
            <a:xfrm>
              <a:off x="4512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1728" name="Rectangle 16"/>
            <p:cNvSpPr>
              <a:spLocks noChangeArrowheads="1"/>
            </p:cNvSpPr>
            <p:nvPr/>
          </p:nvSpPr>
          <p:spPr bwMode="auto">
            <a:xfrm>
              <a:off x="720" y="177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1729" name="Rectangle 17"/>
            <p:cNvSpPr>
              <a:spLocks noChangeArrowheads="1"/>
            </p:cNvSpPr>
            <p:nvPr/>
          </p:nvSpPr>
          <p:spPr bwMode="auto">
            <a:xfrm>
              <a:off x="576" y="177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1730" name="Rectangle 18"/>
            <p:cNvSpPr>
              <a:spLocks noChangeArrowheads="1"/>
            </p:cNvSpPr>
            <p:nvPr/>
          </p:nvSpPr>
          <p:spPr bwMode="auto">
            <a:xfrm>
              <a:off x="1344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1731" name="Rectangle 19"/>
            <p:cNvSpPr>
              <a:spLocks noChangeArrowheads="1"/>
            </p:cNvSpPr>
            <p:nvPr/>
          </p:nvSpPr>
          <p:spPr bwMode="auto">
            <a:xfrm>
              <a:off x="2400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1732" name="Rectangle 20"/>
            <p:cNvSpPr>
              <a:spLocks noChangeArrowheads="1"/>
            </p:cNvSpPr>
            <p:nvPr/>
          </p:nvSpPr>
          <p:spPr bwMode="auto">
            <a:xfrm>
              <a:off x="3456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1733" name="Rectangle 21"/>
            <p:cNvSpPr>
              <a:spLocks noChangeArrowheads="1"/>
            </p:cNvSpPr>
            <p:nvPr/>
          </p:nvSpPr>
          <p:spPr bwMode="auto">
            <a:xfrm>
              <a:off x="4512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1734" name="Rectangle 22"/>
            <p:cNvSpPr>
              <a:spLocks noChangeArrowheads="1"/>
            </p:cNvSpPr>
            <p:nvPr/>
          </p:nvSpPr>
          <p:spPr bwMode="auto">
            <a:xfrm>
              <a:off x="720" y="1968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1735" name="Rectangle 23"/>
            <p:cNvSpPr>
              <a:spLocks noChangeArrowheads="1"/>
            </p:cNvSpPr>
            <p:nvPr/>
          </p:nvSpPr>
          <p:spPr bwMode="auto">
            <a:xfrm>
              <a:off x="576" y="1968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1736" name="Rectangle 24"/>
            <p:cNvSpPr>
              <a:spLocks noChangeArrowheads="1"/>
            </p:cNvSpPr>
            <p:nvPr/>
          </p:nvSpPr>
          <p:spPr bwMode="auto">
            <a:xfrm>
              <a:off x="1344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1737" name="Rectangle 25"/>
            <p:cNvSpPr>
              <a:spLocks noChangeArrowheads="1"/>
            </p:cNvSpPr>
            <p:nvPr/>
          </p:nvSpPr>
          <p:spPr bwMode="auto">
            <a:xfrm>
              <a:off x="2400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1738" name="Rectangle 26"/>
            <p:cNvSpPr>
              <a:spLocks noChangeArrowheads="1"/>
            </p:cNvSpPr>
            <p:nvPr/>
          </p:nvSpPr>
          <p:spPr bwMode="auto">
            <a:xfrm>
              <a:off x="3456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1739" name="Rectangle 27"/>
            <p:cNvSpPr>
              <a:spLocks noChangeArrowheads="1"/>
            </p:cNvSpPr>
            <p:nvPr/>
          </p:nvSpPr>
          <p:spPr bwMode="auto">
            <a:xfrm>
              <a:off x="4512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1740" name="Rectangle 28"/>
            <p:cNvSpPr>
              <a:spLocks noChangeArrowheads="1"/>
            </p:cNvSpPr>
            <p:nvPr/>
          </p:nvSpPr>
          <p:spPr bwMode="auto">
            <a:xfrm>
              <a:off x="720" y="21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1741" name="Rectangle 29"/>
            <p:cNvSpPr>
              <a:spLocks noChangeArrowheads="1"/>
            </p:cNvSpPr>
            <p:nvPr/>
          </p:nvSpPr>
          <p:spPr bwMode="auto">
            <a:xfrm>
              <a:off x="576" y="21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1742" name="Rectangle 30"/>
            <p:cNvSpPr>
              <a:spLocks noChangeArrowheads="1"/>
            </p:cNvSpPr>
            <p:nvPr/>
          </p:nvSpPr>
          <p:spPr bwMode="auto">
            <a:xfrm>
              <a:off x="1344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1743" name="Rectangle 31"/>
            <p:cNvSpPr>
              <a:spLocks noChangeArrowheads="1"/>
            </p:cNvSpPr>
            <p:nvPr/>
          </p:nvSpPr>
          <p:spPr bwMode="auto">
            <a:xfrm>
              <a:off x="2400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1744" name="Rectangle 32"/>
            <p:cNvSpPr>
              <a:spLocks noChangeArrowheads="1"/>
            </p:cNvSpPr>
            <p:nvPr/>
          </p:nvSpPr>
          <p:spPr bwMode="auto">
            <a:xfrm>
              <a:off x="3456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1745" name="Rectangle 33"/>
            <p:cNvSpPr>
              <a:spLocks noChangeArrowheads="1"/>
            </p:cNvSpPr>
            <p:nvPr/>
          </p:nvSpPr>
          <p:spPr bwMode="auto">
            <a:xfrm>
              <a:off x="4512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1746" name="Rectangle 34"/>
            <p:cNvSpPr>
              <a:spLocks noChangeArrowheads="1"/>
            </p:cNvSpPr>
            <p:nvPr/>
          </p:nvSpPr>
          <p:spPr bwMode="auto">
            <a:xfrm>
              <a:off x="720" y="23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1747" name="Rectangle 35"/>
            <p:cNvSpPr>
              <a:spLocks noChangeArrowheads="1"/>
            </p:cNvSpPr>
            <p:nvPr/>
          </p:nvSpPr>
          <p:spPr bwMode="auto">
            <a:xfrm>
              <a:off x="576" y="23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1748" name="Rectangle 36"/>
            <p:cNvSpPr>
              <a:spLocks noChangeArrowheads="1"/>
            </p:cNvSpPr>
            <p:nvPr/>
          </p:nvSpPr>
          <p:spPr bwMode="auto">
            <a:xfrm>
              <a:off x="1344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1749" name="Rectangle 37"/>
            <p:cNvSpPr>
              <a:spLocks noChangeArrowheads="1"/>
            </p:cNvSpPr>
            <p:nvPr/>
          </p:nvSpPr>
          <p:spPr bwMode="auto">
            <a:xfrm>
              <a:off x="2400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1750" name="Rectangle 38"/>
            <p:cNvSpPr>
              <a:spLocks noChangeArrowheads="1"/>
            </p:cNvSpPr>
            <p:nvPr/>
          </p:nvSpPr>
          <p:spPr bwMode="auto">
            <a:xfrm>
              <a:off x="3456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1751" name="Rectangle 39"/>
            <p:cNvSpPr>
              <a:spLocks noChangeArrowheads="1"/>
            </p:cNvSpPr>
            <p:nvPr/>
          </p:nvSpPr>
          <p:spPr bwMode="auto">
            <a:xfrm>
              <a:off x="4512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1752" name="Rectangle 40"/>
            <p:cNvSpPr>
              <a:spLocks noChangeArrowheads="1"/>
            </p:cNvSpPr>
            <p:nvPr/>
          </p:nvSpPr>
          <p:spPr bwMode="auto">
            <a:xfrm>
              <a:off x="720" y="254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1753" name="Rectangle 41"/>
            <p:cNvSpPr>
              <a:spLocks noChangeArrowheads="1"/>
            </p:cNvSpPr>
            <p:nvPr/>
          </p:nvSpPr>
          <p:spPr bwMode="auto">
            <a:xfrm>
              <a:off x="576" y="254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1754" name="Rectangle 42"/>
            <p:cNvSpPr>
              <a:spLocks noChangeArrowheads="1"/>
            </p:cNvSpPr>
            <p:nvPr/>
          </p:nvSpPr>
          <p:spPr bwMode="auto">
            <a:xfrm>
              <a:off x="1344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1755" name="Rectangle 43"/>
            <p:cNvSpPr>
              <a:spLocks noChangeArrowheads="1"/>
            </p:cNvSpPr>
            <p:nvPr/>
          </p:nvSpPr>
          <p:spPr bwMode="auto">
            <a:xfrm>
              <a:off x="2400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1756" name="Rectangle 44"/>
            <p:cNvSpPr>
              <a:spLocks noChangeArrowheads="1"/>
            </p:cNvSpPr>
            <p:nvPr/>
          </p:nvSpPr>
          <p:spPr bwMode="auto">
            <a:xfrm>
              <a:off x="3456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1757" name="Rectangle 45"/>
            <p:cNvSpPr>
              <a:spLocks noChangeArrowheads="1"/>
            </p:cNvSpPr>
            <p:nvPr/>
          </p:nvSpPr>
          <p:spPr bwMode="auto">
            <a:xfrm>
              <a:off x="4512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1758" name="Rectangle 46"/>
            <p:cNvSpPr>
              <a:spLocks noChangeArrowheads="1"/>
            </p:cNvSpPr>
            <p:nvPr/>
          </p:nvSpPr>
          <p:spPr bwMode="auto">
            <a:xfrm>
              <a:off x="720" y="273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1759" name="Rectangle 47"/>
            <p:cNvSpPr>
              <a:spLocks noChangeArrowheads="1"/>
            </p:cNvSpPr>
            <p:nvPr/>
          </p:nvSpPr>
          <p:spPr bwMode="auto">
            <a:xfrm>
              <a:off x="576" y="273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1760" name="Rectangle 48"/>
            <p:cNvSpPr>
              <a:spLocks noChangeArrowheads="1"/>
            </p:cNvSpPr>
            <p:nvPr/>
          </p:nvSpPr>
          <p:spPr bwMode="auto">
            <a:xfrm>
              <a:off x="1344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1761" name="Rectangle 49"/>
            <p:cNvSpPr>
              <a:spLocks noChangeArrowheads="1"/>
            </p:cNvSpPr>
            <p:nvPr/>
          </p:nvSpPr>
          <p:spPr bwMode="auto">
            <a:xfrm>
              <a:off x="2400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1762" name="Rectangle 50"/>
            <p:cNvSpPr>
              <a:spLocks noChangeArrowheads="1"/>
            </p:cNvSpPr>
            <p:nvPr/>
          </p:nvSpPr>
          <p:spPr bwMode="auto">
            <a:xfrm>
              <a:off x="3456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1763" name="Rectangle 51"/>
            <p:cNvSpPr>
              <a:spLocks noChangeArrowheads="1"/>
            </p:cNvSpPr>
            <p:nvPr/>
          </p:nvSpPr>
          <p:spPr bwMode="auto">
            <a:xfrm>
              <a:off x="4512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1764" name="Rectangle 52"/>
            <p:cNvSpPr>
              <a:spLocks noChangeArrowheads="1"/>
            </p:cNvSpPr>
            <p:nvPr/>
          </p:nvSpPr>
          <p:spPr bwMode="auto">
            <a:xfrm>
              <a:off x="720" y="33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1765" name="Rectangle 53"/>
            <p:cNvSpPr>
              <a:spLocks noChangeArrowheads="1"/>
            </p:cNvSpPr>
            <p:nvPr/>
          </p:nvSpPr>
          <p:spPr bwMode="auto">
            <a:xfrm>
              <a:off x="576" y="33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1766" name="Rectangle 54"/>
            <p:cNvSpPr>
              <a:spLocks noChangeArrowheads="1"/>
            </p:cNvSpPr>
            <p:nvPr/>
          </p:nvSpPr>
          <p:spPr bwMode="auto">
            <a:xfrm>
              <a:off x="1344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1767" name="Rectangle 55"/>
            <p:cNvSpPr>
              <a:spLocks noChangeArrowheads="1"/>
            </p:cNvSpPr>
            <p:nvPr/>
          </p:nvSpPr>
          <p:spPr bwMode="auto">
            <a:xfrm>
              <a:off x="2400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1768" name="Rectangle 56"/>
            <p:cNvSpPr>
              <a:spLocks noChangeArrowheads="1"/>
            </p:cNvSpPr>
            <p:nvPr/>
          </p:nvSpPr>
          <p:spPr bwMode="auto">
            <a:xfrm>
              <a:off x="3456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1769" name="Rectangle 57"/>
            <p:cNvSpPr>
              <a:spLocks noChangeArrowheads="1"/>
            </p:cNvSpPr>
            <p:nvPr/>
          </p:nvSpPr>
          <p:spPr bwMode="auto">
            <a:xfrm>
              <a:off x="4512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1770" name="Rectangle 58"/>
            <p:cNvSpPr>
              <a:spLocks noChangeArrowheads="1"/>
            </p:cNvSpPr>
            <p:nvPr/>
          </p:nvSpPr>
          <p:spPr bwMode="auto">
            <a:xfrm>
              <a:off x="720" y="35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1771" name="Rectangle 59"/>
            <p:cNvSpPr>
              <a:spLocks noChangeArrowheads="1"/>
            </p:cNvSpPr>
            <p:nvPr/>
          </p:nvSpPr>
          <p:spPr bwMode="auto">
            <a:xfrm>
              <a:off x="576" y="35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1772" name="Rectangle 60"/>
            <p:cNvSpPr>
              <a:spLocks noChangeArrowheads="1"/>
            </p:cNvSpPr>
            <p:nvPr/>
          </p:nvSpPr>
          <p:spPr bwMode="auto">
            <a:xfrm>
              <a:off x="1344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1773" name="Rectangle 61"/>
            <p:cNvSpPr>
              <a:spLocks noChangeArrowheads="1"/>
            </p:cNvSpPr>
            <p:nvPr/>
          </p:nvSpPr>
          <p:spPr bwMode="auto">
            <a:xfrm>
              <a:off x="2400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1774" name="Rectangle 62"/>
            <p:cNvSpPr>
              <a:spLocks noChangeArrowheads="1"/>
            </p:cNvSpPr>
            <p:nvPr/>
          </p:nvSpPr>
          <p:spPr bwMode="auto">
            <a:xfrm>
              <a:off x="3456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1775" name="Rectangle 63"/>
            <p:cNvSpPr>
              <a:spLocks noChangeArrowheads="1"/>
            </p:cNvSpPr>
            <p:nvPr/>
          </p:nvSpPr>
          <p:spPr bwMode="auto">
            <a:xfrm>
              <a:off x="4512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1776" name="Text Box 64"/>
            <p:cNvSpPr txBox="1">
              <a:spLocks noChangeArrowheads="1"/>
            </p:cNvSpPr>
            <p:nvPr/>
          </p:nvSpPr>
          <p:spPr bwMode="auto">
            <a:xfrm>
              <a:off x="2390" y="3002"/>
              <a:ext cx="2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Times" pitchFamily="-65" charset="0"/>
                </a:rPr>
                <a:t>...</a:t>
              </a:r>
              <a:endParaRPr lang="en-US" sz="24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grpSp>
          <p:nvGrpSpPr>
            <p:cNvPr id="3" name="Group 65"/>
            <p:cNvGrpSpPr>
              <a:grpSpLocks/>
            </p:cNvGrpSpPr>
            <p:nvPr/>
          </p:nvGrpSpPr>
          <p:grpSpPr bwMode="auto">
            <a:xfrm>
              <a:off x="336" y="880"/>
              <a:ext cx="969" cy="567"/>
              <a:chOff x="336" y="880"/>
              <a:chExt cx="969" cy="567"/>
            </a:xfrm>
          </p:grpSpPr>
          <p:sp>
            <p:nvSpPr>
              <p:cNvPr id="2931778" name="Text Box 66"/>
              <p:cNvSpPr txBox="1">
                <a:spLocks noChangeArrowheads="1"/>
              </p:cNvSpPr>
              <p:nvPr/>
            </p:nvSpPr>
            <p:spPr bwMode="auto">
              <a:xfrm>
                <a:off x="336" y="880"/>
                <a:ext cx="6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Valid</a:t>
                </a:r>
              </a:p>
            </p:txBody>
          </p:sp>
          <p:sp>
            <p:nvSpPr>
              <p:cNvPr id="2931779" name="Text Box 67"/>
              <p:cNvSpPr txBox="1">
                <a:spLocks noChangeArrowheads="1"/>
              </p:cNvSpPr>
              <p:nvPr/>
            </p:nvSpPr>
            <p:spPr bwMode="auto">
              <a:xfrm>
                <a:off x="816" y="1120"/>
                <a:ext cx="48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Tag</a:t>
                </a:r>
              </a:p>
            </p:txBody>
          </p:sp>
        </p:grpSp>
        <p:grpSp>
          <p:nvGrpSpPr>
            <p:cNvPr id="4" name="Group 72"/>
            <p:cNvGrpSpPr>
              <a:grpSpLocks/>
            </p:cNvGrpSpPr>
            <p:nvPr/>
          </p:nvGrpSpPr>
          <p:grpSpPr bwMode="auto">
            <a:xfrm>
              <a:off x="0" y="1335"/>
              <a:ext cx="654" cy="2484"/>
              <a:chOff x="0" y="1335"/>
              <a:chExt cx="654" cy="2484"/>
            </a:xfrm>
          </p:grpSpPr>
          <p:sp>
            <p:nvSpPr>
              <p:cNvPr id="2931785" name="Text Box 73"/>
              <p:cNvSpPr txBox="1">
                <a:spLocks noChangeArrowheads="1"/>
              </p:cNvSpPr>
              <p:nvPr/>
            </p:nvSpPr>
            <p:spPr bwMode="auto">
              <a:xfrm>
                <a:off x="192" y="133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0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31786" name="Text Box 74"/>
              <p:cNvSpPr txBox="1">
                <a:spLocks noChangeArrowheads="1"/>
              </p:cNvSpPr>
              <p:nvPr/>
            </p:nvSpPr>
            <p:spPr bwMode="auto">
              <a:xfrm>
                <a:off x="192" y="152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1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31787" name="Text Box 75"/>
              <p:cNvSpPr txBox="1">
                <a:spLocks noChangeArrowheads="1"/>
              </p:cNvSpPr>
              <p:nvPr/>
            </p:nvSpPr>
            <p:spPr bwMode="auto">
              <a:xfrm>
                <a:off x="192" y="171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31788" name="Text Box 76"/>
              <p:cNvSpPr txBox="1">
                <a:spLocks noChangeArrowheads="1"/>
              </p:cNvSpPr>
              <p:nvPr/>
            </p:nvSpPr>
            <p:spPr bwMode="auto">
              <a:xfrm>
                <a:off x="192" y="1911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31789" name="Text Box 77"/>
              <p:cNvSpPr txBox="1">
                <a:spLocks noChangeArrowheads="1"/>
              </p:cNvSpPr>
              <p:nvPr/>
            </p:nvSpPr>
            <p:spPr bwMode="auto">
              <a:xfrm>
                <a:off x="192" y="2103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4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31790" name="Text Box 78"/>
              <p:cNvSpPr txBox="1">
                <a:spLocks noChangeArrowheads="1"/>
              </p:cNvSpPr>
              <p:nvPr/>
            </p:nvSpPr>
            <p:spPr bwMode="auto">
              <a:xfrm>
                <a:off x="192" y="229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5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31791" name="Text Box 79"/>
              <p:cNvSpPr txBox="1">
                <a:spLocks noChangeArrowheads="1"/>
              </p:cNvSpPr>
              <p:nvPr/>
            </p:nvSpPr>
            <p:spPr bwMode="auto">
              <a:xfrm>
                <a:off x="192" y="248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6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31792" name="Text Box 80"/>
              <p:cNvSpPr txBox="1">
                <a:spLocks noChangeArrowheads="1"/>
              </p:cNvSpPr>
              <p:nvPr/>
            </p:nvSpPr>
            <p:spPr bwMode="auto">
              <a:xfrm>
                <a:off x="192" y="267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7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31793" name="Text Box 81"/>
              <p:cNvSpPr txBox="1">
                <a:spLocks noChangeArrowheads="1"/>
              </p:cNvSpPr>
              <p:nvPr/>
            </p:nvSpPr>
            <p:spPr bwMode="auto">
              <a:xfrm>
                <a:off x="0" y="3300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1022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31794" name="Text Box 82"/>
              <p:cNvSpPr txBox="1">
                <a:spLocks noChangeArrowheads="1"/>
              </p:cNvSpPr>
              <p:nvPr/>
            </p:nvSpPr>
            <p:spPr bwMode="auto">
              <a:xfrm>
                <a:off x="0" y="3492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1023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31795" name="Text Box 83"/>
              <p:cNvSpPr txBox="1">
                <a:spLocks noChangeArrowheads="1"/>
              </p:cNvSpPr>
              <p:nvPr/>
            </p:nvSpPr>
            <p:spPr bwMode="auto">
              <a:xfrm>
                <a:off x="192" y="3002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</p:grpSp>
      <p:sp>
        <p:nvSpPr>
          <p:cNvPr id="2931796" name="Text Box 84"/>
          <p:cNvSpPr txBox="1">
            <a:spLocks noChangeArrowheads="1"/>
          </p:cNvSpPr>
          <p:nvPr/>
        </p:nvSpPr>
        <p:spPr bwMode="auto">
          <a:xfrm>
            <a:off x="841375" y="242093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31797" name="Text Box 85"/>
          <p:cNvSpPr txBox="1">
            <a:spLocks noChangeArrowheads="1"/>
          </p:cNvSpPr>
          <p:nvPr/>
        </p:nvSpPr>
        <p:spPr bwMode="auto">
          <a:xfrm>
            <a:off x="1470025" y="243998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31798" name="Text Box 86"/>
          <p:cNvSpPr txBox="1">
            <a:spLocks noChangeArrowheads="1"/>
          </p:cNvSpPr>
          <p:nvPr/>
        </p:nvSpPr>
        <p:spPr bwMode="auto">
          <a:xfrm>
            <a:off x="2765425" y="2439988"/>
            <a:ext cx="25484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l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931799" name="Text Box 87"/>
          <p:cNvSpPr txBox="1">
            <a:spLocks noChangeArrowheads="1"/>
          </p:cNvSpPr>
          <p:nvPr/>
        </p:nvSpPr>
        <p:spPr bwMode="auto">
          <a:xfrm>
            <a:off x="44608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k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931800" name="Text Box 88"/>
          <p:cNvSpPr txBox="1">
            <a:spLocks noChangeArrowheads="1"/>
          </p:cNvSpPr>
          <p:nvPr/>
        </p:nvSpPr>
        <p:spPr bwMode="auto">
          <a:xfrm>
            <a:off x="6175375" y="2439988"/>
            <a:ext cx="25484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j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931801" name="Text Box 89"/>
          <p:cNvSpPr txBox="1">
            <a:spLocks noChangeArrowheads="1"/>
          </p:cNvSpPr>
          <p:nvPr/>
        </p:nvSpPr>
        <p:spPr bwMode="auto">
          <a:xfrm>
            <a:off x="7813675" y="2439988"/>
            <a:ext cx="25484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931802" name="Rectangle 90"/>
          <p:cNvSpPr>
            <a:spLocks noGrp="1" noChangeArrowheads="1"/>
          </p:cNvSpPr>
          <p:nvPr>
            <p:ph type="body" idx="1"/>
          </p:nvPr>
        </p:nvSpPr>
        <p:spPr>
          <a:xfrm>
            <a:off x="381000" y="952500"/>
            <a:ext cx="8286750" cy="371475"/>
          </a:xfrm>
          <a:noFill/>
          <a:ln/>
        </p:spPr>
        <p:txBody>
          <a:bodyPr/>
          <a:lstStyle/>
          <a:p>
            <a:pPr marL="285750" indent="-285750"/>
            <a:r>
              <a:rPr lang="en-US" sz="2800" u="sng">
                <a:solidFill>
                  <a:srgbClr val="FF0000"/>
                </a:solidFill>
                <a:latin typeface="Courier New" pitchFamily="-65" charset="0"/>
              </a:rPr>
              <a:t>000000000000000010</a:t>
            </a:r>
            <a:r>
              <a:rPr lang="en-US" sz="2800">
                <a:latin typeface="Courier New" pitchFamily="-65" charset="0"/>
              </a:rPr>
              <a:t> </a:t>
            </a:r>
            <a:r>
              <a:rPr lang="en-US" sz="2800" u="sng">
                <a:solidFill>
                  <a:srgbClr val="FF0000"/>
                </a:solidFill>
                <a:latin typeface="Courier New" pitchFamily="-65" charset="0"/>
              </a:rPr>
              <a:t>0000000001</a:t>
            </a:r>
            <a:r>
              <a:rPr lang="en-US" sz="2800">
                <a:latin typeface="Courier New" pitchFamily="-65" charset="0"/>
              </a:rPr>
              <a:t> 0100</a:t>
            </a:r>
            <a:endParaRPr lang="en-US"/>
          </a:p>
        </p:txBody>
      </p:sp>
      <p:sp>
        <p:nvSpPr>
          <p:cNvPr id="2931803" name="Text Box 91"/>
          <p:cNvSpPr txBox="1">
            <a:spLocks noChangeArrowheads="1"/>
          </p:cNvSpPr>
          <p:nvPr/>
        </p:nvSpPr>
        <p:spPr bwMode="auto">
          <a:xfrm>
            <a:off x="841375" y="301148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31804" name="Text Box 92"/>
          <p:cNvSpPr txBox="1">
            <a:spLocks noChangeArrowheads="1"/>
          </p:cNvSpPr>
          <p:nvPr/>
        </p:nvSpPr>
        <p:spPr bwMode="auto">
          <a:xfrm>
            <a:off x="1470025" y="303053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31809" name="Text Box 97"/>
          <p:cNvSpPr txBox="1">
            <a:spLocks noChangeArrowheads="1"/>
          </p:cNvSpPr>
          <p:nvPr/>
        </p:nvSpPr>
        <p:spPr bwMode="auto">
          <a:xfrm>
            <a:off x="0" y="1809750"/>
            <a:ext cx="11128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</a:t>
            </a:r>
          </a:p>
        </p:txBody>
      </p:sp>
      <p:sp>
        <p:nvSpPr>
          <p:cNvPr id="2931810" name="Text Box 98"/>
          <p:cNvSpPr txBox="1">
            <a:spLocks noChangeArrowheads="1"/>
          </p:cNvSpPr>
          <p:nvPr/>
        </p:nvSpPr>
        <p:spPr bwMode="auto">
          <a:xfrm>
            <a:off x="1981200" y="1225550"/>
            <a:ext cx="16462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Tag field</a:t>
            </a:r>
          </a:p>
        </p:txBody>
      </p:sp>
      <p:sp>
        <p:nvSpPr>
          <p:cNvPr id="2931811" name="Text Box 99"/>
          <p:cNvSpPr txBox="1">
            <a:spLocks noChangeArrowheads="1"/>
          </p:cNvSpPr>
          <p:nvPr/>
        </p:nvSpPr>
        <p:spPr bwMode="auto">
          <a:xfrm>
            <a:off x="4927600" y="1225550"/>
            <a:ext cx="19431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 field</a:t>
            </a:r>
          </a:p>
        </p:txBody>
      </p:sp>
      <p:sp>
        <p:nvSpPr>
          <p:cNvPr id="2931812" name="Text Box 100"/>
          <p:cNvSpPr txBox="1">
            <a:spLocks noChangeArrowheads="1"/>
          </p:cNvSpPr>
          <p:nvPr/>
        </p:nvSpPr>
        <p:spPr bwMode="auto">
          <a:xfrm>
            <a:off x="7061200" y="1225550"/>
            <a:ext cx="12112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Offset</a:t>
            </a:r>
          </a:p>
        </p:txBody>
      </p:sp>
      <p:sp>
        <p:nvSpPr>
          <p:cNvPr id="2931813" name="Text Box 101"/>
          <p:cNvSpPr txBox="1">
            <a:spLocks noChangeArrowheads="1"/>
          </p:cNvSpPr>
          <p:nvPr/>
        </p:nvSpPr>
        <p:spPr bwMode="auto">
          <a:xfrm>
            <a:off x="874713" y="21415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31814" name="Text Box 102"/>
          <p:cNvSpPr txBox="1">
            <a:spLocks noChangeArrowheads="1"/>
          </p:cNvSpPr>
          <p:nvPr/>
        </p:nvSpPr>
        <p:spPr bwMode="auto">
          <a:xfrm>
            <a:off x="874713" y="276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31815" name="Text Box 103"/>
          <p:cNvSpPr txBox="1">
            <a:spLocks noChangeArrowheads="1"/>
          </p:cNvSpPr>
          <p:nvPr/>
        </p:nvSpPr>
        <p:spPr bwMode="auto">
          <a:xfrm>
            <a:off x="887413" y="33861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31816" name="Text Box 104"/>
          <p:cNvSpPr txBox="1">
            <a:spLocks noChangeArrowheads="1"/>
          </p:cNvSpPr>
          <p:nvPr/>
        </p:nvSpPr>
        <p:spPr bwMode="auto">
          <a:xfrm>
            <a:off x="887413" y="36909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31817" name="Text Box 105"/>
          <p:cNvSpPr txBox="1">
            <a:spLocks noChangeArrowheads="1"/>
          </p:cNvSpPr>
          <p:nvPr/>
        </p:nvSpPr>
        <p:spPr bwMode="auto">
          <a:xfrm>
            <a:off x="887413" y="39957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31818" name="Text Box 106"/>
          <p:cNvSpPr txBox="1">
            <a:spLocks noChangeArrowheads="1"/>
          </p:cNvSpPr>
          <p:nvPr/>
        </p:nvSpPr>
        <p:spPr bwMode="auto">
          <a:xfrm>
            <a:off x="887413" y="43132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31819" name="Text Box 107"/>
          <p:cNvSpPr txBox="1">
            <a:spLocks noChangeArrowheads="1"/>
          </p:cNvSpPr>
          <p:nvPr/>
        </p:nvSpPr>
        <p:spPr bwMode="auto">
          <a:xfrm>
            <a:off x="887413" y="530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31820" name="Text Box 108"/>
          <p:cNvSpPr txBox="1">
            <a:spLocks noChangeArrowheads="1"/>
          </p:cNvSpPr>
          <p:nvPr/>
        </p:nvSpPr>
        <p:spPr bwMode="auto">
          <a:xfrm>
            <a:off x="887413" y="56086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9" name="Text Box 69"/>
          <p:cNvSpPr txBox="1">
            <a:spLocks noChangeArrowheads="1"/>
          </p:cNvSpPr>
          <p:nvPr/>
        </p:nvSpPr>
        <p:spPr bwMode="auto">
          <a:xfrm>
            <a:off x="2438400" y="17018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0xc-f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0" name="Text Box 70"/>
          <p:cNvSpPr txBox="1">
            <a:spLocks noChangeArrowheads="1"/>
          </p:cNvSpPr>
          <p:nvPr/>
        </p:nvSpPr>
        <p:spPr bwMode="auto">
          <a:xfrm>
            <a:off x="41148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0x8-b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1" name="Text Box 71"/>
          <p:cNvSpPr txBox="1">
            <a:spLocks noChangeArrowheads="1"/>
          </p:cNvSpPr>
          <p:nvPr/>
        </p:nvSpPr>
        <p:spPr bwMode="auto">
          <a:xfrm>
            <a:off x="57912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0x4-7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2" name="Text Box 72"/>
          <p:cNvSpPr txBox="1">
            <a:spLocks noChangeArrowheads="1"/>
          </p:cNvSpPr>
          <p:nvPr/>
        </p:nvSpPr>
        <p:spPr bwMode="auto">
          <a:xfrm>
            <a:off x="73914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0x0-3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3" name="Text Box 93"/>
          <p:cNvSpPr txBox="1">
            <a:spLocks noChangeArrowheads="1"/>
          </p:cNvSpPr>
          <p:nvPr/>
        </p:nvSpPr>
        <p:spPr bwMode="auto">
          <a:xfrm>
            <a:off x="2765425" y="303053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h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4" name="Text Box 94"/>
          <p:cNvSpPr txBox="1">
            <a:spLocks noChangeArrowheads="1"/>
          </p:cNvSpPr>
          <p:nvPr/>
        </p:nvSpPr>
        <p:spPr bwMode="auto">
          <a:xfrm>
            <a:off x="4460875" y="303053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5" name="Text Box 95"/>
          <p:cNvSpPr txBox="1">
            <a:spLocks noChangeArrowheads="1"/>
          </p:cNvSpPr>
          <p:nvPr/>
        </p:nvSpPr>
        <p:spPr bwMode="auto">
          <a:xfrm>
            <a:off x="6175375" y="3030538"/>
            <a:ext cx="27443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f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6" name="Text Box 96"/>
          <p:cNvSpPr txBox="1">
            <a:spLocks noChangeArrowheads="1"/>
          </p:cNvSpPr>
          <p:nvPr/>
        </p:nvSpPr>
        <p:spPr bwMode="auto">
          <a:xfrm>
            <a:off x="7813675" y="3030538"/>
            <a:ext cx="32502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e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0" y="215900"/>
            <a:ext cx="5461000" cy="474663"/>
          </a:xfrm>
        </p:spPr>
        <p:txBody>
          <a:bodyPr/>
          <a:lstStyle/>
          <a:p>
            <a:r>
              <a:rPr lang="en-US" dirty="0"/>
              <a:t>And return word J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397000"/>
            <a:ext cx="8839200" cy="4665663"/>
            <a:chOff x="0" y="880"/>
            <a:chExt cx="5568" cy="2939"/>
          </a:xfrm>
        </p:grpSpPr>
        <p:sp>
          <p:nvSpPr>
            <p:cNvPr id="2933764" name="Rectangle 4"/>
            <p:cNvSpPr>
              <a:spLocks noChangeArrowheads="1"/>
            </p:cNvSpPr>
            <p:nvPr/>
          </p:nvSpPr>
          <p:spPr bwMode="auto">
            <a:xfrm>
              <a:off x="720" y="139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3765" name="Rectangle 5"/>
            <p:cNvSpPr>
              <a:spLocks noChangeArrowheads="1"/>
            </p:cNvSpPr>
            <p:nvPr/>
          </p:nvSpPr>
          <p:spPr bwMode="auto">
            <a:xfrm>
              <a:off x="576" y="139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3766" name="Rectangle 6"/>
            <p:cNvSpPr>
              <a:spLocks noChangeArrowheads="1"/>
            </p:cNvSpPr>
            <p:nvPr/>
          </p:nvSpPr>
          <p:spPr bwMode="auto">
            <a:xfrm>
              <a:off x="1344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3767" name="Rectangle 7"/>
            <p:cNvSpPr>
              <a:spLocks noChangeArrowheads="1"/>
            </p:cNvSpPr>
            <p:nvPr/>
          </p:nvSpPr>
          <p:spPr bwMode="auto">
            <a:xfrm>
              <a:off x="2400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3768" name="Rectangle 8"/>
            <p:cNvSpPr>
              <a:spLocks noChangeArrowheads="1"/>
            </p:cNvSpPr>
            <p:nvPr/>
          </p:nvSpPr>
          <p:spPr bwMode="auto">
            <a:xfrm>
              <a:off x="3456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3769" name="Rectangle 9"/>
            <p:cNvSpPr>
              <a:spLocks noChangeArrowheads="1"/>
            </p:cNvSpPr>
            <p:nvPr/>
          </p:nvSpPr>
          <p:spPr bwMode="auto">
            <a:xfrm>
              <a:off x="4512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3770" name="Rectangle 10"/>
            <p:cNvSpPr>
              <a:spLocks noChangeArrowheads="1"/>
            </p:cNvSpPr>
            <p:nvPr/>
          </p:nvSpPr>
          <p:spPr bwMode="auto">
            <a:xfrm>
              <a:off x="720" y="158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3771" name="Rectangle 11"/>
            <p:cNvSpPr>
              <a:spLocks noChangeArrowheads="1"/>
            </p:cNvSpPr>
            <p:nvPr/>
          </p:nvSpPr>
          <p:spPr bwMode="auto">
            <a:xfrm>
              <a:off x="576" y="158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3772" name="Rectangle 12"/>
            <p:cNvSpPr>
              <a:spLocks noChangeArrowheads="1"/>
            </p:cNvSpPr>
            <p:nvPr/>
          </p:nvSpPr>
          <p:spPr bwMode="auto">
            <a:xfrm>
              <a:off x="1344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3773" name="Rectangle 13"/>
            <p:cNvSpPr>
              <a:spLocks noChangeArrowheads="1"/>
            </p:cNvSpPr>
            <p:nvPr/>
          </p:nvSpPr>
          <p:spPr bwMode="auto">
            <a:xfrm>
              <a:off x="2400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3774" name="Rectangle 14"/>
            <p:cNvSpPr>
              <a:spLocks noChangeArrowheads="1"/>
            </p:cNvSpPr>
            <p:nvPr/>
          </p:nvSpPr>
          <p:spPr bwMode="auto">
            <a:xfrm>
              <a:off x="3456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3775" name="Rectangle 15"/>
            <p:cNvSpPr>
              <a:spLocks noChangeArrowheads="1"/>
            </p:cNvSpPr>
            <p:nvPr/>
          </p:nvSpPr>
          <p:spPr bwMode="auto">
            <a:xfrm>
              <a:off x="4512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3776" name="Rectangle 16"/>
            <p:cNvSpPr>
              <a:spLocks noChangeArrowheads="1"/>
            </p:cNvSpPr>
            <p:nvPr/>
          </p:nvSpPr>
          <p:spPr bwMode="auto">
            <a:xfrm>
              <a:off x="720" y="177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3777" name="Rectangle 17"/>
            <p:cNvSpPr>
              <a:spLocks noChangeArrowheads="1"/>
            </p:cNvSpPr>
            <p:nvPr/>
          </p:nvSpPr>
          <p:spPr bwMode="auto">
            <a:xfrm>
              <a:off x="576" y="177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3778" name="Rectangle 18"/>
            <p:cNvSpPr>
              <a:spLocks noChangeArrowheads="1"/>
            </p:cNvSpPr>
            <p:nvPr/>
          </p:nvSpPr>
          <p:spPr bwMode="auto">
            <a:xfrm>
              <a:off x="1344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3779" name="Rectangle 19"/>
            <p:cNvSpPr>
              <a:spLocks noChangeArrowheads="1"/>
            </p:cNvSpPr>
            <p:nvPr/>
          </p:nvSpPr>
          <p:spPr bwMode="auto">
            <a:xfrm>
              <a:off x="2400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3780" name="Rectangle 20"/>
            <p:cNvSpPr>
              <a:spLocks noChangeArrowheads="1"/>
            </p:cNvSpPr>
            <p:nvPr/>
          </p:nvSpPr>
          <p:spPr bwMode="auto">
            <a:xfrm>
              <a:off x="3456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3781" name="Rectangle 21"/>
            <p:cNvSpPr>
              <a:spLocks noChangeArrowheads="1"/>
            </p:cNvSpPr>
            <p:nvPr/>
          </p:nvSpPr>
          <p:spPr bwMode="auto">
            <a:xfrm>
              <a:off x="4512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3782" name="Rectangle 22"/>
            <p:cNvSpPr>
              <a:spLocks noChangeArrowheads="1"/>
            </p:cNvSpPr>
            <p:nvPr/>
          </p:nvSpPr>
          <p:spPr bwMode="auto">
            <a:xfrm>
              <a:off x="720" y="1968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3783" name="Rectangle 23"/>
            <p:cNvSpPr>
              <a:spLocks noChangeArrowheads="1"/>
            </p:cNvSpPr>
            <p:nvPr/>
          </p:nvSpPr>
          <p:spPr bwMode="auto">
            <a:xfrm>
              <a:off x="576" y="1968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3784" name="Rectangle 24"/>
            <p:cNvSpPr>
              <a:spLocks noChangeArrowheads="1"/>
            </p:cNvSpPr>
            <p:nvPr/>
          </p:nvSpPr>
          <p:spPr bwMode="auto">
            <a:xfrm>
              <a:off x="1344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3785" name="Rectangle 25"/>
            <p:cNvSpPr>
              <a:spLocks noChangeArrowheads="1"/>
            </p:cNvSpPr>
            <p:nvPr/>
          </p:nvSpPr>
          <p:spPr bwMode="auto">
            <a:xfrm>
              <a:off x="2400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3786" name="Rectangle 26"/>
            <p:cNvSpPr>
              <a:spLocks noChangeArrowheads="1"/>
            </p:cNvSpPr>
            <p:nvPr/>
          </p:nvSpPr>
          <p:spPr bwMode="auto">
            <a:xfrm>
              <a:off x="3456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3787" name="Rectangle 27"/>
            <p:cNvSpPr>
              <a:spLocks noChangeArrowheads="1"/>
            </p:cNvSpPr>
            <p:nvPr/>
          </p:nvSpPr>
          <p:spPr bwMode="auto">
            <a:xfrm>
              <a:off x="4512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3788" name="Rectangle 28"/>
            <p:cNvSpPr>
              <a:spLocks noChangeArrowheads="1"/>
            </p:cNvSpPr>
            <p:nvPr/>
          </p:nvSpPr>
          <p:spPr bwMode="auto">
            <a:xfrm>
              <a:off x="720" y="21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3789" name="Rectangle 29"/>
            <p:cNvSpPr>
              <a:spLocks noChangeArrowheads="1"/>
            </p:cNvSpPr>
            <p:nvPr/>
          </p:nvSpPr>
          <p:spPr bwMode="auto">
            <a:xfrm>
              <a:off x="576" y="21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3790" name="Rectangle 30"/>
            <p:cNvSpPr>
              <a:spLocks noChangeArrowheads="1"/>
            </p:cNvSpPr>
            <p:nvPr/>
          </p:nvSpPr>
          <p:spPr bwMode="auto">
            <a:xfrm>
              <a:off x="1344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3791" name="Rectangle 31"/>
            <p:cNvSpPr>
              <a:spLocks noChangeArrowheads="1"/>
            </p:cNvSpPr>
            <p:nvPr/>
          </p:nvSpPr>
          <p:spPr bwMode="auto">
            <a:xfrm>
              <a:off x="2400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3792" name="Rectangle 32"/>
            <p:cNvSpPr>
              <a:spLocks noChangeArrowheads="1"/>
            </p:cNvSpPr>
            <p:nvPr/>
          </p:nvSpPr>
          <p:spPr bwMode="auto">
            <a:xfrm>
              <a:off x="3456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3793" name="Rectangle 33"/>
            <p:cNvSpPr>
              <a:spLocks noChangeArrowheads="1"/>
            </p:cNvSpPr>
            <p:nvPr/>
          </p:nvSpPr>
          <p:spPr bwMode="auto">
            <a:xfrm>
              <a:off x="4512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3794" name="Rectangle 34"/>
            <p:cNvSpPr>
              <a:spLocks noChangeArrowheads="1"/>
            </p:cNvSpPr>
            <p:nvPr/>
          </p:nvSpPr>
          <p:spPr bwMode="auto">
            <a:xfrm>
              <a:off x="720" y="23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3795" name="Rectangle 35"/>
            <p:cNvSpPr>
              <a:spLocks noChangeArrowheads="1"/>
            </p:cNvSpPr>
            <p:nvPr/>
          </p:nvSpPr>
          <p:spPr bwMode="auto">
            <a:xfrm>
              <a:off x="576" y="23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3796" name="Rectangle 36"/>
            <p:cNvSpPr>
              <a:spLocks noChangeArrowheads="1"/>
            </p:cNvSpPr>
            <p:nvPr/>
          </p:nvSpPr>
          <p:spPr bwMode="auto">
            <a:xfrm>
              <a:off x="1344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3797" name="Rectangle 37"/>
            <p:cNvSpPr>
              <a:spLocks noChangeArrowheads="1"/>
            </p:cNvSpPr>
            <p:nvPr/>
          </p:nvSpPr>
          <p:spPr bwMode="auto">
            <a:xfrm>
              <a:off x="2400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3798" name="Rectangle 38"/>
            <p:cNvSpPr>
              <a:spLocks noChangeArrowheads="1"/>
            </p:cNvSpPr>
            <p:nvPr/>
          </p:nvSpPr>
          <p:spPr bwMode="auto">
            <a:xfrm>
              <a:off x="3456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3799" name="Rectangle 39"/>
            <p:cNvSpPr>
              <a:spLocks noChangeArrowheads="1"/>
            </p:cNvSpPr>
            <p:nvPr/>
          </p:nvSpPr>
          <p:spPr bwMode="auto">
            <a:xfrm>
              <a:off x="4512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3800" name="Rectangle 40"/>
            <p:cNvSpPr>
              <a:spLocks noChangeArrowheads="1"/>
            </p:cNvSpPr>
            <p:nvPr/>
          </p:nvSpPr>
          <p:spPr bwMode="auto">
            <a:xfrm>
              <a:off x="720" y="254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3801" name="Rectangle 41"/>
            <p:cNvSpPr>
              <a:spLocks noChangeArrowheads="1"/>
            </p:cNvSpPr>
            <p:nvPr/>
          </p:nvSpPr>
          <p:spPr bwMode="auto">
            <a:xfrm>
              <a:off x="576" y="254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3802" name="Rectangle 42"/>
            <p:cNvSpPr>
              <a:spLocks noChangeArrowheads="1"/>
            </p:cNvSpPr>
            <p:nvPr/>
          </p:nvSpPr>
          <p:spPr bwMode="auto">
            <a:xfrm>
              <a:off x="1344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3803" name="Rectangle 43"/>
            <p:cNvSpPr>
              <a:spLocks noChangeArrowheads="1"/>
            </p:cNvSpPr>
            <p:nvPr/>
          </p:nvSpPr>
          <p:spPr bwMode="auto">
            <a:xfrm>
              <a:off x="2400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3804" name="Rectangle 44"/>
            <p:cNvSpPr>
              <a:spLocks noChangeArrowheads="1"/>
            </p:cNvSpPr>
            <p:nvPr/>
          </p:nvSpPr>
          <p:spPr bwMode="auto">
            <a:xfrm>
              <a:off x="3456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3805" name="Rectangle 45"/>
            <p:cNvSpPr>
              <a:spLocks noChangeArrowheads="1"/>
            </p:cNvSpPr>
            <p:nvPr/>
          </p:nvSpPr>
          <p:spPr bwMode="auto">
            <a:xfrm>
              <a:off x="4512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3806" name="Rectangle 46"/>
            <p:cNvSpPr>
              <a:spLocks noChangeArrowheads="1"/>
            </p:cNvSpPr>
            <p:nvPr/>
          </p:nvSpPr>
          <p:spPr bwMode="auto">
            <a:xfrm>
              <a:off x="720" y="273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3807" name="Rectangle 47"/>
            <p:cNvSpPr>
              <a:spLocks noChangeArrowheads="1"/>
            </p:cNvSpPr>
            <p:nvPr/>
          </p:nvSpPr>
          <p:spPr bwMode="auto">
            <a:xfrm>
              <a:off x="576" y="273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3808" name="Rectangle 48"/>
            <p:cNvSpPr>
              <a:spLocks noChangeArrowheads="1"/>
            </p:cNvSpPr>
            <p:nvPr/>
          </p:nvSpPr>
          <p:spPr bwMode="auto">
            <a:xfrm>
              <a:off x="1344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3809" name="Rectangle 49"/>
            <p:cNvSpPr>
              <a:spLocks noChangeArrowheads="1"/>
            </p:cNvSpPr>
            <p:nvPr/>
          </p:nvSpPr>
          <p:spPr bwMode="auto">
            <a:xfrm>
              <a:off x="2400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3810" name="Rectangle 50"/>
            <p:cNvSpPr>
              <a:spLocks noChangeArrowheads="1"/>
            </p:cNvSpPr>
            <p:nvPr/>
          </p:nvSpPr>
          <p:spPr bwMode="auto">
            <a:xfrm>
              <a:off x="3456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3811" name="Rectangle 51"/>
            <p:cNvSpPr>
              <a:spLocks noChangeArrowheads="1"/>
            </p:cNvSpPr>
            <p:nvPr/>
          </p:nvSpPr>
          <p:spPr bwMode="auto">
            <a:xfrm>
              <a:off x="4512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3812" name="Rectangle 52"/>
            <p:cNvSpPr>
              <a:spLocks noChangeArrowheads="1"/>
            </p:cNvSpPr>
            <p:nvPr/>
          </p:nvSpPr>
          <p:spPr bwMode="auto">
            <a:xfrm>
              <a:off x="720" y="33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3813" name="Rectangle 53"/>
            <p:cNvSpPr>
              <a:spLocks noChangeArrowheads="1"/>
            </p:cNvSpPr>
            <p:nvPr/>
          </p:nvSpPr>
          <p:spPr bwMode="auto">
            <a:xfrm>
              <a:off x="576" y="33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3814" name="Rectangle 54"/>
            <p:cNvSpPr>
              <a:spLocks noChangeArrowheads="1"/>
            </p:cNvSpPr>
            <p:nvPr/>
          </p:nvSpPr>
          <p:spPr bwMode="auto">
            <a:xfrm>
              <a:off x="1344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3815" name="Rectangle 55"/>
            <p:cNvSpPr>
              <a:spLocks noChangeArrowheads="1"/>
            </p:cNvSpPr>
            <p:nvPr/>
          </p:nvSpPr>
          <p:spPr bwMode="auto">
            <a:xfrm>
              <a:off x="2400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3816" name="Rectangle 56"/>
            <p:cNvSpPr>
              <a:spLocks noChangeArrowheads="1"/>
            </p:cNvSpPr>
            <p:nvPr/>
          </p:nvSpPr>
          <p:spPr bwMode="auto">
            <a:xfrm>
              <a:off x="3456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3817" name="Rectangle 57"/>
            <p:cNvSpPr>
              <a:spLocks noChangeArrowheads="1"/>
            </p:cNvSpPr>
            <p:nvPr/>
          </p:nvSpPr>
          <p:spPr bwMode="auto">
            <a:xfrm>
              <a:off x="4512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3818" name="Rectangle 58"/>
            <p:cNvSpPr>
              <a:spLocks noChangeArrowheads="1"/>
            </p:cNvSpPr>
            <p:nvPr/>
          </p:nvSpPr>
          <p:spPr bwMode="auto">
            <a:xfrm>
              <a:off x="720" y="35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3819" name="Rectangle 59"/>
            <p:cNvSpPr>
              <a:spLocks noChangeArrowheads="1"/>
            </p:cNvSpPr>
            <p:nvPr/>
          </p:nvSpPr>
          <p:spPr bwMode="auto">
            <a:xfrm>
              <a:off x="576" y="35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3820" name="Rectangle 60"/>
            <p:cNvSpPr>
              <a:spLocks noChangeArrowheads="1"/>
            </p:cNvSpPr>
            <p:nvPr/>
          </p:nvSpPr>
          <p:spPr bwMode="auto">
            <a:xfrm>
              <a:off x="1344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3821" name="Rectangle 61"/>
            <p:cNvSpPr>
              <a:spLocks noChangeArrowheads="1"/>
            </p:cNvSpPr>
            <p:nvPr/>
          </p:nvSpPr>
          <p:spPr bwMode="auto">
            <a:xfrm>
              <a:off x="2400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3822" name="Rectangle 62"/>
            <p:cNvSpPr>
              <a:spLocks noChangeArrowheads="1"/>
            </p:cNvSpPr>
            <p:nvPr/>
          </p:nvSpPr>
          <p:spPr bwMode="auto">
            <a:xfrm>
              <a:off x="3456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3823" name="Rectangle 63"/>
            <p:cNvSpPr>
              <a:spLocks noChangeArrowheads="1"/>
            </p:cNvSpPr>
            <p:nvPr/>
          </p:nvSpPr>
          <p:spPr bwMode="auto">
            <a:xfrm>
              <a:off x="4512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33824" name="Text Box 64"/>
            <p:cNvSpPr txBox="1">
              <a:spLocks noChangeArrowheads="1"/>
            </p:cNvSpPr>
            <p:nvPr/>
          </p:nvSpPr>
          <p:spPr bwMode="auto">
            <a:xfrm>
              <a:off x="2390" y="3002"/>
              <a:ext cx="2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Times" pitchFamily="-65" charset="0"/>
                </a:rPr>
                <a:t>...</a:t>
              </a:r>
              <a:endParaRPr lang="en-US" sz="24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grpSp>
          <p:nvGrpSpPr>
            <p:cNvPr id="3" name="Group 65"/>
            <p:cNvGrpSpPr>
              <a:grpSpLocks/>
            </p:cNvGrpSpPr>
            <p:nvPr/>
          </p:nvGrpSpPr>
          <p:grpSpPr bwMode="auto">
            <a:xfrm>
              <a:off x="336" y="880"/>
              <a:ext cx="969" cy="567"/>
              <a:chOff x="336" y="880"/>
              <a:chExt cx="969" cy="567"/>
            </a:xfrm>
          </p:grpSpPr>
          <p:sp>
            <p:nvSpPr>
              <p:cNvPr id="2933826" name="Text Box 66"/>
              <p:cNvSpPr txBox="1">
                <a:spLocks noChangeArrowheads="1"/>
              </p:cNvSpPr>
              <p:nvPr/>
            </p:nvSpPr>
            <p:spPr bwMode="auto">
              <a:xfrm>
                <a:off x="336" y="880"/>
                <a:ext cx="6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Valid</a:t>
                </a:r>
              </a:p>
            </p:txBody>
          </p:sp>
          <p:sp>
            <p:nvSpPr>
              <p:cNvPr id="2933827" name="Text Box 67"/>
              <p:cNvSpPr txBox="1">
                <a:spLocks noChangeArrowheads="1"/>
              </p:cNvSpPr>
              <p:nvPr/>
            </p:nvSpPr>
            <p:spPr bwMode="auto">
              <a:xfrm>
                <a:off x="816" y="1120"/>
                <a:ext cx="48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Tag</a:t>
                </a:r>
              </a:p>
            </p:txBody>
          </p:sp>
        </p:grpSp>
        <p:grpSp>
          <p:nvGrpSpPr>
            <p:cNvPr id="4" name="Group 72"/>
            <p:cNvGrpSpPr>
              <a:grpSpLocks/>
            </p:cNvGrpSpPr>
            <p:nvPr/>
          </p:nvGrpSpPr>
          <p:grpSpPr bwMode="auto">
            <a:xfrm>
              <a:off x="0" y="1335"/>
              <a:ext cx="654" cy="2484"/>
              <a:chOff x="0" y="1335"/>
              <a:chExt cx="654" cy="2484"/>
            </a:xfrm>
          </p:grpSpPr>
          <p:sp>
            <p:nvSpPr>
              <p:cNvPr id="2933833" name="Text Box 73"/>
              <p:cNvSpPr txBox="1">
                <a:spLocks noChangeArrowheads="1"/>
              </p:cNvSpPr>
              <p:nvPr/>
            </p:nvSpPr>
            <p:spPr bwMode="auto">
              <a:xfrm>
                <a:off x="192" y="133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0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33834" name="Text Box 74"/>
              <p:cNvSpPr txBox="1">
                <a:spLocks noChangeArrowheads="1"/>
              </p:cNvSpPr>
              <p:nvPr/>
            </p:nvSpPr>
            <p:spPr bwMode="auto">
              <a:xfrm>
                <a:off x="192" y="152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1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33835" name="Text Box 75"/>
              <p:cNvSpPr txBox="1">
                <a:spLocks noChangeArrowheads="1"/>
              </p:cNvSpPr>
              <p:nvPr/>
            </p:nvSpPr>
            <p:spPr bwMode="auto">
              <a:xfrm>
                <a:off x="192" y="171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33836" name="Text Box 76"/>
              <p:cNvSpPr txBox="1">
                <a:spLocks noChangeArrowheads="1"/>
              </p:cNvSpPr>
              <p:nvPr/>
            </p:nvSpPr>
            <p:spPr bwMode="auto">
              <a:xfrm>
                <a:off x="192" y="1911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33837" name="Text Box 77"/>
              <p:cNvSpPr txBox="1">
                <a:spLocks noChangeArrowheads="1"/>
              </p:cNvSpPr>
              <p:nvPr/>
            </p:nvSpPr>
            <p:spPr bwMode="auto">
              <a:xfrm>
                <a:off x="192" y="2103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4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33838" name="Text Box 78"/>
              <p:cNvSpPr txBox="1">
                <a:spLocks noChangeArrowheads="1"/>
              </p:cNvSpPr>
              <p:nvPr/>
            </p:nvSpPr>
            <p:spPr bwMode="auto">
              <a:xfrm>
                <a:off x="192" y="229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5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33839" name="Text Box 79"/>
              <p:cNvSpPr txBox="1">
                <a:spLocks noChangeArrowheads="1"/>
              </p:cNvSpPr>
              <p:nvPr/>
            </p:nvSpPr>
            <p:spPr bwMode="auto">
              <a:xfrm>
                <a:off x="192" y="248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6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33840" name="Text Box 80"/>
              <p:cNvSpPr txBox="1">
                <a:spLocks noChangeArrowheads="1"/>
              </p:cNvSpPr>
              <p:nvPr/>
            </p:nvSpPr>
            <p:spPr bwMode="auto">
              <a:xfrm>
                <a:off x="192" y="267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7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33841" name="Text Box 81"/>
              <p:cNvSpPr txBox="1">
                <a:spLocks noChangeArrowheads="1"/>
              </p:cNvSpPr>
              <p:nvPr/>
            </p:nvSpPr>
            <p:spPr bwMode="auto">
              <a:xfrm>
                <a:off x="0" y="3300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1022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33842" name="Text Box 82"/>
              <p:cNvSpPr txBox="1">
                <a:spLocks noChangeArrowheads="1"/>
              </p:cNvSpPr>
              <p:nvPr/>
            </p:nvSpPr>
            <p:spPr bwMode="auto">
              <a:xfrm>
                <a:off x="0" y="3492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1023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33843" name="Text Box 83"/>
              <p:cNvSpPr txBox="1">
                <a:spLocks noChangeArrowheads="1"/>
              </p:cNvSpPr>
              <p:nvPr/>
            </p:nvSpPr>
            <p:spPr bwMode="auto">
              <a:xfrm>
                <a:off x="192" y="3002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</p:grpSp>
      <p:sp>
        <p:nvSpPr>
          <p:cNvPr id="2933844" name="Text Box 84"/>
          <p:cNvSpPr txBox="1">
            <a:spLocks noChangeArrowheads="1"/>
          </p:cNvSpPr>
          <p:nvPr/>
        </p:nvSpPr>
        <p:spPr bwMode="auto">
          <a:xfrm>
            <a:off x="841375" y="242093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33845" name="Text Box 85"/>
          <p:cNvSpPr txBox="1">
            <a:spLocks noChangeArrowheads="1"/>
          </p:cNvSpPr>
          <p:nvPr/>
        </p:nvSpPr>
        <p:spPr bwMode="auto">
          <a:xfrm>
            <a:off x="1470025" y="243998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933850" name="Rectangle 90"/>
          <p:cNvSpPr>
            <a:spLocks noGrp="1" noChangeArrowheads="1"/>
          </p:cNvSpPr>
          <p:nvPr>
            <p:ph type="body" idx="1"/>
          </p:nvPr>
        </p:nvSpPr>
        <p:spPr>
          <a:xfrm>
            <a:off x="381000" y="952500"/>
            <a:ext cx="8286750" cy="371475"/>
          </a:xfrm>
          <a:noFill/>
          <a:ln/>
        </p:spPr>
        <p:txBody>
          <a:bodyPr/>
          <a:lstStyle/>
          <a:p>
            <a:pPr marL="285750" indent="-285750"/>
            <a:r>
              <a:rPr lang="en-US" sz="2800">
                <a:latin typeface="Courier New" pitchFamily="-65" charset="0"/>
              </a:rPr>
              <a:t>000000000000000010 </a:t>
            </a:r>
            <a:r>
              <a:rPr lang="en-US" sz="2800" u="sng">
                <a:latin typeface="Courier New" pitchFamily="-65" charset="0"/>
              </a:rPr>
              <a:t>0000000001</a:t>
            </a:r>
            <a:r>
              <a:rPr lang="en-US" sz="2800">
                <a:latin typeface="Courier New" pitchFamily="-65" charset="0"/>
              </a:rPr>
              <a:t> </a:t>
            </a:r>
            <a:r>
              <a:rPr lang="en-US" sz="2800" u="sng">
                <a:solidFill>
                  <a:srgbClr val="FF0000"/>
                </a:solidFill>
                <a:latin typeface="Courier New" pitchFamily="-65" charset="0"/>
              </a:rPr>
              <a:t>0100</a:t>
            </a:r>
            <a:endParaRPr lang="en-US"/>
          </a:p>
        </p:txBody>
      </p:sp>
      <p:sp>
        <p:nvSpPr>
          <p:cNvPr id="2933851" name="Text Box 91"/>
          <p:cNvSpPr txBox="1">
            <a:spLocks noChangeArrowheads="1"/>
          </p:cNvSpPr>
          <p:nvPr/>
        </p:nvSpPr>
        <p:spPr bwMode="auto">
          <a:xfrm>
            <a:off x="841375" y="301148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33852" name="Text Box 92"/>
          <p:cNvSpPr txBox="1">
            <a:spLocks noChangeArrowheads="1"/>
          </p:cNvSpPr>
          <p:nvPr/>
        </p:nvSpPr>
        <p:spPr bwMode="auto">
          <a:xfrm>
            <a:off x="1470025" y="303053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33857" name="Line 97"/>
          <p:cNvSpPr>
            <a:spLocks noChangeShapeType="1"/>
          </p:cNvSpPr>
          <p:nvPr/>
        </p:nvSpPr>
        <p:spPr bwMode="auto">
          <a:xfrm flipH="1">
            <a:off x="6934200" y="1295400"/>
            <a:ext cx="628650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3858" name="Text Box 98"/>
          <p:cNvSpPr txBox="1">
            <a:spLocks noChangeArrowheads="1"/>
          </p:cNvSpPr>
          <p:nvPr/>
        </p:nvSpPr>
        <p:spPr bwMode="auto">
          <a:xfrm>
            <a:off x="0" y="1809750"/>
            <a:ext cx="11128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</a:t>
            </a:r>
          </a:p>
        </p:txBody>
      </p:sp>
      <p:sp>
        <p:nvSpPr>
          <p:cNvPr id="2933859" name="Text Box 99"/>
          <p:cNvSpPr txBox="1">
            <a:spLocks noChangeArrowheads="1"/>
          </p:cNvSpPr>
          <p:nvPr/>
        </p:nvSpPr>
        <p:spPr bwMode="auto">
          <a:xfrm>
            <a:off x="1981200" y="1225550"/>
            <a:ext cx="16462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Tag field</a:t>
            </a:r>
          </a:p>
        </p:txBody>
      </p:sp>
      <p:sp>
        <p:nvSpPr>
          <p:cNvPr id="2933860" name="Text Box 100"/>
          <p:cNvSpPr txBox="1">
            <a:spLocks noChangeArrowheads="1"/>
          </p:cNvSpPr>
          <p:nvPr/>
        </p:nvSpPr>
        <p:spPr bwMode="auto">
          <a:xfrm>
            <a:off x="4927600" y="1225550"/>
            <a:ext cx="19431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 field</a:t>
            </a:r>
          </a:p>
        </p:txBody>
      </p:sp>
      <p:sp>
        <p:nvSpPr>
          <p:cNvPr id="2933861" name="Text Box 101"/>
          <p:cNvSpPr txBox="1">
            <a:spLocks noChangeArrowheads="1"/>
          </p:cNvSpPr>
          <p:nvPr/>
        </p:nvSpPr>
        <p:spPr bwMode="auto">
          <a:xfrm>
            <a:off x="7061200" y="1225550"/>
            <a:ext cx="12112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Offset</a:t>
            </a:r>
          </a:p>
        </p:txBody>
      </p:sp>
      <p:sp>
        <p:nvSpPr>
          <p:cNvPr id="2933862" name="Oval 102"/>
          <p:cNvSpPr>
            <a:spLocks noChangeArrowheads="1"/>
          </p:cNvSpPr>
          <p:nvPr/>
        </p:nvSpPr>
        <p:spPr bwMode="auto">
          <a:xfrm>
            <a:off x="5334000" y="2393950"/>
            <a:ext cx="19558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3863" name="Text Box 103"/>
          <p:cNvSpPr txBox="1">
            <a:spLocks noChangeArrowheads="1"/>
          </p:cNvSpPr>
          <p:nvPr/>
        </p:nvSpPr>
        <p:spPr bwMode="auto">
          <a:xfrm>
            <a:off x="874713" y="21415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33864" name="Text Box 104"/>
          <p:cNvSpPr txBox="1">
            <a:spLocks noChangeArrowheads="1"/>
          </p:cNvSpPr>
          <p:nvPr/>
        </p:nvSpPr>
        <p:spPr bwMode="auto">
          <a:xfrm>
            <a:off x="874713" y="276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33865" name="Text Box 105"/>
          <p:cNvSpPr txBox="1">
            <a:spLocks noChangeArrowheads="1"/>
          </p:cNvSpPr>
          <p:nvPr/>
        </p:nvSpPr>
        <p:spPr bwMode="auto">
          <a:xfrm>
            <a:off x="887413" y="33861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33866" name="Text Box 106"/>
          <p:cNvSpPr txBox="1">
            <a:spLocks noChangeArrowheads="1"/>
          </p:cNvSpPr>
          <p:nvPr/>
        </p:nvSpPr>
        <p:spPr bwMode="auto">
          <a:xfrm>
            <a:off x="887413" y="36909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33867" name="Text Box 107"/>
          <p:cNvSpPr txBox="1">
            <a:spLocks noChangeArrowheads="1"/>
          </p:cNvSpPr>
          <p:nvPr/>
        </p:nvSpPr>
        <p:spPr bwMode="auto">
          <a:xfrm>
            <a:off x="887413" y="39957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33868" name="Text Box 108"/>
          <p:cNvSpPr txBox="1">
            <a:spLocks noChangeArrowheads="1"/>
          </p:cNvSpPr>
          <p:nvPr/>
        </p:nvSpPr>
        <p:spPr bwMode="auto">
          <a:xfrm>
            <a:off x="887413" y="43132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33869" name="Text Box 109"/>
          <p:cNvSpPr txBox="1">
            <a:spLocks noChangeArrowheads="1"/>
          </p:cNvSpPr>
          <p:nvPr/>
        </p:nvSpPr>
        <p:spPr bwMode="auto">
          <a:xfrm>
            <a:off x="887413" y="530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33870" name="Text Box 110"/>
          <p:cNvSpPr txBox="1">
            <a:spLocks noChangeArrowheads="1"/>
          </p:cNvSpPr>
          <p:nvPr/>
        </p:nvSpPr>
        <p:spPr bwMode="auto">
          <a:xfrm>
            <a:off x="887413" y="56086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11" name="Text Box 86"/>
          <p:cNvSpPr txBox="1">
            <a:spLocks noChangeArrowheads="1"/>
          </p:cNvSpPr>
          <p:nvPr/>
        </p:nvSpPr>
        <p:spPr bwMode="auto">
          <a:xfrm>
            <a:off x="2765425" y="2439988"/>
            <a:ext cx="25484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l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2" name="Text Box 87"/>
          <p:cNvSpPr txBox="1">
            <a:spLocks noChangeArrowheads="1"/>
          </p:cNvSpPr>
          <p:nvPr/>
        </p:nvSpPr>
        <p:spPr bwMode="auto">
          <a:xfrm>
            <a:off x="44608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k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3" name="Text Box 88"/>
          <p:cNvSpPr txBox="1">
            <a:spLocks noChangeArrowheads="1"/>
          </p:cNvSpPr>
          <p:nvPr/>
        </p:nvSpPr>
        <p:spPr bwMode="auto">
          <a:xfrm>
            <a:off x="6175375" y="2439988"/>
            <a:ext cx="25484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j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4" name="Text Box 89"/>
          <p:cNvSpPr txBox="1">
            <a:spLocks noChangeArrowheads="1"/>
          </p:cNvSpPr>
          <p:nvPr/>
        </p:nvSpPr>
        <p:spPr bwMode="auto">
          <a:xfrm>
            <a:off x="7813675" y="2439988"/>
            <a:ext cx="25484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5" name="Text Box 69"/>
          <p:cNvSpPr txBox="1">
            <a:spLocks noChangeArrowheads="1"/>
          </p:cNvSpPr>
          <p:nvPr/>
        </p:nvSpPr>
        <p:spPr bwMode="auto">
          <a:xfrm>
            <a:off x="2438400" y="17018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0xc-f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6" name="Text Box 70"/>
          <p:cNvSpPr txBox="1">
            <a:spLocks noChangeArrowheads="1"/>
          </p:cNvSpPr>
          <p:nvPr/>
        </p:nvSpPr>
        <p:spPr bwMode="auto">
          <a:xfrm>
            <a:off x="41148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0x8-b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7" name="Text Box 71"/>
          <p:cNvSpPr txBox="1">
            <a:spLocks noChangeArrowheads="1"/>
          </p:cNvSpPr>
          <p:nvPr/>
        </p:nvSpPr>
        <p:spPr bwMode="auto">
          <a:xfrm>
            <a:off x="57912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latin typeface="Courier New" pitchFamily="-65" charset="0"/>
              </a:rPr>
              <a:t>0x4-7</a:t>
            </a:r>
            <a:endParaRPr lang="en-US" sz="2800" b="1" u="sng" dirty="0">
              <a:solidFill>
                <a:srgbClr val="FF0000"/>
              </a:solidFill>
              <a:latin typeface="Times" pitchFamily="-65" charset="0"/>
            </a:endParaRPr>
          </a:p>
        </p:txBody>
      </p:sp>
      <p:sp>
        <p:nvSpPr>
          <p:cNvPr id="118" name="Text Box 72"/>
          <p:cNvSpPr txBox="1">
            <a:spLocks noChangeArrowheads="1"/>
          </p:cNvSpPr>
          <p:nvPr/>
        </p:nvSpPr>
        <p:spPr bwMode="auto">
          <a:xfrm>
            <a:off x="73914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0x0-3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9" name="Text Box 93"/>
          <p:cNvSpPr txBox="1">
            <a:spLocks noChangeArrowheads="1"/>
          </p:cNvSpPr>
          <p:nvPr/>
        </p:nvSpPr>
        <p:spPr bwMode="auto">
          <a:xfrm>
            <a:off x="2765425" y="303053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h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0" name="Text Box 94"/>
          <p:cNvSpPr txBox="1">
            <a:spLocks noChangeArrowheads="1"/>
          </p:cNvSpPr>
          <p:nvPr/>
        </p:nvSpPr>
        <p:spPr bwMode="auto">
          <a:xfrm>
            <a:off x="4460875" y="303053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1" name="Text Box 95"/>
          <p:cNvSpPr txBox="1">
            <a:spLocks noChangeArrowheads="1"/>
          </p:cNvSpPr>
          <p:nvPr/>
        </p:nvSpPr>
        <p:spPr bwMode="auto">
          <a:xfrm>
            <a:off x="6175375" y="3030538"/>
            <a:ext cx="27443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f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2" name="Text Box 96"/>
          <p:cNvSpPr txBox="1">
            <a:spLocks noChangeArrowheads="1"/>
          </p:cNvSpPr>
          <p:nvPr/>
        </p:nvSpPr>
        <p:spPr bwMode="auto">
          <a:xfrm>
            <a:off x="7813675" y="3030538"/>
            <a:ext cx="32502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e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11138"/>
            <a:ext cx="8532812" cy="474662"/>
          </a:xfrm>
        </p:spPr>
        <p:txBody>
          <a:bodyPr/>
          <a:lstStyle/>
          <a:p>
            <a:r>
              <a:rPr lang="en-US" sz="3600" dirty="0"/>
              <a:t>Do an example yourself. What happens?</a:t>
            </a:r>
          </a:p>
        </p:txBody>
      </p:sp>
      <p:sp>
        <p:nvSpPr>
          <p:cNvPr id="293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8915400" cy="2400300"/>
          </a:xfrm>
        </p:spPr>
        <p:txBody>
          <a:bodyPr/>
          <a:lstStyle/>
          <a:p>
            <a:pPr>
              <a:spcBef>
                <a:spcPct val="30000"/>
              </a:spcBef>
              <a:tabLst>
                <a:tab pos="2292350" algn="l"/>
              </a:tabLst>
            </a:pPr>
            <a:r>
              <a:rPr lang="en-US" sz="2000" dirty="0"/>
              <a:t>Chose from: Cache:	 Hit, Miss, Miss </a:t>
            </a:r>
            <a:r>
              <a:rPr lang="en-US" sz="2000" dirty="0" err="1"/>
              <a:t>w</a:t>
            </a:r>
            <a:r>
              <a:rPr lang="en-US" sz="2000" dirty="0"/>
              <a:t>. replace</a:t>
            </a:r>
            <a:br>
              <a:rPr lang="en-US" sz="2000" dirty="0"/>
            </a:br>
            <a:r>
              <a:rPr lang="en-US" sz="2000" dirty="0"/>
              <a:t>	 Values returned:	a ,</a:t>
            </a:r>
            <a:r>
              <a:rPr lang="en-US" sz="2000" dirty="0" err="1"/>
              <a:t>b</a:t>
            </a:r>
            <a:r>
              <a:rPr lang="en-US" sz="2000" dirty="0"/>
              <a:t>, </a:t>
            </a:r>
            <a:r>
              <a:rPr lang="en-US" sz="2000" dirty="0" err="1"/>
              <a:t>c</a:t>
            </a:r>
            <a:r>
              <a:rPr lang="en-US" sz="2000" dirty="0"/>
              <a:t>, </a:t>
            </a:r>
            <a:r>
              <a:rPr lang="en-US" sz="2000" dirty="0" err="1"/>
              <a:t>d</a:t>
            </a:r>
            <a:r>
              <a:rPr lang="en-US" sz="2000" dirty="0"/>
              <a:t>, </a:t>
            </a:r>
            <a:r>
              <a:rPr lang="en-US" sz="2000" dirty="0" err="1"/>
              <a:t>e</a:t>
            </a:r>
            <a:r>
              <a:rPr lang="en-US" sz="2000" dirty="0"/>
              <a:t>, ..., </a:t>
            </a:r>
            <a:r>
              <a:rPr lang="en-US" sz="2000" dirty="0" err="1"/>
              <a:t>k</a:t>
            </a:r>
            <a:r>
              <a:rPr lang="en-US" sz="2000" dirty="0"/>
              <a:t>, </a:t>
            </a:r>
            <a:r>
              <a:rPr lang="en-US" sz="2000" dirty="0" err="1"/>
              <a:t>l</a:t>
            </a:r>
            <a:endParaRPr lang="en-US" sz="2000" dirty="0"/>
          </a:p>
          <a:p>
            <a:pPr>
              <a:spcBef>
                <a:spcPct val="30000"/>
              </a:spcBef>
              <a:tabLst>
                <a:tab pos="2292350" algn="l"/>
              </a:tabLst>
            </a:pPr>
            <a:r>
              <a:rPr lang="en-US" sz="2000" dirty="0"/>
              <a:t>Read address</a:t>
            </a:r>
            <a:r>
              <a:rPr lang="en-US" sz="2000" dirty="0">
                <a:latin typeface="Courier New" pitchFamily="-65" charset="0"/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0x00000030 </a:t>
            </a:r>
            <a:r>
              <a:rPr lang="en-US" sz="2400" dirty="0"/>
              <a:t>?</a:t>
            </a:r>
            <a:r>
              <a:rPr lang="en-US" sz="2000" dirty="0">
                <a:latin typeface="Courier New" pitchFamily="-65" charset="0"/>
              </a:rPr>
              <a:t> </a:t>
            </a:r>
            <a:br>
              <a:rPr lang="en-US" sz="2000" dirty="0">
                <a:latin typeface="Courier New" pitchFamily="-65" charset="0"/>
              </a:rPr>
            </a:br>
            <a:r>
              <a:rPr lang="en-US" sz="2000" dirty="0">
                <a:latin typeface="Courier New" pitchFamily="-65" charset="0"/>
              </a:rPr>
              <a:t>000000000000000000 0000000011 0000</a:t>
            </a:r>
          </a:p>
          <a:p>
            <a:pPr>
              <a:spcBef>
                <a:spcPct val="30000"/>
              </a:spcBef>
              <a:tabLst>
                <a:tab pos="2292350" algn="l"/>
              </a:tabLst>
            </a:pPr>
            <a:r>
              <a:rPr lang="en-US" sz="2000" dirty="0"/>
              <a:t>Read address</a:t>
            </a:r>
            <a:r>
              <a:rPr lang="en-US" sz="2000" dirty="0">
                <a:latin typeface="Courier New" pitchFamily="-65" charset="0"/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0x0000001c</a:t>
            </a:r>
            <a:r>
              <a:rPr lang="en-US" sz="2400" dirty="0"/>
              <a:t> ?</a:t>
            </a:r>
            <a:br>
              <a:rPr lang="en-US" sz="2400" dirty="0"/>
            </a:br>
            <a:r>
              <a:rPr lang="en-US" sz="2400" dirty="0"/>
              <a:t> </a:t>
            </a:r>
            <a:r>
              <a:rPr lang="en-US" sz="2000" dirty="0">
                <a:latin typeface="Courier New" pitchFamily="-65" charset="0"/>
              </a:rPr>
              <a:t>000000000000000000 0000000001 1100</a:t>
            </a:r>
          </a:p>
        </p:txBody>
      </p:sp>
      <p:sp>
        <p:nvSpPr>
          <p:cNvPr id="2935812" name="Freeform 4"/>
          <p:cNvSpPr>
            <a:spLocks/>
          </p:cNvSpPr>
          <p:nvPr/>
        </p:nvSpPr>
        <p:spPr bwMode="auto">
          <a:xfrm>
            <a:off x="5727700" y="4210050"/>
            <a:ext cx="122238" cy="139700"/>
          </a:xfrm>
          <a:custGeom>
            <a:avLst/>
            <a:gdLst/>
            <a:ahLst/>
            <a:cxnLst>
              <a:cxn ang="0">
                <a:pos x="3" y="88"/>
              </a:cxn>
              <a:cxn ang="0">
                <a:pos x="14" y="10"/>
              </a:cxn>
              <a:cxn ang="0">
                <a:pos x="47" y="21"/>
              </a:cxn>
              <a:cxn ang="0">
                <a:pos x="69" y="88"/>
              </a:cxn>
            </a:cxnLst>
            <a:rect l="0" t="0" r="r" b="b"/>
            <a:pathLst>
              <a:path w="75" h="88">
                <a:moveTo>
                  <a:pt x="3" y="88"/>
                </a:moveTo>
                <a:cubicBezTo>
                  <a:pt x="7" y="62"/>
                  <a:pt x="0" y="32"/>
                  <a:pt x="14" y="10"/>
                </a:cubicBezTo>
                <a:cubicBezTo>
                  <a:pt x="20" y="0"/>
                  <a:pt x="38" y="14"/>
                  <a:pt x="47" y="21"/>
                </a:cubicBezTo>
                <a:cubicBezTo>
                  <a:pt x="75" y="44"/>
                  <a:pt x="69" y="58"/>
                  <a:pt x="69" y="88"/>
                </a:cubicBezTo>
              </a:path>
            </a:pathLst>
          </a:custGeom>
          <a:noFill/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5813" name="Rectangle 5"/>
          <p:cNvSpPr>
            <a:spLocks noChangeArrowheads="1"/>
          </p:cNvSpPr>
          <p:nvPr/>
        </p:nvSpPr>
        <p:spPr bwMode="auto">
          <a:xfrm>
            <a:off x="1143000" y="3754438"/>
            <a:ext cx="9906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 New" pitchFamily="-65" charset="0"/>
            </a:endParaRPr>
          </a:p>
        </p:txBody>
      </p:sp>
      <p:sp>
        <p:nvSpPr>
          <p:cNvPr id="2935814" name="Rectangle 6"/>
          <p:cNvSpPr>
            <a:spLocks noChangeArrowheads="1"/>
          </p:cNvSpPr>
          <p:nvPr/>
        </p:nvSpPr>
        <p:spPr bwMode="auto">
          <a:xfrm>
            <a:off x="914400" y="3754438"/>
            <a:ext cx="2286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 New" pitchFamily="-65" charset="0"/>
            </a:endParaRPr>
          </a:p>
        </p:txBody>
      </p:sp>
      <p:sp>
        <p:nvSpPr>
          <p:cNvPr id="2935815" name="Rectangle 7"/>
          <p:cNvSpPr>
            <a:spLocks noChangeArrowheads="1"/>
          </p:cNvSpPr>
          <p:nvPr/>
        </p:nvSpPr>
        <p:spPr bwMode="auto">
          <a:xfrm>
            <a:off x="2133600" y="37544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 New" pitchFamily="-65" charset="0"/>
            </a:endParaRPr>
          </a:p>
        </p:txBody>
      </p:sp>
      <p:sp>
        <p:nvSpPr>
          <p:cNvPr id="2935816" name="Rectangle 8"/>
          <p:cNvSpPr>
            <a:spLocks noChangeArrowheads="1"/>
          </p:cNvSpPr>
          <p:nvPr/>
        </p:nvSpPr>
        <p:spPr bwMode="auto">
          <a:xfrm>
            <a:off x="3810000" y="37544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 New" pitchFamily="-65" charset="0"/>
            </a:endParaRPr>
          </a:p>
        </p:txBody>
      </p:sp>
      <p:sp>
        <p:nvSpPr>
          <p:cNvPr id="2935817" name="Rectangle 9"/>
          <p:cNvSpPr>
            <a:spLocks noChangeArrowheads="1"/>
          </p:cNvSpPr>
          <p:nvPr/>
        </p:nvSpPr>
        <p:spPr bwMode="auto">
          <a:xfrm>
            <a:off x="5486400" y="37544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 New" pitchFamily="-65" charset="0"/>
            </a:endParaRPr>
          </a:p>
        </p:txBody>
      </p:sp>
      <p:sp>
        <p:nvSpPr>
          <p:cNvPr id="2935818" name="Rectangle 10"/>
          <p:cNvSpPr>
            <a:spLocks noChangeArrowheads="1"/>
          </p:cNvSpPr>
          <p:nvPr/>
        </p:nvSpPr>
        <p:spPr bwMode="auto">
          <a:xfrm>
            <a:off x="7162800" y="37544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 New" pitchFamily="-65" charset="0"/>
            </a:endParaRPr>
          </a:p>
        </p:txBody>
      </p:sp>
      <p:sp>
        <p:nvSpPr>
          <p:cNvPr id="2935819" name="Rectangle 11"/>
          <p:cNvSpPr>
            <a:spLocks noChangeArrowheads="1"/>
          </p:cNvSpPr>
          <p:nvPr/>
        </p:nvSpPr>
        <p:spPr bwMode="auto">
          <a:xfrm>
            <a:off x="1143000" y="4059238"/>
            <a:ext cx="9906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 New" pitchFamily="-65" charset="0"/>
            </a:endParaRPr>
          </a:p>
        </p:txBody>
      </p:sp>
      <p:sp>
        <p:nvSpPr>
          <p:cNvPr id="2935820" name="Rectangle 12"/>
          <p:cNvSpPr>
            <a:spLocks noChangeArrowheads="1"/>
          </p:cNvSpPr>
          <p:nvPr/>
        </p:nvSpPr>
        <p:spPr bwMode="auto">
          <a:xfrm>
            <a:off x="914400" y="4059238"/>
            <a:ext cx="2286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 New" pitchFamily="-65" charset="0"/>
            </a:endParaRPr>
          </a:p>
        </p:txBody>
      </p:sp>
      <p:sp>
        <p:nvSpPr>
          <p:cNvPr id="2935821" name="Rectangle 13"/>
          <p:cNvSpPr>
            <a:spLocks noChangeArrowheads="1"/>
          </p:cNvSpPr>
          <p:nvPr/>
        </p:nvSpPr>
        <p:spPr bwMode="auto">
          <a:xfrm>
            <a:off x="2133600" y="40592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 New" pitchFamily="-65" charset="0"/>
            </a:endParaRPr>
          </a:p>
        </p:txBody>
      </p:sp>
      <p:sp>
        <p:nvSpPr>
          <p:cNvPr id="2935822" name="Rectangle 14"/>
          <p:cNvSpPr>
            <a:spLocks noChangeArrowheads="1"/>
          </p:cNvSpPr>
          <p:nvPr/>
        </p:nvSpPr>
        <p:spPr bwMode="auto">
          <a:xfrm>
            <a:off x="3810000" y="40592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 New" pitchFamily="-65" charset="0"/>
            </a:endParaRPr>
          </a:p>
        </p:txBody>
      </p:sp>
      <p:sp>
        <p:nvSpPr>
          <p:cNvPr id="2935823" name="Rectangle 15"/>
          <p:cNvSpPr>
            <a:spLocks noChangeArrowheads="1"/>
          </p:cNvSpPr>
          <p:nvPr/>
        </p:nvSpPr>
        <p:spPr bwMode="auto">
          <a:xfrm>
            <a:off x="5486400" y="40592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 New" pitchFamily="-65" charset="0"/>
            </a:endParaRPr>
          </a:p>
        </p:txBody>
      </p:sp>
      <p:sp>
        <p:nvSpPr>
          <p:cNvPr id="2935824" name="Rectangle 16"/>
          <p:cNvSpPr>
            <a:spLocks noChangeArrowheads="1"/>
          </p:cNvSpPr>
          <p:nvPr/>
        </p:nvSpPr>
        <p:spPr bwMode="auto">
          <a:xfrm>
            <a:off x="7162800" y="40592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 New" pitchFamily="-65" charset="0"/>
            </a:endParaRPr>
          </a:p>
        </p:txBody>
      </p:sp>
      <p:sp>
        <p:nvSpPr>
          <p:cNvPr id="2935825" name="Rectangle 17"/>
          <p:cNvSpPr>
            <a:spLocks noChangeArrowheads="1"/>
          </p:cNvSpPr>
          <p:nvPr/>
        </p:nvSpPr>
        <p:spPr bwMode="auto">
          <a:xfrm>
            <a:off x="1143000" y="4364038"/>
            <a:ext cx="9906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 New" pitchFamily="-65" charset="0"/>
            </a:endParaRPr>
          </a:p>
        </p:txBody>
      </p:sp>
      <p:sp>
        <p:nvSpPr>
          <p:cNvPr id="2935826" name="Rectangle 18"/>
          <p:cNvSpPr>
            <a:spLocks noChangeArrowheads="1"/>
          </p:cNvSpPr>
          <p:nvPr/>
        </p:nvSpPr>
        <p:spPr bwMode="auto">
          <a:xfrm>
            <a:off x="914400" y="4364038"/>
            <a:ext cx="2286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 New" pitchFamily="-65" charset="0"/>
            </a:endParaRPr>
          </a:p>
        </p:txBody>
      </p:sp>
      <p:sp>
        <p:nvSpPr>
          <p:cNvPr id="2935827" name="Rectangle 19"/>
          <p:cNvSpPr>
            <a:spLocks noChangeArrowheads="1"/>
          </p:cNvSpPr>
          <p:nvPr/>
        </p:nvSpPr>
        <p:spPr bwMode="auto">
          <a:xfrm>
            <a:off x="2133600" y="43640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 New" pitchFamily="-65" charset="0"/>
            </a:endParaRPr>
          </a:p>
        </p:txBody>
      </p:sp>
      <p:sp>
        <p:nvSpPr>
          <p:cNvPr id="2935828" name="Rectangle 20"/>
          <p:cNvSpPr>
            <a:spLocks noChangeArrowheads="1"/>
          </p:cNvSpPr>
          <p:nvPr/>
        </p:nvSpPr>
        <p:spPr bwMode="auto">
          <a:xfrm>
            <a:off x="3810000" y="43640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 New" pitchFamily="-65" charset="0"/>
            </a:endParaRPr>
          </a:p>
        </p:txBody>
      </p:sp>
      <p:sp>
        <p:nvSpPr>
          <p:cNvPr id="2935829" name="Rectangle 21"/>
          <p:cNvSpPr>
            <a:spLocks noChangeArrowheads="1"/>
          </p:cNvSpPr>
          <p:nvPr/>
        </p:nvSpPr>
        <p:spPr bwMode="auto">
          <a:xfrm>
            <a:off x="5486400" y="43640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 New" pitchFamily="-65" charset="0"/>
            </a:endParaRPr>
          </a:p>
        </p:txBody>
      </p:sp>
      <p:sp>
        <p:nvSpPr>
          <p:cNvPr id="2935830" name="Rectangle 22"/>
          <p:cNvSpPr>
            <a:spLocks noChangeArrowheads="1"/>
          </p:cNvSpPr>
          <p:nvPr/>
        </p:nvSpPr>
        <p:spPr bwMode="auto">
          <a:xfrm>
            <a:off x="7162800" y="43640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 New" pitchFamily="-65" charset="0"/>
            </a:endParaRPr>
          </a:p>
        </p:txBody>
      </p:sp>
      <p:sp>
        <p:nvSpPr>
          <p:cNvPr id="2935831" name="Rectangle 23"/>
          <p:cNvSpPr>
            <a:spLocks noChangeArrowheads="1"/>
          </p:cNvSpPr>
          <p:nvPr/>
        </p:nvSpPr>
        <p:spPr bwMode="auto">
          <a:xfrm>
            <a:off x="1143000" y="4668838"/>
            <a:ext cx="9906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 New" pitchFamily="-65" charset="0"/>
            </a:endParaRPr>
          </a:p>
        </p:txBody>
      </p:sp>
      <p:sp>
        <p:nvSpPr>
          <p:cNvPr id="2935832" name="Rectangle 24"/>
          <p:cNvSpPr>
            <a:spLocks noChangeArrowheads="1"/>
          </p:cNvSpPr>
          <p:nvPr/>
        </p:nvSpPr>
        <p:spPr bwMode="auto">
          <a:xfrm>
            <a:off x="914400" y="4668838"/>
            <a:ext cx="2286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 New" pitchFamily="-65" charset="0"/>
            </a:endParaRPr>
          </a:p>
        </p:txBody>
      </p:sp>
      <p:sp>
        <p:nvSpPr>
          <p:cNvPr id="2935833" name="Rectangle 25"/>
          <p:cNvSpPr>
            <a:spLocks noChangeArrowheads="1"/>
          </p:cNvSpPr>
          <p:nvPr/>
        </p:nvSpPr>
        <p:spPr bwMode="auto">
          <a:xfrm>
            <a:off x="2133600" y="46688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 New" pitchFamily="-65" charset="0"/>
            </a:endParaRPr>
          </a:p>
        </p:txBody>
      </p:sp>
      <p:sp>
        <p:nvSpPr>
          <p:cNvPr id="2935834" name="Rectangle 26"/>
          <p:cNvSpPr>
            <a:spLocks noChangeArrowheads="1"/>
          </p:cNvSpPr>
          <p:nvPr/>
        </p:nvSpPr>
        <p:spPr bwMode="auto">
          <a:xfrm>
            <a:off x="3810000" y="46688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 New" pitchFamily="-65" charset="0"/>
            </a:endParaRPr>
          </a:p>
        </p:txBody>
      </p:sp>
      <p:sp>
        <p:nvSpPr>
          <p:cNvPr id="2935835" name="Rectangle 27"/>
          <p:cNvSpPr>
            <a:spLocks noChangeArrowheads="1"/>
          </p:cNvSpPr>
          <p:nvPr/>
        </p:nvSpPr>
        <p:spPr bwMode="auto">
          <a:xfrm>
            <a:off x="5486400" y="46688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 New" pitchFamily="-65" charset="0"/>
            </a:endParaRPr>
          </a:p>
        </p:txBody>
      </p:sp>
      <p:sp>
        <p:nvSpPr>
          <p:cNvPr id="2935836" name="Rectangle 28"/>
          <p:cNvSpPr>
            <a:spLocks noChangeArrowheads="1"/>
          </p:cNvSpPr>
          <p:nvPr/>
        </p:nvSpPr>
        <p:spPr bwMode="auto">
          <a:xfrm>
            <a:off x="7162800" y="46688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 New" pitchFamily="-65" charset="0"/>
            </a:endParaRPr>
          </a:p>
        </p:txBody>
      </p:sp>
      <p:sp>
        <p:nvSpPr>
          <p:cNvPr id="2935837" name="Rectangle 29"/>
          <p:cNvSpPr>
            <a:spLocks noChangeArrowheads="1"/>
          </p:cNvSpPr>
          <p:nvPr/>
        </p:nvSpPr>
        <p:spPr bwMode="auto">
          <a:xfrm>
            <a:off x="1143000" y="4973638"/>
            <a:ext cx="9906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 New" pitchFamily="-65" charset="0"/>
            </a:endParaRPr>
          </a:p>
        </p:txBody>
      </p:sp>
      <p:sp>
        <p:nvSpPr>
          <p:cNvPr id="2935838" name="Rectangle 30"/>
          <p:cNvSpPr>
            <a:spLocks noChangeArrowheads="1"/>
          </p:cNvSpPr>
          <p:nvPr/>
        </p:nvSpPr>
        <p:spPr bwMode="auto">
          <a:xfrm>
            <a:off x="914400" y="4973638"/>
            <a:ext cx="2286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 New" pitchFamily="-65" charset="0"/>
            </a:endParaRPr>
          </a:p>
        </p:txBody>
      </p:sp>
      <p:sp>
        <p:nvSpPr>
          <p:cNvPr id="2935839" name="Rectangle 31"/>
          <p:cNvSpPr>
            <a:spLocks noChangeArrowheads="1"/>
          </p:cNvSpPr>
          <p:nvPr/>
        </p:nvSpPr>
        <p:spPr bwMode="auto">
          <a:xfrm>
            <a:off x="2133600" y="49736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 New" pitchFamily="-65" charset="0"/>
            </a:endParaRPr>
          </a:p>
        </p:txBody>
      </p:sp>
      <p:sp>
        <p:nvSpPr>
          <p:cNvPr id="2935840" name="Rectangle 32"/>
          <p:cNvSpPr>
            <a:spLocks noChangeArrowheads="1"/>
          </p:cNvSpPr>
          <p:nvPr/>
        </p:nvSpPr>
        <p:spPr bwMode="auto">
          <a:xfrm>
            <a:off x="3810000" y="49736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 New" pitchFamily="-65" charset="0"/>
            </a:endParaRPr>
          </a:p>
        </p:txBody>
      </p:sp>
      <p:sp>
        <p:nvSpPr>
          <p:cNvPr id="2935841" name="Rectangle 33"/>
          <p:cNvSpPr>
            <a:spLocks noChangeArrowheads="1"/>
          </p:cNvSpPr>
          <p:nvPr/>
        </p:nvSpPr>
        <p:spPr bwMode="auto">
          <a:xfrm>
            <a:off x="5486400" y="49736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 New" pitchFamily="-65" charset="0"/>
            </a:endParaRPr>
          </a:p>
        </p:txBody>
      </p:sp>
      <p:sp>
        <p:nvSpPr>
          <p:cNvPr id="2935842" name="Rectangle 34"/>
          <p:cNvSpPr>
            <a:spLocks noChangeArrowheads="1"/>
          </p:cNvSpPr>
          <p:nvPr/>
        </p:nvSpPr>
        <p:spPr bwMode="auto">
          <a:xfrm>
            <a:off x="7162800" y="49736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 New" pitchFamily="-65" charset="0"/>
            </a:endParaRPr>
          </a:p>
        </p:txBody>
      </p:sp>
      <p:sp>
        <p:nvSpPr>
          <p:cNvPr id="2935843" name="Rectangle 35"/>
          <p:cNvSpPr>
            <a:spLocks noChangeArrowheads="1"/>
          </p:cNvSpPr>
          <p:nvPr/>
        </p:nvSpPr>
        <p:spPr bwMode="auto">
          <a:xfrm>
            <a:off x="1143000" y="5278438"/>
            <a:ext cx="9906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 New" pitchFamily="-65" charset="0"/>
            </a:endParaRPr>
          </a:p>
        </p:txBody>
      </p:sp>
      <p:sp>
        <p:nvSpPr>
          <p:cNvPr id="2935844" name="Rectangle 36"/>
          <p:cNvSpPr>
            <a:spLocks noChangeArrowheads="1"/>
          </p:cNvSpPr>
          <p:nvPr/>
        </p:nvSpPr>
        <p:spPr bwMode="auto">
          <a:xfrm>
            <a:off x="914400" y="5278438"/>
            <a:ext cx="2286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 New" pitchFamily="-65" charset="0"/>
            </a:endParaRPr>
          </a:p>
        </p:txBody>
      </p:sp>
      <p:sp>
        <p:nvSpPr>
          <p:cNvPr id="2935845" name="Rectangle 37"/>
          <p:cNvSpPr>
            <a:spLocks noChangeArrowheads="1"/>
          </p:cNvSpPr>
          <p:nvPr/>
        </p:nvSpPr>
        <p:spPr bwMode="auto">
          <a:xfrm>
            <a:off x="2133600" y="52784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 New" pitchFamily="-65" charset="0"/>
            </a:endParaRPr>
          </a:p>
        </p:txBody>
      </p:sp>
      <p:sp>
        <p:nvSpPr>
          <p:cNvPr id="2935846" name="Rectangle 38"/>
          <p:cNvSpPr>
            <a:spLocks noChangeArrowheads="1"/>
          </p:cNvSpPr>
          <p:nvPr/>
        </p:nvSpPr>
        <p:spPr bwMode="auto">
          <a:xfrm>
            <a:off x="3810000" y="52784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 New" pitchFamily="-65" charset="0"/>
            </a:endParaRPr>
          </a:p>
        </p:txBody>
      </p:sp>
      <p:sp>
        <p:nvSpPr>
          <p:cNvPr id="2935847" name="Rectangle 39"/>
          <p:cNvSpPr>
            <a:spLocks noChangeArrowheads="1"/>
          </p:cNvSpPr>
          <p:nvPr/>
        </p:nvSpPr>
        <p:spPr bwMode="auto">
          <a:xfrm>
            <a:off x="5486400" y="52784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 New" pitchFamily="-65" charset="0"/>
            </a:endParaRPr>
          </a:p>
        </p:txBody>
      </p:sp>
      <p:sp>
        <p:nvSpPr>
          <p:cNvPr id="2935848" name="Rectangle 40"/>
          <p:cNvSpPr>
            <a:spLocks noChangeArrowheads="1"/>
          </p:cNvSpPr>
          <p:nvPr/>
        </p:nvSpPr>
        <p:spPr bwMode="auto">
          <a:xfrm>
            <a:off x="7162800" y="52784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 New" pitchFamily="-65" charset="0"/>
            </a:endParaRPr>
          </a:p>
        </p:txBody>
      </p:sp>
      <p:sp>
        <p:nvSpPr>
          <p:cNvPr id="2935849" name="Rectangle 41"/>
          <p:cNvSpPr>
            <a:spLocks noChangeArrowheads="1"/>
          </p:cNvSpPr>
          <p:nvPr/>
        </p:nvSpPr>
        <p:spPr bwMode="auto">
          <a:xfrm>
            <a:off x="1143000" y="5583238"/>
            <a:ext cx="9906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 New" pitchFamily="-65" charset="0"/>
            </a:endParaRPr>
          </a:p>
        </p:txBody>
      </p:sp>
      <p:sp>
        <p:nvSpPr>
          <p:cNvPr id="2935850" name="Rectangle 42"/>
          <p:cNvSpPr>
            <a:spLocks noChangeArrowheads="1"/>
          </p:cNvSpPr>
          <p:nvPr/>
        </p:nvSpPr>
        <p:spPr bwMode="auto">
          <a:xfrm>
            <a:off x="914400" y="5583238"/>
            <a:ext cx="2286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 New" pitchFamily="-65" charset="0"/>
            </a:endParaRPr>
          </a:p>
        </p:txBody>
      </p:sp>
      <p:sp>
        <p:nvSpPr>
          <p:cNvPr id="2935851" name="Rectangle 43"/>
          <p:cNvSpPr>
            <a:spLocks noChangeArrowheads="1"/>
          </p:cNvSpPr>
          <p:nvPr/>
        </p:nvSpPr>
        <p:spPr bwMode="auto">
          <a:xfrm>
            <a:off x="2133600" y="55832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 New" pitchFamily="-65" charset="0"/>
            </a:endParaRPr>
          </a:p>
        </p:txBody>
      </p:sp>
      <p:sp>
        <p:nvSpPr>
          <p:cNvPr id="2935852" name="Rectangle 44"/>
          <p:cNvSpPr>
            <a:spLocks noChangeArrowheads="1"/>
          </p:cNvSpPr>
          <p:nvPr/>
        </p:nvSpPr>
        <p:spPr bwMode="auto">
          <a:xfrm>
            <a:off x="3810000" y="55832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 New" pitchFamily="-65" charset="0"/>
            </a:endParaRPr>
          </a:p>
        </p:txBody>
      </p:sp>
      <p:sp>
        <p:nvSpPr>
          <p:cNvPr id="2935853" name="Rectangle 45"/>
          <p:cNvSpPr>
            <a:spLocks noChangeArrowheads="1"/>
          </p:cNvSpPr>
          <p:nvPr/>
        </p:nvSpPr>
        <p:spPr bwMode="auto">
          <a:xfrm>
            <a:off x="5486400" y="55832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 New" pitchFamily="-65" charset="0"/>
            </a:endParaRPr>
          </a:p>
        </p:txBody>
      </p:sp>
      <p:sp>
        <p:nvSpPr>
          <p:cNvPr id="2935854" name="Rectangle 46"/>
          <p:cNvSpPr>
            <a:spLocks noChangeArrowheads="1"/>
          </p:cNvSpPr>
          <p:nvPr/>
        </p:nvSpPr>
        <p:spPr bwMode="auto">
          <a:xfrm>
            <a:off x="7162800" y="55832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 New" pitchFamily="-65" charset="0"/>
            </a:endParaRPr>
          </a:p>
        </p:txBody>
      </p:sp>
      <p:sp>
        <p:nvSpPr>
          <p:cNvPr id="2935855" name="Rectangle 47"/>
          <p:cNvSpPr>
            <a:spLocks noChangeArrowheads="1"/>
          </p:cNvSpPr>
          <p:nvPr/>
        </p:nvSpPr>
        <p:spPr bwMode="auto">
          <a:xfrm>
            <a:off x="1143000" y="5888038"/>
            <a:ext cx="9906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 New" pitchFamily="-65" charset="0"/>
            </a:endParaRPr>
          </a:p>
        </p:txBody>
      </p:sp>
      <p:sp>
        <p:nvSpPr>
          <p:cNvPr id="2935856" name="Rectangle 48"/>
          <p:cNvSpPr>
            <a:spLocks noChangeArrowheads="1"/>
          </p:cNvSpPr>
          <p:nvPr/>
        </p:nvSpPr>
        <p:spPr bwMode="auto">
          <a:xfrm>
            <a:off x="914400" y="5888038"/>
            <a:ext cx="2286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 New" pitchFamily="-65" charset="0"/>
            </a:endParaRPr>
          </a:p>
        </p:txBody>
      </p:sp>
      <p:sp>
        <p:nvSpPr>
          <p:cNvPr id="2935857" name="Rectangle 49"/>
          <p:cNvSpPr>
            <a:spLocks noChangeArrowheads="1"/>
          </p:cNvSpPr>
          <p:nvPr/>
        </p:nvSpPr>
        <p:spPr bwMode="auto">
          <a:xfrm>
            <a:off x="2133600" y="58880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 New" pitchFamily="-65" charset="0"/>
            </a:endParaRPr>
          </a:p>
        </p:txBody>
      </p:sp>
      <p:sp>
        <p:nvSpPr>
          <p:cNvPr id="2935858" name="Rectangle 50"/>
          <p:cNvSpPr>
            <a:spLocks noChangeArrowheads="1"/>
          </p:cNvSpPr>
          <p:nvPr/>
        </p:nvSpPr>
        <p:spPr bwMode="auto">
          <a:xfrm>
            <a:off x="3810000" y="58880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 New" pitchFamily="-65" charset="0"/>
            </a:endParaRPr>
          </a:p>
        </p:txBody>
      </p:sp>
      <p:sp>
        <p:nvSpPr>
          <p:cNvPr id="2935859" name="Rectangle 51"/>
          <p:cNvSpPr>
            <a:spLocks noChangeArrowheads="1"/>
          </p:cNvSpPr>
          <p:nvPr/>
        </p:nvSpPr>
        <p:spPr bwMode="auto">
          <a:xfrm>
            <a:off x="5486400" y="58880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 New" pitchFamily="-65" charset="0"/>
            </a:endParaRPr>
          </a:p>
        </p:txBody>
      </p:sp>
      <p:sp>
        <p:nvSpPr>
          <p:cNvPr id="2935860" name="Rectangle 52"/>
          <p:cNvSpPr>
            <a:spLocks noChangeArrowheads="1"/>
          </p:cNvSpPr>
          <p:nvPr/>
        </p:nvSpPr>
        <p:spPr bwMode="auto">
          <a:xfrm>
            <a:off x="7162800" y="58880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 New" pitchFamily="-65" charset="0"/>
            </a:endParaRPr>
          </a:p>
        </p:txBody>
      </p:sp>
      <p:sp>
        <p:nvSpPr>
          <p:cNvPr id="2935861" name="Text Box 53"/>
          <p:cNvSpPr txBox="1">
            <a:spLocks noChangeArrowheads="1"/>
          </p:cNvSpPr>
          <p:nvPr/>
        </p:nvSpPr>
        <p:spPr bwMode="auto">
          <a:xfrm>
            <a:off x="3733800" y="6040438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Times" pitchFamily="-65" charset="0"/>
              </a:rPr>
              <a:t>...</a:t>
            </a:r>
            <a:endParaRPr lang="en-US" sz="240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2935862" name="Text Box 54"/>
          <p:cNvSpPr txBox="1">
            <a:spLocks noChangeArrowheads="1"/>
          </p:cNvSpPr>
          <p:nvPr/>
        </p:nvSpPr>
        <p:spPr bwMode="auto">
          <a:xfrm>
            <a:off x="533400" y="3144838"/>
            <a:ext cx="10144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Times" pitchFamily="-65" charset="0"/>
              </a:rPr>
              <a:t>Valid</a:t>
            </a:r>
          </a:p>
        </p:txBody>
      </p:sp>
      <p:sp>
        <p:nvSpPr>
          <p:cNvPr id="2935863" name="Text Box 55"/>
          <p:cNvSpPr txBox="1">
            <a:spLocks noChangeArrowheads="1"/>
          </p:cNvSpPr>
          <p:nvPr/>
        </p:nvSpPr>
        <p:spPr bwMode="auto">
          <a:xfrm>
            <a:off x="1295400" y="3322638"/>
            <a:ext cx="776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Times" pitchFamily="-65" charset="0"/>
              </a:rPr>
              <a:t>Tag</a:t>
            </a:r>
          </a:p>
        </p:txBody>
      </p:sp>
      <p:sp>
        <p:nvSpPr>
          <p:cNvPr id="2935864" name="Text Box 56"/>
          <p:cNvSpPr txBox="1">
            <a:spLocks noChangeArrowheads="1"/>
          </p:cNvSpPr>
          <p:nvPr/>
        </p:nvSpPr>
        <p:spPr bwMode="auto">
          <a:xfrm>
            <a:off x="2438400" y="32766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Courier New" pitchFamily="-65" charset="0"/>
              </a:rPr>
              <a:t>0xc-f</a:t>
            </a:r>
            <a:endParaRPr lang="en-US" sz="2800" b="1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2935865" name="Text Box 57"/>
          <p:cNvSpPr txBox="1">
            <a:spLocks noChangeArrowheads="1"/>
          </p:cNvSpPr>
          <p:nvPr/>
        </p:nvSpPr>
        <p:spPr bwMode="auto">
          <a:xfrm>
            <a:off x="4114800" y="32512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Courier New" pitchFamily="-65" charset="0"/>
              </a:rPr>
              <a:t>0x8-b</a:t>
            </a:r>
            <a:endParaRPr lang="en-US" sz="2800" b="1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2935866" name="Text Box 58"/>
          <p:cNvSpPr txBox="1">
            <a:spLocks noChangeArrowheads="1"/>
          </p:cNvSpPr>
          <p:nvPr/>
        </p:nvSpPr>
        <p:spPr bwMode="auto">
          <a:xfrm>
            <a:off x="5791200" y="32512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Courier New" pitchFamily="-65" charset="0"/>
              </a:rPr>
              <a:t>0x4-7</a:t>
            </a:r>
            <a:endParaRPr lang="en-US" sz="2800" b="1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2935867" name="Text Box 59"/>
          <p:cNvSpPr txBox="1">
            <a:spLocks noChangeArrowheads="1"/>
          </p:cNvSpPr>
          <p:nvPr/>
        </p:nvSpPr>
        <p:spPr bwMode="auto">
          <a:xfrm>
            <a:off x="7391400" y="32512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Courier New" pitchFamily="-65" charset="0"/>
              </a:rPr>
              <a:t>0x0-3</a:t>
            </a:r>
            <a:endParaRPr lang="en-US" sz="2800" b="1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2935868" name="Text Box 60"/>
          <p:cNvSpPr txBox="1">
            <a:spLocks noChangeArrowheads="1"/>
          </p:cNvSpPr>
          <p:nvPr/>
        </p:nvSpPr>
        <p:spPr bwMode="auto">
          <a:xfrm>
            <a:off x="304800" y="3663950"/>
            <a:ext cx="396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Courier New" pitchFamily="-65" charset="0"/>
              </a:rPr>
              <a:t>0</a:t>
            </a:r>
            <a:endParaRPr lang="en-US" sz="280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2935869" name="Text Box 61"/>
          <p:cNvSpPr txBox="1">
            <a:spLocks noChangeArrowheads="1"/>
          </p:cNvSpPr>
          <p:nvPr/>
        </p:nvSpPr>
        <p:spPr bwMode="auto">
          <a:xfrm>
            <a:off x="304800" y="3968750"/>
            <a:ext cx="396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Courier New" pitchFamily="-65" charset="0"/>
              </a:rPr>
              <a:t>1</a:t>
            </a:r>
            <a:endParaRPr lang="en-US" sz="280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2935870" name="Text Box 62"/>
          <p:cNvSpPr txBox="1">
            <a:spLocks noChangeArrowheads="1"/>
          </p:cNvSpPr>
          <p:nvPr/>
        </p:nvSpPr>
        <p:spPr bwMode="auto">
          <a:xfrm>
            <a:off x="304800" y="4273550"/>
            <a:ext cx="396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Courier New" pitchFamily="-65" charset="0"/>
              </a:rPr>
              <a:t>2</a:t>
            </a:r>
            <a:endParaRPr lang="en-US" sz="280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2935871" name="Text Box 63"/>
          <p:cNvSpPr txBox="1">
            <a:spLocks noChangeArrowheads="1"/>
          </p:cNvSpPr>
          <p:nvPr/>
        </p:nvSpPr>
        <p:spPr bwMode="auto">
          <a:xfrm>
            <a:off x="304800" y="4578350"/>
            <a:ext cx="396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Courier New" pitchFamily="-65" charset="0"/>
              </a:rPr>
              <a:t>3</a:t>
            </a:r>
            <a:endParaRPr lang="en-US" sz="280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2935872" name="Text Box 64"/>
          <p:cNvSpPr txBox="1">
            <a:spLocks noChangeArrowheads="1"/>
          </p:cNvSpPr>
          <p:nvPr/>
        </p:nvSpPr>
        <p:spPr bwMode="auto">
          <a:xfrm>
            <a:off x="304800" y="4883150"/>
            <a:ext cx="396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Courier New" pitchFamily="-65" charset="0"/>
              </a:rPr>
              <a:t>4</a:t>
            </a:r>
            <a:endParaRPr lang="en-US" sz="280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2935873" name="Text Box 65"/>
          <p:cNvSpPr txBox="1">
            <a:spLocks noChangeArrowheads="1"/>
          </p:cNvSpPr>
          <p:nvPr/>
        </p:nvSpPr>
        <p:spPr bwMode="auto">
          <a:xfrm>
            <a:off x="304800" y="5187950"/>
            <a:ext cx="396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Courier New" pitchFamily="-65" charset="0"/>
              </a:rPr>
              <a:t>5</a:t>
            </a:r>
            <a:endParaRPr lang="en-US" sz="280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2935874" name="Text Box 66"/>
          <p:cNvSpPr txBox="1">
            <a:spLocks noChangeArrowheads="1"/>
          </p:cNvSpPr>
          <p:nvPr/>
        </p:nvSpPr>
        <p:spPr bwMode="auto">
          <a:xfrm>
            <a:off x="304800" y="5492750"/>
            <a:ext cx="396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Courier New" pitchFamily="-65" charset="0"/>
              </a:rPr>
              <a:t>6</a:t>
            </a:r>
            <a:endParaRPr lang="en-US" sz="280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2935875" name="Text Box 67"/>
          <p:cNvSpPr txBox="1">
            <a:spLocks noChangeArrowheads="1"/>
          </p:cNvSpPr>
          <p:nvPr/>
        </p:nvSpPr>
        <p:spPr bwMode="auto">
          <a:xfrm>
            <a:off x="304800" y="5797550"/>
            <a:ext cx="396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Courier New" pitchFamily="-65" charset="0"/>
              </a:rPr>
              <a:t>7</a:t>
            </a:r>
            <a:endParaRPr lang="en-US" sz="280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2935876" name="Text Box 68"/>
          <p:cNvSpPr txBox="1">
            <a:spLocks noChangeArrowheads="1"/>
          </p:cNvSpPr>
          <p:nvPr/>
        </p:nvSpPr>
        <p:spPr bwMode="auto">
          <a:xfrm>
            <a:off x="304800" y="6040438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Times" pitchFamily="-65" charset="0"/>
              </a:rPr>
              <a:t>...</a:t>
            </a:r>
            <a:endParaRPr lang="en-US" sz="240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2935877" name="Text Box 69"/>
          <p:cNvSpPr txBox="1">
            <a:spLocks noChangeArrowheads="1"/>
          </p:cNvSpPr>
          <p:nvPr/>
        </p:nvSpPr>
        <p:spPr bwMode="auto">
          <a:xfrm>
            <a:off x="841375" y="3965575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35878" name="Text Box 70"/>
          <p:cNvSpPr txBox="1">
            <a:spLocks noChangeArrowheads="1"/>
          </p:cNvSpPr>
          <p:nvPr/>
        </p:nvSpPr>
        <p:spPr bwMode="auto">
          <a:xfrm>
            <a:off x="1470025" y="3984625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935879" name="Text Box 71"/>
          <p:cNvSpPr txBox="1">
            <a:spLocks noChangeArrowheads="1"/>
          </p:cNvSpPr>
          <p:nvPr/>
        </p:nvSpPr>
        <p:spPr bwMode="auto">
          <a:xfrm>
            <a:off x="2765425" y="3984625"/>
            <a:ext cx="25484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l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935880" name="Text Box 72"/>
          <p:cNvSpPr txBox="1">
            <a:spLocks noChangeArrowheads="1"/>
          </p:cNvSpPr>
          <p:nvPr/>
        </p:nvSpPr>
        <p:spPr bwMode="auto">
          <a:xfrm>
            <a:off x="4460875" y="3984625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k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935881" name="Text Box 73"/>
          <p:cNvSpPr txBox="1">
            <a:spLocks noChangeArrowheads="1"/>
          </p:cNvSpPr>
          <p:nvPr/>
        </p:nvSpPr>
        <p:spPr bwMode="auto">
          <a:xfrm>
            <a:off x="6175375" y="3984625"/>
            <a:ext cx="25484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j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935882" name="Text Box 74"/>
          <p:cNvSpPr txBox="1">
            <a:spLocks noChangeArrowheads="1"/>
          </p:cNvSpPr>
          <p:nvPr/>
        </p:nvSpPr>
        <p:spPr bwMode="auto">
          <a:xfrm>
            <a:off x="7813675" y="3984625"/>
            <a:ext cx="25484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935883" name="Text Box 75"/>
          <p:cNvSpPr txBox="1">
            <a:spLocks noChangeArrowheads="1"/>
          </p:cNvSpPr>
          <p:nvPr/>
        </p:nvSpPr>
        <p:spPr bwMode="auto">
          <a:xfrm>
            <a:off x="841375" y="4556125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35884" name="Text Box 76"/>
          <p:cNvSpPr txBox="1">
            <a:spLocks noChangeArrowheads="1"/>
          </p:cNvSpPr>
          <p:nvPr/>
        </p:nvSpPr>
        <p:spPr bwMode="auto">
          <a:xfrm>
            <a:off x="1470025" y="4575175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35885" name="Text Box 77"/>
          <p:cNvSpPr txBox="1">
            <a:spLocks noChangeArrowheads="1"/>
          </p:cNvSpPr>
          <p:nvPr/>
        </p:nvSpPr>
        <p:spPr bwMode="auto">
          <a:xfrm>
            <a:off x="2765425" y="4575175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h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935886" name="Text Box 78"/>
          <p:cNvSpPr txBox="1">
            <a:spLocks noChangeArrowheads="1"/>
          </p:cNvSpPr>
          <p:nvPr/>
        </p:nvSpPr>
        <p:spPr bwMode="auto">
          <a:xfrm>
            <a:off x="4460875" y="4575175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935887" name="Text Box 79"/>
          <p:cNvSpPr txBox="1">
            <a:spLocks noChangeArrowheads="1"/>
          </p:cNvSpPr>
          <p:nvPr/>
        </p:nvSpPr>
        <p:spPr bwMode="auto">
          <a:xfrm>
            <a:off x="6175375" y="4575175"/>
            <a:ext cx="27443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f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935888" name="Text Box 80"/>
          <p:cNvSpPr txBox="1">
            <a:spLocks noChangeArrowheads="1"/>
          </p:cNvSpPr>
          <p:nvPr/>
        </p:nvSpPr>
        <p:spPr bwMode="auto">
          <a:xfrm>
            <a:off x="7813675" y="4575175"/>
            <a:ext cx="32502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935889" name="Text Box 81"/>
          <p:cNvSpPr txBox="1">
            <a:spLocks noChangeArrowheads="1"/>
          </p:cNvSpPr>
          <p:nvPr/>
        </p:nvSpPr>
        <p:spPr bwMode="auto">
          <a:xfrm>
            <a:off x="0" y="3354388"/>
            <a:ext cx="1112838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</a:t>
            </a:r>
          </a:p>
        </p:txBody>
      </p:sp>
      <p:sp>
        <p:nvSpPr>
          <p:cNvPr id="2935890" name="Text Box 82"/>
          <p:cNvSpPr txBox="1">
            <a:spLocks noChangeArrowheads="1"/>
          </p:cNvSpPr>
          <p:nvPr/>
        </p:nvSpPr>
        <p:spPr bwMode="auto">
          <a:xfrm>
            <a:off x="874713" y="3686175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35891" name="Text Box 83"/>
          <p:cNvSpPr txBox="1">
            <a:spLocks noChangeArrowheads="1"/>
          </p:cNvSpPr>
          <p:nvPr/>
        </p:nvSpPr>
        <p:spPr bwMode="auto">
          <a:xfrm>
            <a:off x="874713" y="4308475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35892" name="Text Box 84"/>
          <p:cNvSpPr txBox="1">
            <a:spLocks noChangeArrowheads="1"/>
          </p:cNvSpPr>
          <p:nvPr/>
        </p:nvSpPr>
        <p:spPr bwMode="auto">
          <a:xfrm>
            <a:off x="887413" y="4930775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35893" name="Text Box 85"/>
          <p:cNvSpPr txBox="1">
            <a:spLocks noChangeArrowheads="1"/>
          </p:cNvSpPr>
          <p:nvPr/>
        </p:nvSpPr>
        <p:spPr bwMode="auto">
          <a:xfrm>
            <a:off x="887413" y="5235575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35894" name="Text Box 86"/>
          <p:cNvSpPr txBox="1">
            <a:spLocks noChangeArrowheads="1"/>
          </p:cNvSpPr>
          <p:nvPr/>
        </p:nvSpPr>
        <p:spPr bwMode="auto">
          <a:xfrm>
            <a:off x="887413" y="5540375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35895" name="Text Box 87"/>
          <p:cNvSpPr txBox="1">
            <a:spLocks noChangeArrowheads="1"/>
          </p:cNvSpPr>
          <p:nvPr/>
        </p:nvSpPr>
        <p:spPr bwMode="auto">
          <a:xfrm>
            <a:off x="887413" y="5857875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35896" name="Text Box 88"/>
          <p:cNvSpPr txBox="1">
            <a:spLocks noChangeArrowheads="1"/>
          </p:cNvSpPr>
          <p:nvPr/>
        </p:nvSpPr>
        <p:spPr bwMode="auto">
          <a:xfrm>
            <a:off x="0" y="2895600"/>
            <a:ext cx="125095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hlink"/>
                </a:solidFill>
              </a:rPr>
              <a:t>Cache</a:t>
            </a:r>
            <a:endParaRPr lang="en-US" sz="2800" b="1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3352800" cy="474663"/>
          </a:xfrm>
        </p:spPr>
        <p:txBody>
          <a:bodyPr/>
          <a:lstStyle/>
          <a:p>
            <a:r>
              <a:rPr lang="en-US" dirty="0"/>
              <a:t>Answers</a:t>
            </a:r>
          </a:p>
        </p:txBody>
      </p:sp>
      <p:sp>
        <p:nvSpPr>
          <p:cNvPr id="293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16013"/>
            <a:ext cx="4648200" cy="5741987"/>
          </a:xfrm>
        </p:spPr>
        <p:txBody>
          <a:bodyPr/>
          <a:lstStyle/>
          <a:p>
            <a:r>
              <a:rPr lang="en-US" sz="2800" dirty="0">
                <a:latin typeface="Courier New" pitchFamily="-65" charset="0"/>
              </a:rPr>
              <a:t>0x00000030</a:t>
            </a:r>
            <a:r>
              <a:rPr lang="en-US" sz="2800" dirty="0"/>
              <a:t> a </a:t>
            </a:r>
            <a:r>
              <a:rPr lang="en-US" sz="2800" u="sng" dirty="0">
                <a:solidFill>
                  <a:schemeClr val="accent1"/>
                </a:solidFill>
              </a:rPr>
              <a:t>hit</a:t>
            </a:r>
          </a:p>
          <a:p>
            <a:pPr lvl="1">
              <a:buFontTx/>
              <a:buNone/>
            </a:pPr>
            <a:r>
              <a:rPr lang="en-US" sz="2400" dirty="0"/>
              <a:t>Index = 3, Tag matches, </a:t>
            </a:r>
            <a:br>
              <a:rPr lang="en-US" sz="2400" dirty="0"/>
            </a:br>
            <a:r>
              <a:rPr lang="en-US" sz="2400" dirty="0"/>
              <a:t>Offset = 0, value = </a:t>
            </a:r>
            <a:r>
              <a:rPr lang="en-US" sz="2400" dirty="0" err="1">
                <a:solidFill>
                  <a:schemeClr val="accent1"/>
                </a:solidFill>
              </a:rPr>
              <a:t>e</a:t>
            </a:r>
            <a:endParaRPr lang="en-US" sz="2400" u="sng" dirty="0">
              <a:solidFill>
                <a:schemeClr val="accent1"/>
              </a:solidFill>
            </a:endParaRPr>
          </a:p>
          <a:p>
            <a:r>
              <a:rPr lang="en-US" sz="2800" dirty="0">
                <a:latin typeface="Courier New" pitchFamily="-65" charset="0"/>
              </a:rPr>
              <a:t>0x0000001c</a:t>
            </a:r>
            <a:r>
              <a:rPr lang="en-US" sz="2800" dirty="0"/>
              <a:t> a </a:t>
            </a:r>
            <a:r>
              <a:rPr lang="en-US" sz="2800" u="sng" dirty="0">
                <a:solidFill>
                  <a:schemeClr val="accent1"/>
                </a:solidFill>
              </a:rPr>
              <a:t>miss</a:t>
            </a:r>
          </a:p>
          <a:p>
            <a:pPr lvl="1">
              <a:buFontTx/>
              <a:buNone/>
            </a:pPr>
            <a:r>
              <a:rPr lang="en-US" sz="2400" dirty="0"/>
              <a:t>Index = 1, Tag mismatch, so replace from memory, </a:t>
            </a:r>
            <a:br>
              <a:rPr lang="en-US" sz="2400" dirty="0"/>
            </a:br>
            <a:r>
              <a:rPr lang="en-US" sz="2400" dirty="0"/>
              <a:t>Offset = </a:t>
            </a:r>
            <a:r>
              <a:rPr lang="en-US" sz="2400" dirty="0">
                <a:latin typeface="Courier New" pitchFamily="-65" charset="0"/>
              </a:rPr>
              <a:t>0xc</a:t>
            </a:r>
            <a:r>
              <a:rPr lang="en-US" sz="2400" dirty="0"/>
              <a:t>, value = </a:t>
            </a:r>
            <a:r>
              <a:rPr lang="en-US" sz="2400" dirty="0" err="1">
                <a:solidFill>
                  <a:schemeClr val="accent1"/>
                </a:solidFill>
              </a:rPr>
              <a:t>d</a:t>
            </a:r>
            <a:endParaRPr lang="en-US" sz="2400" dirty="0"/>
          </a:p>
          <a:p>
            <a:r>
              <a:rPr lang="en-US" sz="2800" dirty="0"/>
              <a:t>Since reads, values </a:t>
            </a:r>
            <a:br>
              <a:rPr lang="en-US" sz="2800" dirty="0"/>
            </a:br>
            <a:r>
              <a:rPr lang="en-US" sz="2800" dirty="0"/>
              <a:t>must = memory values </a:t>
            </a:r>
            <a:br>
              <a:rPr lang="en-US" sz="2800" dirty="0"/>
            </a:br>
            <a:r>
              <a:rPr lang="en-US" sz="2800" dirty="0"/>
              <a:t>whether or not cached:</a:t>
            </a:r>
          </a:p>
          <a:p>
            <a:pPr lvl="1"/>
            <a:r>
              <a:rPr lang="en-US" sz="2400" dirty="0">
                <a:latin typeface="Courier New" pitchFamily="-65" charset="0"/>
              </a:rPr>
              <a:t>0x00000030</a:t>
            </a:r>
            <a:r>
              <a:rPr lang="en-US" sz="2400" dirty="0"/>
              <a:t> = </a:t>
            </a:r>
            <a:r>
              <a:rPr lang="en-US" sz="2400" dirty="0" err="1">
                <a:solidFill>
                  <a:schemeClr val="accent1"/>
                </a:solidFill>
              </a:rPr>
              <a:t>e</a:t>
            </a:r>
            <a:endParaRPr lang="en-US" sz="2400" dirty="0"/>
          </a:p>
          <a:p>
            <a:pPr lvl="1"/>
            <a:r>
              <a:rPr lang="en-US" sz="2400" dirty="0">
                <a:latin typeface="Courier New" pitchFamily="-65" charset="0"/>
              </a:rPr>
              <a:t>0x0000001c</a:t>
            </a:r>
            <a:r>
              <a:rPr lang="en-US" sz="2400" dirty="0"/>
              <a:t> = </a:t>
            </a:r>
            <a:r>
              <a:rPr lang="en-US" sz="2400" dirty="0" err="1">
                <a:solidFill>
                  <a:schemeClr val="accent1"/>
                </a:solidFill>
              </a:rPr>
              <a:t>d</a:t>
            </a:r>
            <a:endParaRPr lang="en-US" sz="2400" dirty="0">
              <a:solidFill>
                <a:schemeClr val="accent1"/>
              </a:solidFill>
              <a:latin typeface="Courier New" pitchFamily="-65" charset="0"/>
            </a:endParaRPr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4627563" y="1384300"/>
            <a:ext cx="199285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  <a:latin typeface="18 VAG Rounded Bold   07390"/>
              </a:rPr>
              <a:t>Address (hex)</a:t>
            </a:r>
          </a:p>
        </p:txBody>
      </p: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6684963" y="1371600"/>
            <a:ext cx="207133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  <a:latin typeface="18 VAG Rounded Bold   07390"/>
              </a:rPr>
              <a:t>Value of Word</a:t>
            </a:r>
          </a:p>
        </p:txBody>
      </p:sp>
      <p:sp>
        <p:nvSpPr>
          <p:cNvPr id="58" name="Text Box 6"/>
          <p:cNvSpPr txBox="1">
            <a:spLocks noChangeArrowheads="1"/>
          </p:cNvSpPr>
          <p:nvPr/>
        </p:nvSpPr>
        <p:spPr bwMode="auto">
          <a:xfrm>
            <a:off x="5999163" y="1066800"/>
            <a:ext cx="1547812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18 VAG Rounded Bold   07390"/>
              </a:rPr>
              <a:t>Memory</a:t>
            </a:r>
            <a:endParaRPr lang="en-US" sz="2000" b="1" dirty="0">
              <a:latin typeface="18 VAG Rounded Bold   07390"/>
            </a:endParaRPr>
          </a:p>
        </p:txBody>
      </p:sp>
      <p:grpSp>
        <p:nvGrpSpPr>
          <p:cNvPr id="59" name="Group 7"/>
          <p:cNvGrpSpPr>
            <a:grpSpLocks/>
          </p:cNvGrpSpPr>
          <p:nvPr/>
        </p:nvGrpSpPr>
        <p:grpSpPr bwMode="auto">
          <a:xfrm>
            <a:off x="4856163" y="1509713"/>
            <a:ext cx="3581400" cy="5257800"/>
            <a:chOff x="2880" y="912"/>
            <a:chExt cx="2256" cy="3312"/>
          </a:xfrm>
        </p:grpSpPr>
        <p:grpSp>
          <p:nvGrpSpPr>
            <p:cNvPr id="60" name="Group 8"/>
            <p:cNvGrpSpPr>
              <a:grpSpLocks/>
            </p:cNvGrpSpPr>
            <p:nvPr/>
          </p:nvGrpSpPr>
          <p:grpSpPr bwMode="auto">
            <a:xfrm>
              <a:off x="2880" y="1152"/>
              <a:ext cx="2256" cy="1153"/>
              <a:chOff x="240" y="1631"/>
              <a:chExt cx="2256" cy="1153"/>
            </a:xfrm>
          </p:grpSpPr>
          <p:sp>
            <p:nvSpPr>
              <p:cNvPr id="94" name="Rectangle 9"/>
              <p:cNvSpPr>
                <a:spLocks noChangeArrowheads="1"/>
              </p:cNvSpPr>
              <p:nvPr/>
            </p:nvSpPr>
            <p:spPr bwMode="auto">
              <a:xfrm>
                <a:off x="1440" y="1680"/>
                <a:ext cx="1056" cy="19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b="1">
                  <a:solidFill>
                    <a:schemeClr val="tx1"/>
                  </a:solidFill>
                  <a:latin typeface="Courier New" pitchFamily="-65" charset="0"/>
                </a:endParaRPr>
              </a:p>
            </p:txBody>
          </p:sp>
          <p:sp>
            <p:nvSpPr>
              <p:cNvPr id="95" name="Rectangle 10"/>
              <p:cNvSpPr>
                <a:spLocks noChangeArrowheads="1"/>
              </p:cNvSpPr>
              <p:nvPr/>
            </p:nvSpPr>
            <p:spPr bwMode="auto">
              <a:xfrm>
                <a:off x="1440" y="1872"/>
                <a:ext cx="1056" cy="19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b="1">
                  <a:solidFill>
                    <a:schemeClr val="tx1"/>
                  </a:solidFill>
                  <a:latin typeface="Courier New" pitchFamily="-65" charset="0"/>
                </a:endParaRPr>
              </a:p>
            </p:txBody>
          </p:sp>
          <p:sp>
            <p:nvSpPr>
              <p:cNvPr id="96" name="Rectangle 11"/>
              <p:cNvSpPr>
                <a:spLocks noChangeArrowheads="1"/>
              </p:cNvSpPr>
              <p:nvPr/>
            </p:nvSpPr>
            <p:spPr bwMode="auto">
              <a:xfrm>
                <a:off x="1440" y="2064"/>
                <a:ext cx="1056" cy="19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b="1">
                  <a:solidFill>
                    <a:schemeClr val="tx1"/>
                  </a:solidFill>
                  <a:latin typeface="Courier New" pitchFamily="-65" charset="0"/>
                </a:endParaRPr>
              </a:p>
            </p:txBody>
          </p:sp>
          <p:sp>
            <p:nvSpPr>
              <p:cNvPr id="97" name="Rectangle 12"/>
              <p:cNvSpPr>
                <a:spLocks noChangeArrowheads="1"/>
              </p:cNvSpPr>
              <p:nvPr/>
            </p:nvSpPr>
            <p:spPr bwMode="auto">
              <a:xfrm>
                <a:off x="1440" y="2256"/>
                <a:ext cx="1056" cy="19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b="1">
                  <a:solidFill>
                    <a:schemeClr val="tx1"/>
                  </a:solidFill>
                  <a:latin typeface="Courier New" pitchFamily="-65" charset="0"/>
                </a:endParaRPr>
              </a:p>
            </p:txBody>
          </p:sp>
          <p:sp>
            <p:nvSpPr>
              <p:cNvPr id="98" name="Text Box 13"/>
              <p:cNvSpPr txBox="1">
                <a:spLocks noChangeArrowheads="1"/>
              </p:cNvSpPr>
              <p:nvPr/>
            </p:nvSpPr>
            <p:spPr bwMode="auto">
              <a:xfrm>
                <a:off x="240" y="1631"/>
                <a:ext cx="119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00000010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99" name="Text Box 14"/>
              <p:cNvSpPr txBox="1">
                <a:spLocks noChangeArrowheads="1"/>
              </p:cNvSpPr>
              <p:nvPr/>
            </p:nvSpPr>
            <p:spPr bwMode="auto">
              <a:xfrm>
                <a:off x="240" y="1823"/>
                <a:ext cx="119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u="sng">
                    <a:latin typeface="Courier New" pitchFamily="-65" charset="0"/>
                  </a:rPr>
                  <a:t>00000014</a:t>
                </a:r>
                <a:endParaRPr lang="en-US" sz="2800" b="1">
                  <a:solidFill>
                    <a:schemeClr val="tx1"/>
                  </a:solidFill>
                  <a:latin typeface="Courier New" pitchFamily="-65" charset="0"/>
                </a:endParaRPr>
              </a:p>
            </p:txBody>
          </p:sp>
          <p:sp>
            <p:nvSpPr>
              <p:cNvPr id="100" name="Text Box 15"/>
              <p:cNvSpPr txBox="1">
                <a:spLocks noChangeArrowheads="1"/>
              </p:cNvSpPr>
              <p:nvPr/>
            </p:nvSpPr>
            <p:spPr bwMode="auto">
              <a:xfrm>
                <a:off x="240" y="2015"/>
                <a:ext cx="119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00000018</a:t>
                </a:r>
              </a:p>
            </p:txBody>
          </p:sp>
          <p:sp>
            <p:nvSpPr>
              <p:cNvPr id="101" name="Text Box 16"/>
              <p:cNvSpPr txBox="1">
                <a:spLocks noChangeArrowheads="1"/>
              </p:cNvSpPr>
              <p:nvPr/>
            </p:nvSpPr>
            <p:spPr bwMode="auto">
              <a:xfrm>
                <a:off x="240" y="2207"/>
                <a:ext cx="119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u="sng">
                    <a:latin typeface="Courier New" pitchFamily="-65" charset="0"/>
                  </a:rPr>
                  <a:t>0000001C</a:t>
                </a:r>
                <a:endParaRPr lang="en-US" sz="2800" b="1">
                  <a:solidFill>
                    <a:schemeClr val="tx1"/>
                  </a:solidFill>
                  <a:latin typeface="Courier New" pitchFamily="-65" charset="0"/>
                </a:endParaRPr>
              </a:p>
            </p:txBody>
          </p:sp>
          <p:sp>
            <p:nvSpPr>
              <p:cNvPr id="102" name="Text Box 17"/>
              <p:cNvSpPr txBox="1">
                <a:spLocks noChangeArrowheads="1"/>
              </p:cNvSpPr>
              <p:nvPr/>
            </p:nvSpPr>
            <p:spPr bwMode="auto">
              <a:xfrm>
                <a:off x="1872" y="1632"/>
                <a:ext cx="223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/>
                  <a:t>a</a:t>
                </a:r>
              </a:p>
            </p:txBody>
          </p:sp>
          <p:sp>
            <p:nvSpPr>
              <p:cNvPr id="103" name="Text Box 18"/>
              <p:cNvSpPr txBox="1">
                <a:spLocks noChangeArrowheads="1"/>
              </p:cNvSpPr>
              <p:nvPr/>
            </p:nvSpPr>
            <p:spPr bwMode="auto">
              <a:xfrm>
                <a:off x="1872" y="1824"/>
                <a:ext cx="233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/>
                  <a:t>b</a:t>
                </a:r>
              </a:p>
            </p:txBody>
          </p:sp>
          <p:sp>
            <p:nvSpPr>
              <p:cNvPr id="104" name="Text Box 19"/>
              <p:cNvSpPr txBox="1">
                <a:spLocks noChangeArrowheads="1"/>
              </p:cNvSpPr>
              <p:nvPr/>
            </p:nvSpPr>
            <p:spPr bwMode="auto">
              <a:xfrm>
                <a:off x="1872" y="2016"/>
                <a:ext cx="223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/>
                  <a:t>c</a:t>
                </a:r>
              </a:p>
            </p:txBody>
          </p:sp>
          <p:sp>
            <p:nvSpPr>
              <p:cNvPr id="105" name="Text Box 20"/>
              <p:cNvSpPr txBox="1">
                <a:spLocks noChangeArrowheads="1"/>
              </p:cNvSpPr>
              <p:nvPr/>
            </p:nvSpPr>
            <p:spPr bwMode="auto">
              <a:xfrm>
                <a:off x="1872" y="2208"/>
                <a:ext cx="233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/>
                  <a:t>d</a:t>
                </a:r>
              </a:p>
            </p:txBody>
          </p:sp>
          <p:sp>
            <p:nvSpPr>
              <p:cNvPr id="106" name="Text Box 21"/>
              <p:cNvSpPr txBox="1">
                <a:spLocks noChangeArrowheads="1"/>
              </p:cNvSpPr>
              <p:nvPr/>
            </p:nvSpPr>
            <p:spPr bwMode="auto">
              <a:xfrm>
                <a:off x="672" y="2496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107" name="Text Box 22"/>
              <p:cNvSpPr txBox="1">
                <a:spLocks noChangeArrowheads="1"/>
              </p:cNvSpPr>
              <p:nvPr/>
            </p:nvSpPr>
            <p:spPr bwMode="auto">
              <a:xfrm>
                <a:off x="1824" y="2496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  <p:sp>
          <p:nvSpPr>
            <p:cNvPr id="61" name="Rectangle 23"/>
            <p:cNvSpPr>
              <a:spLocks noChangeArrowheads="1"/>
            </p:cNvSpPr>
            <p:nvPr/>
          </p:nvSpPr>
          <p:spPr bwMode="auto">
            <a:xfrm>
              <a:off x="4080" y="230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62" name="Rectangle 24"/>
            <p:cNvSpPr>
              <a:spLocks noChangeArrowheads="1"/>
            </p:cNvSpPr>
            <p:nvPr/>
          </p:nvSpPr>
          <p:spPr bwMode="auto">
            <a:xfrm>
              <a:off x="4080" y="249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63" name="Rectangle 25"/>
            <p:cNvSpPr>
              <a:spLocks noChangeArrowheads="1"/>
            </p:cNvSpPr>
            <p:nvPr/>
          </p:nvSpPr>
          <p:spPr bwMode="auto">
            <a:xfrm>
              <a:off x="4080" y="268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64" name="Rectangle 26"/>
            <p:cNvSpPr>
              <a:spLocks noChangeArrowheads="1"/>
            </p:cNvSpPr>
            <p:nvPr/>
          </p:nvSpPr>
          <p:spPr bwMode="auto">
            <a:xfrm>
              <a:off x="4080" y="288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65" name="Text Box 27"/>
            <p:cNvSpPr txBox="1">
              <a:spLocks noChangeArrowheads="1"/>
            </p:cNvSpPr>
            <p:nvPr/>
          </p:nvSpPr>
          <p:spPr bwMode="auto">
            <a:xfrm>
              <a:off x="2880" y="2255"/>
              <a:ext cx="119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Courier New" pitchFamily="-65" charset="0"/>
                </a:rPr>
                <a:t>00000030</a:t>
              </a:r>
              <a:endParaRPr lang="en-US" sz="28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sp>
          <p:nvSpPr>
            <p:cNvPr id="66" name="Text Box 28"/>
            <p:cNvSpPr txBox="1">
              <a:spLocks noChangeArrowheads="1"/>
            </p:cNvSpPr>
            <p:nvPr/>
          </p:nvSpPr>
          <p:spPr bwMode="auto">
            <a:xfrm>
              <a:off x="2880" y="2447"/>
              <a:ext cx="119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 u="sng">
                  <a:latin typeface="Courier New" pitchFamily="-65" charset="0"/>
                </a:rPr>
                <a:t>00000034</a:t>
              </a:r>
              <a:endParaRPr lang="en-US" sz="28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67" name="Text Box 29"/>
            <p:cNvSpPr txBox="1">
              <a:spLocks noChangeArrowheads="1"/>
            </p:cNvSpPr>
            <p:nvPr/>
          </p:nvSpPr>
          <p:spPr bwMode="auto">
            <a:xfrm>
              <a:off x="2880" y="2639"/>
              <a:ext cx="119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Courier New" pitchFamily="-65" charset="0"/>
                </a:rPr>
                <a:t>00000038</a:t>
              </a:r>
            </a:p>
          </p:txBody>
        </p:sp>
        <p:sp>
          <p:nvSpPr>
            <p:cNvPr id="68" name="Text Box 30"/>
            <p:cNvSpPr txBox="1">
              <a:spLocks noChangeArrowheads="1"/>
            </p:cNvSpPr>
            <p:nvPr/>
          </p:nvSpPr>
          <p:spPr bwMode="auto">
            <a:xfrm>
              <a:off x="2880" y="2831"/>
              <a:ext cx="119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Courier New" pitchFamily="-65" charset="0"/>
                </a:rPr>
                <a:t>0000003C</a:t>
              </a:r>
            </a:p>
          </p:txBody>
        </p:sp>
        <p:sp>
          <p:nvSpPr>
            <p:cNvPr id="69" name="Text Box 31"/>
            <p:cNvSpPr txBox="1">
              <a:spLocks noChangeArrowheads="1"/>
            </p:cNvSpPr>
            <p:nvPr/>
          </p:nvSpPr>
          <p:spPr bwMode="auto">
            <a:xfrm>
              <a:off x="4512" y="2256"/>
              <a:ext cx="223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/>
                <a:t>e</a:t>
              </a:r>
            </a:p>
          </p:txBody>
        </p:sp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4512" y="2448"/>
              <a:ext cx="18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/>
                <a:t>f</a:t>
              </a:r>
            </a:p>
          </p:txBody>
        </p:sp>
        <p:sp>
          <p:nvSpPr>
            <p:cNvPr id="71" name="Text Box 33"/>
            <p:cNvSpPr txBox="1">
              <a:spLocks noChangeArrowheads="1"/>
            </p:cNvSpPr>
            <p:nvPr/>
          </p:nvSpPr>
          <p:spPr bwMode="auto">
            <a:xfrm>
              <a:off x="4512" y="2640"/>
              <a:ext cx="233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/>
                <a:t>g</a:t>
              </a:r>
            </a:p>
          </p:txBody>
        </p:sp>
        <p:sp>
          <p:nvSpPr>
            <p:cNvPr id="72" name="Text Box 34"/>
            <p:cNvSpPr txBox="1">
              <a:spLocks noChangeArrowheads="1"/>
            </p:cNvSpPr>
            <p:nvPr/>
          </p:nvSpPr>
          <p:spPr bwMode="auto">
            <a:xfrm>
              <a:off x="4512" y="2832"/>
              <a:ext cx="233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/>
                <a:t>h</a:t>
              </a:r>
            </a:p>
          </p:txBody>
        </p:sp>
        <p:sp>
          <p:nvSpPr>
            <p:cNvPr id="73" name="Rectangle 35"/>
            <p:cNvSpPr>
              <a:spLocks noChangeArrowheads="1"/>
            </p:cNvSpPr>
            <p:nvPr/>
          </p:nvSpPr>
          <p:spPr bwMode="auto">
            <a:xfrm>
              <a:off x="4080" y="3241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74" name="Rectangle 36"/>
            <p:cNvSpPr>
              <a:spLocks noChangeArrowheads="1"/>
            </p:cNvSpPr>
            <p:nvPr/>
          </p:nvSpPr>
          <p:spPr bwMode="auto">
            <a:xfrm>
              <a:off x="4080" y="3433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75" name="Rectangle 37"/>
            <p:cNvSpPr>
              <a:spLocks noChangeArrowheads="1"/>
            </p:cNvSpPr>
            <p:nvPr/>
          </p:nvSpPr>
          <p:spPr bwMode="auto">
            <a:xfrm>
              <a:off x="4080" y="3625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76" name="Rectangle 38"/>
            <p:cNvSpPr>
              <a:spLocks noChangeArrowheads="1"/>
            </p:cNvSpPr>
            <p:nvPr/>
          </p:nvSpPr>
          <p:spPr bwMode="auto">
            <a:xfrm>
              <a:off x="4080" y="3817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77" name="Text Box 39"/>
            <p:cNvSpPr txBox="1">
              <a:spLocks noChangeArrowheads="1"/>
            </p:cNvSpPr>
            <p:nvPr/>
          </p:nvSpPr>
          <p:spPr bwMode="auto">
            <a:xfrm>
              <a:off x="2880" y="3192"/>
              <a:ext cx="119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Courier New" pitchFamily="-65" charset="0"/>
                </a:rPr>
                <a:t>00008010</a:t>
              </a:r>
              <a:endParaRPr lang="en-US" sz="28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sp>
          <p:nvSpPr>
            <p:cNvPr id="78" name="Text Box 40"/>
            <p:cNvSpPr txBox="1">
              <a:spLocks noChangeArrowheads="1"/>
            </p:cNvSpPr>
            <p:nvPr/>
          </p:nvSpPr>
          <p:spPr bwMode="auto">
            <a:xfrm>
              <a:off x="2880" y="3384"/>
              <a:ext cx="119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 u="sng">
                  <a:latin typeface="Courier New" pitchFamily="-65" charset="0"/>
                </a:rPr>
                <a:t>00008014</a:t>
              </a:r>
              <a:endParaRPr lang="en-US" sz="28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79" name="Text Box 41"/>
            <p:cNvSpPr txBox="1">
              <a:spLocks noChangeArrowheads="1"/>
            </p:cNvSpPr>
            <p:nvPr/>
          </p:nvSpPr>
          <p:spPr bwMode="auto">
            <a:xfrm>
              <a:off x="2880" y="3576"/>
              <a:ext cx="119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Courier New" pitchFamily="-65" charset="0"/>
                </a:rPr>
                <a:t>00008018</a:t>
              </a:r>
            </a:p>
          </p:txBody>
        </p:sp>
        <p:sp>
          <p:nvSpPr>
            <p:cNvPr id="80" name="Text Box 42"/>
            <p:cNvSpPr txBox="1">
              <a:spLocks noChangeArrowheads="1"/>
            </p:cNvSpPr>
            <p:nvPr/>
          </p:nvSpPr>
          <p:spPr bwMode="auto">
            <a:xfrm>
              <a:off x="2880" y="3768"/>
              <a:ext cx="119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Courier New" pitchFamily="-65" charset="0"/>
                </a:rPr>
                <a:t>0000801C</a:t>
              </a:r>
            </a:p>
          </p:txBody>
        </p:sp>
        <p:sp>
          <p:nvSpPr>
            <p:cNvPr id="81" name="Text Box 43"/>
            <p:cNvSpPr txBox="1">
              <a:spLocks noChangeArrowheads="1"/>
            </p:cNvSpPr>
            <p:nvPr/>
          </p:nvSpPr>
          <p:spPr bwMode="auto">
            <a:xfrm>
              <a:off x="4512" y="3193"/>
              <a:ext cx="169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/>
                <a:t>i</a:t>
              </a:r>
            </a:p>
          </p:txBody>
        </p:sp>
        <p:sp>
          <p:nvSpPr>
            <p:cNvPr id="82" name="Text Box 44"/>
            <p:cNvSpPr txBox="1">
              <a:spLocks noChangeArrowheads="1"/>
            </p:cNvSpPr>
            <p:nvPr/>
          </p:nvSpPr>
          <p:spPr bwMode="auto">
            <a:xfrm>
              <a:off x="4512" y="3385"/>
              <a:ext cx="169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/>
                <a:t>j</a:t>
              </a:r>
            </a:p>
          </p:txBody>
        </p:sp>
        <p:sp>
          <p:nvSpPr>
            <p:cNvPr id="83" name="Text Box 45"/>
            <p:cNvSpPr txBox="1">
              <a:spLocks noChangeArrowheads="1"/>
            </p:cNvSpPr>
            <p:nvPr/>
          </p:nvSpPr>
          <p:spPr bwMode="auto">
            <a:xfrm>
              <a:off x="4512" y="3577"/>
              <a:ext cx="223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/>
                <a:t>k</a:t>
              </a:r>
            </a:p>
          </p:txBody>
        </p:sp>
        <p:sp>
          <p:nvSpPr>
            <p:cNvPr id="84" name="Text Box 46"/>
            <p:cNvSpPr txBox="1">
              <a:spLocks noChangeArrowheads="1"/>
            </p:cNvSpPr>
            <p:nvPr/>
          </p:nvSpPr>
          <p:spPr bwMode="auto">
            <a:xfrm>
              <a:off x="4512" y="3769"/>
              <a:ext cx="169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/>
                <a:t>l</a:t>
              </a:r>
            </a:p>
          </p:txBody>
        </p:sp>
        <p:grpSp>
          <p:nvGrpSpPr>
            <p:cNvPr id="85" name="Group 47"/>
            <p:cNvGrpSpPr>
              <a:grpSpLocks/>
            </p:cNvGrpSpPr>
            <p:nvPr/>
          </p:nvGrpSpPr>
          <p:grpSpPr bwMode="auto">
            <a:xfrm>
              <a:off x="3312" y="3936"/>
              <a:ext cx="1412" cy="288"/>
              <a:chOff x="3312" y="3936"/>
              <a:chExt cx="1412" cy="288"/>
            </a:xfrm>
          </p:grpSpPr>
          <p:sp>
            <p:nvSpPr>
              <p:cNvPr id="92" name="Text Box 48"/>
              <p:cNvSpPr txBox="1">
                <a:spLocks noChangeArrowheads="1"/>
              </p:cNvSpPr>
              <p:nvPr/>
            </p:nvSpPr>
            <p:spPr bwMode="auto">
              <a:xfrm>
                <a:off x="3312" y="3936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93" name="Text Box 49"/>
              <p:cNvSpPr txBox="1">
                <a:spLocks noChangeArrowheads="1"/>
              </p:cNvSpPr>
              <p:nvPr/>
            </p:nvSpPr>
            <p:spPr bwMode="auto">
              <a:xfrm>
                <a:off x="4464" y="3936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  <p:grpSp>
          <p:nvGrpSpPr>
            <p:cNvPr id="86" name="Group 50"/>
            <p:cNvGrpSpPr>
              <a:grpSpLocks/>
            </p:cNvGrpSpPr>
            <p:nvPr/>
          </p:nvGrpSpPr>
          <p:grpSpPr bwMode="auto">
            <a:xfrm>
              <a:off x="3360" y="2976"/>
              <a:ext cx="1334" cy="288"/>
              <a:chOff x="3312" y="3936"/>
              <a:chExt cx="1431" cy="288"/>
            </a:xfrm>
          </p:grpSpPr>
          <p:sp>
            <p:nvSpPr>
              <p:cNvPr id="90" name="Text Box 51"/>
              <p:cNvSpPr txBox="1">
                <a:spLocks noChangeArrowheads="1"/>
              </p:cNvSpPr>
              <p:nvPr/>
            </p:nvSpPr>
            <p:spPr bwMode="auto">
              <a:xfrm>
                <a:off x="3312" y="3936"/>
                <a:ext cx="27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91" name="Text Box 52"/>
              <p:cNvSpPr txBox="1">
                <a:spLocks noChangeArrowheads="1"/>
              </p:cNvSpPr>
              <p:nvPr/>
            </p:nvSpPr>
            <p:spPr bwMode="auto">
              <a:xfrm>
                <a:off x="4464" y="3936"/>
                <a:ext cx="27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  <p:grpSp>
          <p:nvGrpSpPr>
            <p:cNvPr id="87" name="Group 53"/>
            <p:cNvGrpSpPr>
              <a:grpSpLocks/>
            </p:cNvGrpSpPr>
            <p:nvPr/>
          </p:nvGrpSpPr>
          <p:grpSpPr bwMode="auto">
            <a:xfrm>
              <a:off x="3312" y="912"/>
              <a:ext cx="1412" cy="288"/>
              <a:chOff x="3312" y="3936"/>
              <a:chExt cx="1412" cy="288"/>
            </a:xfrm>
          </p:grpSpPr>
          <p:sp>
            <p:nvSpPr>
              <p:cNvPr id="88" name="Text Box 54"/>
              <p:cNvSpPr txBox="1">
                <a:spLocks noChangeArrowheads="1"/>
              </p:cNvSpPr>
              <p:nvPr/>
            </p:nvSpPr>
            <p:spPr bwMode="auto">
              <a:xfrm>
                <a:off x="3312" y="3936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89" name="Text Box 55"/>
              <p:cNvSpPr txBox="1">
                <a:spLocks noChangeArrowheads="1"/>
              </p:cNvSpPr>
              <p:nvPr/>
            </p:nvSpPr>
            <p:spPr bwMode="auto">
              <a:xfrm>
                <a:off x="4464" y="3936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</p:grp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0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6019800" cy="474663"/>
          </a:xfrm>
        </p:spPr>
        <p:txBody>
          <a:bodyPr/>
          <a:lstStyle/>
          <a:p>
            <a:r>
              <a:rPr lang="en-US" dirty="0"/>
              <a:t>Peer Instruction</a:t>
            </a:r>
          </a:p>
        </p:txBody>
      </p:sp>
      <p:sp>
        <p:nvSpPr>
          <p:cNvPr id="295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038600"/>
            <a:ext cx="7391400" cy="2355850"/>
          </a:xfrm>
          <a:noFill/>
        </p:spPr>
        <p:txBody>
          <a:bodyPr/>
          <a:lstStyle/>
          <a:p>
            <a:pPr marL="803275" lvl="1" indent="-688975">
              <a:lnSpc>
                <a:spcPct val="75000"/>
              </a:lnSpc>
              <a:buFont typeface="+mj-lt"/>
              <a:buAutoNum type="arabicParenR"/>
              <a:tabLst>
                <a:tab pos="738188" algn="l"/>
              </a:tabLst>
            </a:pPr>
            <a:r>
              <a:rPr lang="en-US" sz="3200" dirty="0" err="1"/>
              <a:t>Mem</a:t>
            </a:r>
            <a:r>
              <a:rPr lang="en-US" sz="3200" dirty="0"/>
              <a:t> hierarchies</a:t>
            </a:r>
            <a:r>
              <a:rPr lang="en-US" sz="3200" dirty="0">
                <a:solidFill>
                  <a:srgbClr val="800080"/>
                </a:solidFill>
              </a:rPr>
              <a:t> </a:t>
            </a:r>
            <a:r>
              <a:rPr lang="en-US" sz="3200" dirty="0">
                <a:solidFill>
                  <a:schemeClr val="accent6"/>
                </a:solidFill>
              </a:rPr>
              <a:t>were invented before 1950. </a:t>
            </a:r>
            <a:r>
              <a:rPr lang="en-US" sz="3200" dirty="0"/>
              <a:t>(UNIVAC I wasn’t delivered ‘til 1951)</a:t>
            </a:r>
          </a:p>
          <a:p>
            <a:pPr marL="803275" lvl="1" indent="-688975">
              <a:lnSpc>
                <a:spcPct val="75000"/>
              </a:lnSpc>
              <a:buFont typeface="+mj-lt"/>
              <a:buAutoNum type="arabicParenR"/>
              <a:tabLst>
                <a:tab pos="738188" algn="l"/>
              </a:tabLst>
            </a:pPr>
            <a:r>
              <a:rPr lang="en-US" sz="3200" dirty="0"/>
              <a:t>If you know your computer’s cache size, you can often </a:t>
            </a:r>
            <a:r>
              <a:rPr lang="en-US" sz="3200" dirty="0">
                <a:solidFill>
                  <a:srgbClr val="1AB39F"/>
                </a:solidFill>
              </a:rPr>
              <a:t>make your code run faster</a:t>
            </a:r>
            <a:r>
              <a:rPr lang="en-US" sz="3200" dirty="0"/>
              <a:t>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56500" y="4495800"/>
            <a:ext cx="1371600" cy="17033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   12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a) </a:t>
            </a:r>
            <a:r>
              <a:rPr lang="en-US" sz="2400" b="1">
                <a:latin typeface="Courier New" pitchFamily="-65" charset="0"/>
              </a:rPr>
              <a:t>FF</a:t>
            </a:r>
            <a:endParaRPr lang="en-US" sz="2400" b="1">
              <a:solidFill>
                <a:schemeClr val="tx1"/>
              </a:solidFill>
              <a:latin typeface="Courier New" pitchFamily="-65" charset="0"/>
            </a:endParaRP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b) </a:t>
            </a:r>
            <a:r>
              <a:rPr lang="en-US" sz="2400" b="1">
                <a:latin typeface="Courier New" pitchFamily="-65" charset="0"/>
              </a:rPr>
              <a:t>F</a:t>
            </a:r>
            <a:r>
              <a:rPr lang="en-US" sz="2400" b="1">
                <a:solidFill>
                  <a:srgbClr val="EA157A"/>
                </a:solidFill>
                <a:latin typeface="Courier New" pitchFamily="-65" charset="0"/>
              </a:rPr>
              <a:t>T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c) </a:t>
            </a:r>
            <a:r>
              <a:rPr lang="en-US" sz="2400" b="1">
                <a:solidFill>
                  <a:srgbClr val="EA157A"/>
                </a:solidFill>
                <a:latin typeface="Courier New" pitchFamily="-65" charset="0"/>
              </a:rPr>
              <a:t>T</a:t>
            </a:r>
            <a:r>
              <a:rPr lang="en-US" sz="2400" b="1">
                <a:latin typeface="Courier New" pitchFamily="-65" charset="0"/>
              </a:rPr>
              <a:t>F</a:t>
            </a:r>
            <a:endParaRPr lang="en-US" sz="2400" b="1">
              <a:solidFill>
                <a:schemeClr val="tx1"/>
              </a:solidFill>
              <a:latin typeface="Courier New" pitchFamily="-65" charset="0"/>
            </a:endParaRP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d) </a:t>
            </a:r>
            <a:r>
              <a:rPr lang="en-US" sz="2400" b="1">
                <a:solidFill>
                  <a:srgbClr val="EA157A"/>
                </a:solidFill>
                <a:latin typeface="Courier New" pitchFamily="-65" charset="0"/>
              </a:rPr>
              <a:t>TT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391400" cy="474663"/>
          </a:xfrm>
        </p:spPr>
        <p:txBody>
          <a:bodyPr/>
          <a:lstStyle/>
          <a:p>
            <a:r>
              <a:rPr lang="en-US" dirty="0"/>
              <a:t>Peer Instruction Answer</a:t>
            </a:r>
          </a:p>
        </p:txBody>
      </p:sp>
      <p:sp>
        <p:nvSpPr>
          <p:cNvPr id="2952197" name="Rectangle 5"/>
          <p:cNvSpPr>
            <a:spLocks noChangeArrowheads="1"/>
          </p:cNvSpPr>
          <p:nvPr/>
        </p:nvSpPr>
        <p:spPr bwMode="auto">
          <a:xfrm>
            <a:off x="76200" y="1143000"/>
            <a:ext cx="8915400" cy="248478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803275" lvl="1" indent="-688975">
              <a:lnSpc>
                <a:spcPct val="75000"/>
              </a:lnSpc>
              <a:spcBef>
                <a:spcPct val="40000"/>
              </a:spcBef>
              <a:buSzPct val="100000"/>
              <a:buFont typeface="+mj-lt"/>
              <a:buAutoNum type="arabicParenR"/>
              <a:tabLst>
                <a:tab pos="738188" algn="l"/>
              </a:tabLst>
            </a:pPr>
            <a:r>
              <a:rPr lang="en-US" sz="3200" b="1" dirty="0">
                <a:solidFill>
                  <a:schemeClr val="accent2"/>
                </a:solidFill>
                <a:latin typeface="18 VAG Rounded Thin   55390"/>
                <a:ea typeface="ＭＳ Ｐゴシック" pitchFamily="-65" charset="-128"/>
              </a:rPr>
              <a:t>“We are…forced to recognize the possibility of constructing a hierarchy of memories, each of which has greater capacity than the preceding but which is less accessible.” – von Neumann, 1946</a:t>
            </a:r>
          </a:p>
          <a:p>
            <a:pPr marL="803275" lvl="1" indent="-688975">
              <a:lnSpc>
                <a:spcPct val="75000"/>
              </a:lnSpc>
              <a:spcBef>
                <a:spcPct val="40000"/>
              </a:spcBef>
              <a:buSzPct val="100000"/>
              <a:buFont typeface="Arial" pitchFamily="-65" charset="0"/>
              <a:buAutoNum type="arabicParenR"/>
              <a:tabLst>
                <a:tab pos="738188" algn="l"/>
              </a:tabLst>
            </a:pPr>
            <a:r>
              <a:rPr lang="en-US" sz="3200" b="1" dirty="0">
                <a:solidFill>
                  <a:schemeClr val="accent2"/>
                </a:solidFill>
                <a:latin typeface="18 VAG Rounded Thin   55390"/>
                <a:ea typeface="ＭＳ Ｐゴシック" pitchFamily="-65" charset="-128"/>
              </a:rPr>
              <a:t>Certainly! That’s call “tuning”</a:t>
            </a:r>
            <a:endParaRPr lang="en-US" sz="3200" b="1" dirty="0">
              <a:solidFill>
                <a:srgbClr val="0D407F"/>
              </a:solidFill>
              <a:latin typeface="18 VAG Rounded Thin   55390"/>
              <a:ea typeface="ＭＳ Ｐゴシック" pitchFamily="-65" charset="-128"/>
            </a:endParaRPr>
          </a:p>
        </p:txBody>
      </p:sp>
      <p:sp>
        <p:nvSpPr>
          <p:cNvPr id="2952198" name="AutoShape 6"/>
          <p:cNvSpPr>
            <a:spLocks noChangeArrowheads="1"/>
          </p:cNvSpPr>
          <p:nvPr/>
        </p:nvSpPr>
        <p:spPr bwMode="auto">
          <a:xfrm>
            <a:off x="7467600" y="5791200"/>
            <a:ext cx="1455738" cy="381000"/>
          </a:xfrm>
          <a:prstGeom prst="roundRect">
            <a:avLst>
              <a:gd name="adj" fmla="val 44583"/>
            </a:avLst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556500" y="4495800"/>
            <a:ext cx="1371600" cy="17033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   12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a) </a:t>
            </a:r>
            <a:r>
              <a:rPr lang="en-US" sz="2400" b="1">
                <a:latin typeface="Courier New" pitchFamily="-65" charset="0"/>
              </a:rPr>
              <a:t>FF</a:t>
            </a:r>
            <a:endParaRPr lang="en-US" sz="2400" b="1">
              <a:solidFill>
                <a:schemeClr val="tx1"/>
              </a:solidFill>
              <a:latin typeface="Courier New" pitchFamily="-65" charset="0"/>
            </a:endParaRP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b) </a:t>
            </a:r>
            <a:r>
              <a:rPr lang="en-US" sz="2400" b="1">
                <a:latin typeface="Courier New" pitchFamily="-65" charset="0"/>
              </a:rPr>
              <a:t>F</a:t>
            </a:r>
            <a:r>
              <a:rPr lang="en-US" sz="2400" b="1">
                <a:solidFill>
                  <a:srgbClr val="EA157A"/>
                </a:solidFill>
                <a:latin typeface="Courier New" pitchFamily="-65" charset="0"/>
              </a:rPr>
              <a:t>T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c) </a:t>
            </a:r>
            <a:r>
              <a:rPr lang="en-US" sz="2400" b="1">
                <a:solidFill>
                  <a:srgbClr val="EA157A"/>
                </a:solidFill>
                <a:latin typeface="Courier New" pitchFamily="-65" charset="0"/>
              </a:rPr>
              <a:t>T</a:t>
            </a:r>
            <a:r>
              <a:rPr lang="en-US" sz="2400" b="1">
                <a:latin typeface="Courier New" pitchFamily="-65" charset="0"/>
              </a:rPr>
              <a:t>F</a:t>
            </a:r>
            <a:endParaRPr lang="en-US" sz="2400" b="1">
              <a:solidFill>
                <a:schemeClr val="tx1"/>
              </a:solidFill>
              <a:latin typeface="Courier New" pitchFamily="-65" charset="0"/>
            </a:endParaRP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d) </a:t>
            </a:r>
            <a:r>
              <a:rPr lang="en-US" sz="2400" b="1">
                <a:solidFill>
                  <a:srgbClr val="EA157A"/>
                </a:solidFill>
                <a:latin typeface="Courier New" pitchFamily="-65" charset="0"/>
              </a:rPr>
              <a:t>TT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4038600"/>
            <a:ext cx="739140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03275" marR="0" lvl="1" indent="-688975" algn="l" defTabSz="914400" rtl="0" eaLnBrk="0" fontAlgn="base" latinLnBrk="0" hangingPunct="0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+mj-lt"/>
              <a:buAutoNum type="arabicParenR"/>
              <a:tabLst>
                <a:tab pos="738188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+mn-cs"/>
              </a:rPr>
              <a:t>Mem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+mn-cs"/>
              </a:rPr>
              <a:t> hierarchies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+mn-cs"/>
              </a:rPr>
              <a:t>were invented before 1950.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+mn-cs"/>
              </a:rPr>
              <a:t>(UNIVAC I wasn’t delivered ‘til 1951)</a:t>
            </a:r>
          </a:p>
          <a:p>
            <a:pPr marL="803275" marR="0" lvl="1" indent="-688975" algn="l" defTabSz="914400" rtl="0" eaLnBrk="0" fontAlgn="base" latinLnBrk="0" hangingPunct="0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+mj-lt"/>
              <a:buAutoNum type="arabicParenR"/>
              <a:tabLst>
                <a:tab pos="738188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+mn-cs"/>
              </a:rPr>
              <a:t>If you know your computer’s cache size, you can often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AB39F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+mn-cs"/>
              </a:rPr>
              <a:t>make your code run faster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+mn-cs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52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52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52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52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219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1146175"/>
          </a:xfrm>
        </p:spPr>
        <p:txBody>
          <a:bodyPr/>
          <a:lstStyle/>
          <a:p>
            <a:pPr>
              <a:buFont typeface="Times" pitchFamily="-65" charset="0"/>
              <a:buNone/>
            </a:pPr>
            <a:r>
              <a:rPr lang="en-US" dirty="0"/>
              <a:t>AREA (cache size, B)</a:t>
            </a:r>
            <a:br>
              <a:rPr lang="en-US" dirty="0"/>
            </a:br>
            <a:r>
              <a:rPr lang="en-US" dirty="0"/>
              <a:t>= </a:t>
            </a:r>
            <a:r>
              <a:rPr lang="en-US" dirty="0">
                <a:solidFill>
                  <a:schemeClr val="accent1"/>
                </a:solidFill>
              </a:rPr>
              <a:t>HEIGHT (# of blocks)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  * </a:t>
            </a:r>
            <a:r>
              <a:rPr lang="en-US" dirty="0">
                <a:solidFill>
                  <a:schemeClr val="accent4"/>
                </a:solidFill>
              </a:rPr>
              <a:t>WIDTH (size of one block, B/block)</a:t>
            </a:r>
          </a:p>
        </p:txBody>
      </p:sp>
      <p:sp>
        <p:nvSpPr>
          <p:cNvPr id="2864132" name="Rectangle 4"/>
          <p:cNvSpPr>
            <a:spLocks noChangeArrowheads="1"/>
          </p:cNvSpPr>
          <p:nvPr/>
        </p:nvSpPr>
        <p:spPr bwMode="auto">
          <a:xfrm>
            <a:off x="4265613" y="3733800"/>
            <a:ext cx="4114800" cy="2895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4133" name="Line 5"/>
          <p:cNvSpPr>
            <a:spLocks noChangeShapeType="1"/>
          </p:cNvSpPr>
          <p:nvPr/>
        </p:nvSpPr>
        <p:spPr bwMode="auto">
          <a:xfrm>
            <a:off x="4265613" y="3505200"/>
            <a:ext cx="4114800" cy="0"/>
          </a:xfrm>
          <a:prstGeom prst="line">
            <a:avLst/>
          </a:prstGeom>
          <a:noFill/>
          <a:ln w="12700">
            <a:solidFill>
              <a:schemeClr val="accent4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4134" name="Line 6"/>
          <p:cNvSpPr>
            <a:spLocks noChangeShapeType="1"/>
          </p:cNvSpPr>
          <p:nvPr/>
        </p:nvSpPr>
        <p:spPr bwMode="auto">
          <a:xfrm>
            <a:off x="4086492" y="3733800"/>
            <a:ext cx="0" cy="28956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4135" name="Rectangle 7"/>
          <p:cNvSpPr>
            <a:spLocks noChangeArrowheads="1"/>
          </p:cNvSpPr>
          <p:nvPr/>
        </p:nvSpPr>
        <p:spPr bwMode="auto">
          <a:xfrm>
            <a:off x="4267200" y="2590800"/>
            <a:ext cx="411480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  <a:latin typeface="18 VAG Rounded Bold   07390"/>
              </a:rPr>
              <a:t>WIDTH </a:t>
            </a:r>
            <a:br>
              <a:rPr lang="en-US" sz="2400" b="1" dirty="0">
                <a:solidFill>
                  <a:schemeClr val="accent4"/>
                </a:solidFill>
                <a:latin typeface="18 VAG Rounded Bold   07390"/>
              </a:rPr>
            </a:br>
            <a:r>
              <a:rPr lang="en-US" sz="2400" b="1" dirty="0">
                <a:solidFill>
                  <a:schemeClr val="accent4"/>
                </a:solidFill>
                <a:latin typeface="18 VAG Rounded Bold   07390"/>
              </a:rPr>
              <a:t>(size of one block, B/block)</a:t>
            </a:r>
          </a:p>
        </p:txBody>
      </p:sp>
      <p:sp>
        <p:nvSpPr>
          <p:cNvPr id="2864136" name="Rectangle 8"/>
          <p:cNvSpPr>
            <a:spLocks noChangeArrowheads="1"/>
          </p:cNvSpPr>
          <p:nvPr/>
        </p:nvSpPr>
        <p:spPr bwMode="auto">
          <a:xfrm>
            <a:off x="2133600" y="4960203"/>
            <a:ext cx="1800493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2400" b="1" dirty="0">
                <a:latin typeface="18 VAG Rounded Bold   07390"/>
              </a:rPr>
              <a:t>HEIGHT</a:t>
            </a:r>
            <a:br>
              <a:rPr lang="en-US" sz="2400" b="1" dirty="0">
                <a:latin typeface="18 VAG Rounded Bold   07390"/>
              </a:rPr>
            </a:br>
            <a:r>
              <a:rPr lang="en-US" sz="2400" b="1" dirty="0">
                <a:latin typeface="18 VAG Rounded Bold   07390"/>
              </a:rPr>
              <a:t>(# of blocks)</a:t>
            </a:r>
          </a:p>
        </p:txBody>
      </p:sp>
      <p:sp>
        <p:nvSpPr>
          <p:cNvPr id="2864137" name="Line 9"/>
          <p:cNvSpPr>
            <a:spLocks noChangeShapeType="1"/>
          </p:cNvSpPr>
          <p:nvPr/>
        </p:nvSpPr>
        <p:spPr bwMode="auto">
          <a:xfrm>
            <a:off x="6323012" y="3733800"/>
            <a:ext cx="1587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4138" name="Line 10"/>
          <p:cNvSpPr>
            <a:spLocks noChangeShapeType="1"/>
          </p:cNvSpPr>
          <p:nvPr/>
        </p:nvSpPr>
        <p:spPr bwMode="auto">
          <a:xfrm>
            <a:off x="7389812" y="3733800"/>
            <a:ext cx="1587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4139" name="Line 11"/>
          <p:cNvSpPr>
            <a:spLocks noChangeShapeType="1"/>
          </p:cNvSpPr>
          <p:nvPr/>
        </p:nvSpPr>
        <p:spPr bwMode="auto">
          <a:xfrm flipH="1">
            <a:off x="5256212" y="5638800"/>
            <a:ext cx="1587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4140" name="Rectangle 12"/>
          <p:cNvSpPr>
            <a:spLocks noChangeArrowheads="1"/>
          </p:cNvSpPr>
          <p:nvPr/>
        </p:nvSpPr>
        <p:spPr bwMode="auto">
          <a:xfrm>
            <a:off x="4876800" y="4572000"/>
            <a:ext cx="2895600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18 VAG Rounded Bold   07390"/>
              </a:rPr>
              <a:t>AREA</a:t>
            </a:r>
            <a:br>
              <a:rPr lang="en-US" sz="3200" b="1" dirty="0">
                <a:solidFill>
                  <a:schemeClr val="tx1"/>
                </a:solidFill>
                <a:latin typeface="18 VAG Rounded Bold   07390"/>
              </a:rPr>
            </a:br>
            <a:r>
              <a:rPr lang="en-US" sz="3200" b="1" dirty="0">
                <a:solidFill>
                  <a:schemeClr val="tx1"/>
                </a:solidFill>
                <a:latin typeface="18 VAG Rounded Bold   07390"/>
              </a:rPr>
              <a:t>(cache size, B)</a:t>
            </a:r>
          </a:p>
        </p:txBody>
      </p:sp>
      <p:sp>
        <p:nvSpPr>
          <p:cNvPr id="2864141" name="Rectangle 13"/>
          <p:cNvSpPr>
            <a:spLocks noChangeArrowheads="1"/>
          </p:cNvSpPr>
          <p:nvPr/>
        </p:nvSpPr>
        <p:spPr bwMode="auto">
          <a:xfrm>
            <a:off x="5410200" y="1382713"/>
            <a:ext cx="2951162" cy="59848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1905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18 VAG Rounded Bold   07390"/>
              </a:rPr>
              <a:t>2</a:t>
            </a:r>
            <a:r>
              <a:rPr lang="en-US" sz="3200" b="1" baseline="30000" dirty="0">
                <a:solidFill>
                  <a:schemeClr val="tx1"/>
                </a:solidFill>
                <a:latin typeface="18 VAG Rounded Bold   07390"/>
              </a:rPr>
              <a:t>(H+W)</a:t>
            </a:r>
            <a:r>
              <a:rPr lang="en-US" sz="3200" b="1" dirty="0">
                <a:solidFill>
                  <a:schemeClr val="tx1"/>
                </a:solidFill>
                <a:latin typeface="18 VAG Rounded Bold   07390"/>
              </a:rPr>
              <a:t> = </a:t>
            </a:r>
            <a:r>
              <a:rPr lang="en-US" sz="3200" b="1" dirty="0">
                <a:latin typeface="18 VAG Rounded Bold   07390"/>
              </a:rPr>
              <a:t>2</a:t>
            </a:r>
            <a:r>
              <a:rPr lang="en-US" sz="3200" b="1" baseline="30000" dirty="0">
                <a:latin typeface="18 VAG Rounded Bold   07390"/>
              </a:rPr>
              <a:t>H</a:t>
            </a:r>
            <a:r>
              <a:rPr lang="en-US" sz="3200" b="1" dirty="0">
                <a:solidFill>
                  <a:schemeClr val="tx1"/>
                </a:solidFill>
                <a:latin typeface="18 VAG Rounded Bold   07390"/>
              </a:rPr>
              <a:t> * </a:t>
            </a:r>
            <a:r>
              <a:rPr lang="en-US" sz="3200" b="1" dirty="0">
                <a:solidFill>
                  <a:schemeClr val="accent4"/>
                </a:solidFill>
                <a:latin typeface="18 VAG Rounded Bold   07390"/>
              </a:rPr>
              <a:t>2</a:t>
            </a:r>
            <a:r>
              <a:rPr lang="en-US" sz="3200" b="1" baseline="30000" dirty="0">
                <a:solidFill>
                  <a:schemeClr val="accent4"/>
                </a:solidFill>
                <a:latin typeface="18 VAG Rounded Bold   07390"/>
              </a:rPr>
              <a:t>W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85800" y="2971800"/>
            <a:ext cx="2646363" cy="476250"/>
            <a:chOff x="3840" y="288"/>
            <a:chExt cx="1667" cy="300"/>
          </a:xfrm>
        </p:grpSpPr>
        <p:sp>
          <p:nvSpPr>
            <p:cNvPr id="2864143" name="Rectangle 15"/>
            <p:cNvSpPr>
              <a:spLocks noChangeArrowheads="1"/>
            </p:cNvSpPr>
            <p:nvPr/>
          </p:nvSpPr>
          <p:spPr bwMode="auto">
            <a:xfrm>
              <a:off x="3840" y="288"/>
              <a:ext cx="1667" cy="291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19050">
              <a:solidFill>
                <a:srgbClr val="800080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 u="sng" dirty="0">
                  <a:solidFill>
                    <a:schemeClr val="accent2"/>
                  </a:solidFill>
                  <a:latin typeface="18 VAG Rounded Bold   07390"/>
                </a:rPr>
                <a:t>T</a:t>
              </a:r>
              <a:r>
                <a:rPr lang="en-US" sz="2400" b="1" dirty="0">
                  <a:solidFill>
                    <a:schemeClr val="accent2"/>
                  </a:solidFill>
                  <a:latin typeface="18 VAG Rounded Bold   07390"/>
                </a:rPr>
                <a:t>ag</a:t>
              </a:r>
              <a:r>
                <a:rPr lang="en-US" sz="2400" b="1" dirty="0">
                  <a:solidFill>
                    <a:schemeClr val="tx1"/>
                  </a:solidFill>
                  <a:latin typeface="18 VAG Rounded Bold   07390"/>
                </a:rPr>
                <a:t>  </a:t>
              </a:r>
              <a:r>
                <a:rPr lang="en-US" sz="2400" b="1" u="sng" dirty="0">
                  <a:latin typeface="18 VAG Rounded Bold   07390"/>
                </a:rPr>
                <a:t>I</a:t>
              </a:r>
              <a:r>
                <a:rPr lang="en-US" sz="2400" b="1" dirty="0">
                  <a:latin typeface="18 VAG Rounded Bold   07390"/>
                </a:rPr>
                <a:t>ndex</a:t>
              </a:r>
              <a:r>
                <a:rPr lang="en-US" sz="2400" b="1" dirty="0">
                  <a:solidFill>
                    <a:schemeClr val="tx1"/>
                  </a:solidFill>
                  <a:latin typeface="18 VAG Rounded Bold   07390"/>
                </a:rPr>
                <a:t>   </a:t>
              </a:r>
              <a:r>
                <a:rPr lang="en-US" sz="2400" b="1" u="sng" dirty="0">
                  <a:solidFill>
                    <a:schemeClr val="accent4"/>
                  </a:solidFill>
                  <a:latin typeface="18 VAG Rounded Bold   07390"/>
                </a:rPr>
                <a:t>O</a:t>
              </a:r>
              <a:r>
                <a:rPr lang="en-US" sz="2400" b="1" dirty="0">
                  <a:solidFill>
                    <a:schemeClr val="accent4"/>
                  </a:solidFill>
                  <a:latin typeface="18 VAG Rounded Bold   07390"/>
                </a:rPr>
                <a:t>ffset</a:t>
              </a:r>
              <a:endParaRPr lang="en-US" sz="2400" b="1" baseline="30000" dirty="0">
                <a:solidFill>
                  <a:schemeClr val="accent4"/>
                </a:solidFill>
                <a:latin typeface="18 VAG Rounded Bold   07390"/>
              </a:endParaRPr>
            </a:p>
          </p:txBody>
        </p:sp>
        <p:sp>
          <p:nvSpPr>
            <p:cNvPr id="2864144" name="Line 16"/>
            <p:cNvSpPr>
              <a:spLocks noChangeShapeType="1"/>
            </p:cNvSpPr>
            <p:nvPr/>
          </p:nvSpPr>
          <p:spPr bwMode="auto">
            <a:xfrm>
              <a:off x="4239" y="288"/>
              <a:ext cx="0" cy="294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18 VAG Rounded Bold   07390"/>
              </a:endParaRPr>
            </a:p>
          </p:txBody>
        </p:sp>
        <p:sp>
          <p:nvSpPr>
            <p:cNvPr id="2864145" name="Line 17"/>
            <p:cNvSpPr>
              <a:spLocks noChangeShapeType="1"/>
            </p:cNvSpPr>
            <p:nvPr/>
          </p:nvSpPr>
          <p:spPr bwMode="auto">
            <a:xfrm>
              <a:off x="4816" y="288"/>
              <a:ext cx="0" cy="300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18 VAG Rounded Bold   07390"/>
              </a:endParaRPr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accent2"/>
                </a:solidFill>
              </a:rPr>
              <a:t>T</a:t>
            </a:r>
            <a:r>
              <a:rPr lang="en-US" u="sng" dirty="0">
                <a:solidFill>
                  <a:schemeClr val="accent1"/>
                </a:solidFill>
              </a:rPr>
              <a:t>I</a:t>
            </a:r>
            <a:r>
              <a:rPr lang="en-US" u="sng" dirty="0">
                <a:solidFill>
                  <a:schemeClr val="accent4"/>
                </a:solidFill>
              </a:rPr>
              <a:t>O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Dan’s great cache mnemonic</a:t>
            </a:r>
            <a:endParaRPr lang="en-US" dirty="0"/>
          </a:p>
        </p:txBody>
      </p:sp>
      <p:sp>
        <p:nvSpPr>
          <p:cNvPr id="19" name="Line 11"/>
          <p:cNvSpPr>
            <a:spLocks noChangeShapeType="1"/>
          </p:cNvSpPr>
          <p:nvPr/>
        </p:nvSpPr>
        <p:spPr bwMode="auto">
          <a:xfrm>
            <a:off x="5257800" y="3733800"/>
            <a:ext cx="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>
            <a:off x="6324600" y="56388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>
            <a:off x="7391400" y="56388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Left Brace 22"/>
          <p:cNvSpPr/>
          <p:nvPr/>
        </p:nvSpPr>
        <p:spPr>
          <a:xfrm rot="16200000">
            <a:off x="1776169" y="2474357"/>
            <a:ext cx="457200" cy="2637938"/>
          </a:xfrm>
          <a:prstGeom prst="leftBrace">
            <a:avLst/>
          </a:prstGeom>
          <a:ln>
            <a:solidFill>
              <a:srgbClr val="FFFF00"/>
            </a:solidFill>
          </a:ln>
          <a:effectLst>
            <a:glow rad="63500">
              <a:srgbClr val="FFFF00">
                <a:alpha val="45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533400" y="3939390"/>
            <a:ext cx="2895600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18 VAG Rounded Bold   07390"/>
              </a:rPr>
              <a:t>Addr size</a:t>
            </a:r>
            <a:br>
              <a:rPr lang="en-US" sz="3200" b="1" dirty="0">
                <a:solidFill>
                  <a:srgbClr val="FFFF00"/>
                </a:solidFill>
                <a:latin typeface="18 VAG Rounded Bold   07390"/>
              </a:rPr>
            </a:br>
            <a:r>
              <a:rPr lang="en-US" sz="2400" b="1" dirty="0">
                <a:solidFill>
                  <a:srgbClr val="FFFF00"/>
                </a:solidFill>
                <a:latin typeface="18 VAG Rounded Bold   07390"/>
              </a:rPr>
              <a:t>(usu 32 bits)</a:t>
            </a:r>
            <a:endParaRPr lang="en-US" sz="3200" b="1" dirty="0">
              <a:solidFill>
                <a:srgbClr val="FFFF00"/>
              </a:solidFill>
              <a:latin typeface="18 VAG Rounded Bold   0739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6629400" cy="474663"/>
          </a:xfrm>
        </p:spPr>
        <p:txBody>
          <a:bodyPr/>
          <a:lstStyle/>
          <a:p>
            <a:r>
              <a:rPr lang="en-US" dirty="0"/>
              <a:t>Peer Instruction</a:t>
            </a:r>
          </a:p>
        </p:txBody>
      </p:sp>
      <p:sp>
        <p:nvSpPr>
          <p:cNvPr id="294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343400"/>
            <a:ext cx="7162800" cy="1778000"/>
          </a:xfrm>
          <a:noFill/>
        </p:spPr>
        <p:txBody>
          <a:bodyPr/>
          <a:lstStyle/>
          <a:p>
            <a:pPr marL="609600" indent="-609600">
              <a:lnSpc>
                <a:spcPct val="85000"/>
              </a:lnSpc>
              <a:buFont typeface="Times" pitchFamily="-65" charset="0"/>
              <a:buAutoNum type="arabicPeriod"/>
              <a:tabLst>
                <a:tab pos="738188" algn="l"/>
              </a:tabLst>
            </a:pPr>
            <a:r>
              <a:rPr lang="en-US" sz="4000" dirty="0">
                <a:solidFill>
                  <a:srgbClr val="1AB39F"/>
                </a:solidFill>
              </a:rPr>
              <a:t>All caches </a:t>
            </a:r>
            <a:r>
              <a:rPr lang="en-US" sz="4000" dirty="0"/>
              <a:t>take advantage of </a:t>
            </a:r>
            <a:br>
              <a:rPr lang="en-US" sz="4000" dirty="0"/>
            </a:br>
            <a:r>
              <a:rPr lang="en-US" sz="4000" dirty="0">
                <a:solidFill>
                  <a:srgbClr val="1AB39F"/>
                </a:solidFill>
              </a:rPr>
              <a:t>spatial locality</a:t>
            </a:r>
            <a:r>
              <a:rPr lang="en-US" sz="4000" dirty="0"/>
              <a:t>.</a:t>
            </a:r>
          </a:p>
          <a:p>
            <a:pPr marL="609600" indent="-609600">
              <a:lnSpc>
                <a:spcPct val="85000"/>
              </a:lnSpc>
              <a:buFont typeface="Times" pitchFamily="-65" charset="0"/>
              <a:buAutoNum type="arabicPeriod"/>
              <a:tabLst>
                <a:tab pos="738188" algn="l"/>
              </a:tabLst>
            </a:pPr>
            <a:r>
              <a:rPr lang="en-US" sz="4000" dirty="0">
                <a:solidFill>
                  <a:srgbClr val="1AB39F"/>
                </a:solidFill>
              </a:rPr>
              <a:t>All caches </a:t>
            </a:r>
            <a:r>
              <a:rPr lang="en-US" sz="4000" dirty="0"/>
              <a:t>take advantage of</a:t>
            </a:r>
            <a:br>
              <a:rPr lang="en-US" sz="4000" dirty="0"/>
            </a:br>
            <a:r>
              <a:rPr lang="en-US" sz="4000" dirty="0">
                <a:solidFill>
                  <a:srgbClr val="1AB39F"/>
                </a:solidFill>
              </a:rPr>
              <a:t>temporal locality</a:t>
            </a:r>
            <a:r>
              <a:rPr lang="en-US" sz="4000" dirty="0"/>
              <a:t>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56500" y="4495800"/>
            <a:ext cx="1371600" cy="17033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   12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a) </a:t>
            </a:r>
            <a:r>
              <a:rPr lang="en-US" sz="2400" b="1">
                <a:latin typeface="Courier New" pitchFamily="-65" charset="0"/>
              </a:rPr>
              <a:t>FF</a:t>
            </a:r>
            <a:endParaRPr lang="en-US" sz="2400" b="1">
              <a:solidFill>
                <a:schemeClr val="tx1"/>
              </a:solidFill>
              <a:latin typeface="Courier New" pitchFamily="-65" charset="0"/>
            </a:endParaRP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b) </a:t>
            </a:r>
            <a:r>
              <a:rPr lang="en-US" sz="2400" b="1">
                <a:latin typeface="Courier New" pitchFamily="-65" charset="0"/>
              </a:rPr>
              <a:t>F</a:t>
            </a:r>
            <a:r>
              <a:rPr lang="en-US" sz="2400" b="1">
                <a:solidFill>
                  <a:srgbClr val="EA157A"/>
                </a:solidFill>
                <a:latin typeface="Courier New" pitchFamily="-65" charset="0"/>
              </a:rPr>
              <a:t>T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c) </a:t>
            </a:r>
            <a:r>
              <a:rPr lang="en-US" sz="2400" b="1">
                <a:solidFill>
                  <a:srgbClr val="EA157A"/>
                </a:solidFill>
                <a:latin typeface="Courier New" pitchFamily="-65" charset="0"/>
              </a:rPr>
              <a:t>T</a:t>
            </a:r>
            <a:r>
              <a:rPr lang="en-US" sz="2400" b="1">
                <a:latin typeface="Courier New" pitchFamily="-65" charset="0"/>
              </a:rPr>
              <a:t>F</a:t>
            </a:r>
            <a:endParaRPr lang="en-US" sz="2400" b="1">
              <a:solidFill>
                <a:schemeClr val="tx1"/>
              </a:solidFill>
              <a:latin typeface="Courier New" pitchFamily="-65" charset="0"/>
            </a:endParaRP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d) </a:t>
            </a:r>
            <a:r>
              <a:rPr lang="en-US" sz="2400" b="1">
                <a:solidFill>
                  <a:srgbClr val="EA157A"/>
                </a:solidFill>
                <a:latin typeface="Courier New" pitchFamily="-65" charset="0"/>
              </a:rPr>
              <a:t>TT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6629400" cy="474663"/>
          </a:xfrm>
        </p:spPr>
        <p:txBody>
          <a:bodyPr/>
          <a:lstStyle/>
          <a:p>
            <a:r>
              <a:rPr lang="en-US" dirty="0"/>
              <a:t>Peer Instruction Answer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56500" y="4495800"/>
            <a:ext cx="1371600" cy="17033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   12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a) </a:t>
            </a:r>
            <a:r>
              <a:rPr lang="en-US" sz="2400" b="1">
                <a:latin typeface="Courier New" pitchFamily="-65" charset="0"/>
              </a:rPr>
              <a:t>FF</a:t>
            </a:r>
            <a:endParaRPr lang="en-US" sz="2400" b="1">
              <a:solidFill>
                <a:schemeClr val="tx1"/>
              </a:solidFill>
              <a:latin typeface="Courier New" pitchFamily="-65" charset="0"/>
            </a:endParaRP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b) </a:t>
            </a:r>
            <a:r>
              <a:rPr lang="en-US" sz="2400" b="1">
                <a:latin typeface="Courier New" pitchFamily="-65" charset="0"/>
              </a:rPr>
              <a:t>F</a:t>
            </a:r>
            <a:r>
              <a:rPr lang="en-US" sz="2400" b="1">
                <a:solidFill>
                  <a:srgbClr val="EA157A"/>
                </a:solidFill>
                <a:latin typeface="Courier New" pitchFamily="-65" charset="0"/>
              </a:rPr>
              <a:t>T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c) </a:t>
            </a:r>
            <a:r>
              <a:rPr lang="en-US" sz="2400" b="1">
                <a:solidFill>
                  <a:srgbClr val="EA157A"/>
                </a:solidFill>
                <a:latin typeface="Courier New" pitchFamily="-65" charset="0"/>
              </a:rPr>
              <a:t>T</a:t>
            </a:r>
            <a:r>
              <a:rPr lang="en-US" sz="2400" b="1">
                <a:latin typeface="Courier New" pitchFamily="-65" charset="0"/>
              </a:rPr>
              <a:t>F</a:t>
            </a:r>
            <a:endParaRPr lang="en-US" sz="2400" b="1">
              <a:solidFill>
                <a:schemeClr val="tx1"/>
              </a:solidFill>
              <a:latin typeface="Courier New" pitchFamily="-65" charset="0"/>
            </a:endParaRP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d) </a:t>
            </a:r>
            <a:r>
              <a:rPr lang="en-US" sz="2400" b="1">
                <a:solidFill>
                  <a:srgbClr val="EA157A"/>
                </a:solidFill>
                <a:latin typeface="Courier New" pitchFamily="-65" charset="0"/>
              </a:rPr>
              <a:t>TT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7467600" y="5158509"/>
            <a:ext cx="1455738" cy="381000"/>
          </a:xfrm>
          <a:prstGeom prst="roundRect">
            <a:avLst>
              <a:gd name="adj" fmla="val 44583"/>
            </a:avLst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81000" y="914400"/>
            <a:ext cx="8534400" cy="209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85000"/>
              </a:lnSpc>
              <a:spcBef>
                <a:spcPct val="65000"/>
              </a:spcBef>
              <a:buSzPct val="100000"/>
              <a:buFont typeface="Times" pitchFamily="-65" charset="0"/>
              <a:buAutoNum type="arabicPeriod"/>
            </a:pPr>
            <a:r>
              <a:rPr lang="en-US" sz="3200" b="1">
                <a:solidFill>
                  <a:schemeClr val="tx1"/>
                </a:solidFill>
              </a:rPr>
              <a:t>All caches take advantage of spatial locality.</a:t>
            </a:r>
          </a:p>
          <a:p>
            <a:pPr marL="457200" indent="-457200">
              <a:lnSpc>
                <a:spcPct val="85000"/>
              </a:lnSpc>
              <a:spcBef>
                <a:spcPct val="65000"/>
              </a:spcBef>
              <a:buSzPct val="100000"/>
              <a:buFont typeface="Times" pitchFamily="-65" charset="0"/>
              <a:buAutoNum type="arabicPeriod"/>
            </a:pPr>
            <a:r>
              <a:rPr lang="en-US" sz="3200" b="1">
                <a:solidFill>
                  <a:schemeClr val="tx1"/>
                </a:solidFill>
              </a:rPr>
              <a:t>All caches take advantage of temporal locality.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62000" y="1981200"/>
            <a:ext cx="2652326" cy="1107996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6600" b="1" dirty="0">
                <a:solidFill>
                  <a:schemeClr val="accent2"/>
                </a:solidFill>
              </a:rPr>
              <a:t>T R U E</a:t>
            </a:r>
            <a:endParaRPr lang="en-US" sz="6600" b="1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38200" y="762000"/>
            <a:ext cx="3231323" cy="1107996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6600" b="1" dirty="0"/>
              <a:t>F A L S E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108450" y="1614488"/>
            <a:ext cx="495935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>
              <a:buFont typeface="Times" pitchFamily="-65" charset="0"/>
              <a:buAutoNum type="arabicPeriod"/>
            </a:pPr>
            <a:r>
              <a:rPr lang="en-US" sz="2800" b="1"/>
              <a:t>Block size = 1, no spatial!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038600" y="2514600"/>
            <a:ext cx="5105400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 typeface="Times" pitchFamily="-65" charset="0"/>
              <a:buAutoNum type="arabicPeriod" startAt="2"/>
            </a:pPr>
            <a:r>
              <a:rPr lang="en-US" sz="2800" b="1" dirty="0">
                <a:solidFill>
                  <a:schemeClr val="accent2"/>
                </a:solidFill>
              </a:rPr>
              <a:t>That’s the </a:t>
            </a:r>
            <a:r>
              <a:rPr lang="en-US" sz="2800" b="1" u="sng" dirty="0">
                <a:solidFill>
                  <a:schemeClr val="accent2"/>
                </a:solidFill>
              </a:rPr>
              <a:t>idea</a:t>
            </a:r>
            <a:r>
              <a:rPr lang="en-US" sz="2800" b="1" dirty="0">
                <a:solidFill>
                  <a:schemeClr val="accent2"/>
                </a:solidFill>
              </a:rPr>
              <a:t> of caches; We’ll need it again soon.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28600" y="4343400"/>
            <a:ext cx="71628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0" fontAlgn="base" latinLnBrk="0" hangingPunct="0">
              <a:lnSpc>
                <a:spcPct val="85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Times" pitchFamily="-65" charset="0"/>
              <a:buAutoNum type="arabicPeriod"/>
              <a:tabLst>
                <a:tab pos="7381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AB39F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  <a:t>All caches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  <a:t>take advantage of 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AB39F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  <a:t>spatial locality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  <a:t>.</a:t>
            </a:r>
          </a:p>
          <a:p>
            <a:pPr marL="609600" marR="0" lvl="0" indent="-609600" algn="l" defTabSz="914400" rtl="0" eaLnBrk="0" fontAlgn="base" latinLnBrk="0" hangingPunct="0">
              <a:lnSpc>
                <a:spcPct val="85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Times" pitchFamily="-65" charset="0"/>
              <a:buAutoNum type="arabicPeriod"/>
              <a:tabLst>
                <a:tab pos="7381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AB39F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  <a:t>All caches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  <a:t>take advantage of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AB39F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  <a:t>temporal locality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utoUpdateAnimBg="0"/>
      <p:bldP spid="9" grpId="0" autoUpdateAnimBg="0"/>
      <p:bldP spid="10" grpId="0" autoUpdateAnimBg="0"/>
      <p:bldP spid="11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010400" cy="474663"/>
          </a:xfrm>
        </p:spPr>
        <p:txBody>
          <a:bodyPr/>
          <a:lstStyle/>
          <a:p>
            <a:r>
              <a:rPr lang="en-US" dirty="0"/>
              <a:t>And in Conclusion…</a:t>
            </a:r>
          </a:p>
        </p:txBody>
      </p:sp>
      <p:sp>
        <p:nvSpPr>
          <p:cNvPr id="294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96275" cy="2597150"/>
          </a:xfrm>
        </p:spPr>
        <p:txBody>
          <a:bodyPr/>
          <a:lstStyle/>
          <a:p>
            <a:r>
              <a:rPr lang="en-US" dirty="0"/>
              <a:t>Mechanism for transparent movement of data among levels of a storage hierarchy</a:t>
            </a:r>
          </a:p>
          <a:p>
            <a:pPr lvl="1">
              <a:lnSpc>
                <a:spcPct val="45000"/>
              </a:lnSpc>
            </a:pPr>
            <a:r>
              <a:rPr lang="en-US" dirty="0"/>
              <a:t>set of address/value bindings</a:t>
            </a:r>
          </a:p>
          <a:p>
            <a:pPr lvl="1">
              <a:lnSpc>
                <a:spcPct val="45000"/>
              </a:lnSpc>
            </a:pPr>
            <a:r>
              <a:rPr lang="en-US" dirty="0"/>
              <a:t>address </a:t>
            </a:r>
            <a:r>
              <a:rPr lang="en-US" sz="3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Symbol" pitchFamily="-65" charset="2"/>
              </a:rPr>
              <a:t>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/>
              <a:t>index to set of candidates</a:t>
            </a:r>
          </a:p>
          <a:p>
            <a:pPr lvl="1">
              <a:lnSpc>
                <a:spcPct val="45000"/>
              </a:lnSpc>
            </a:pPr>
            <a:r>
              <a:rPr lang="en-US" dirty="0"/>
              <a:t>compare desired address with tag</a:t>
            </a:r>
          </a:p>
          <a:p>
            <a:pPr lvl="1">
              <a:lnSpc>
                <a:spcPct val="45000"/>
              </a:lnSpc>
            </a:pPr>
            <a:r>
              <a:rPr lang="en-US" dirty="0"/>
              <a:t>service hit or miss</a:t>
            </a:r>
          </a:p>
          <a:p>
            <a:pPr lvl="2">
              <a:lnSpc>
                <a:spcPct val="45000"/>
              </a:lnSpc>
            </a:pPr>
            <a:r>
              <a:rPr lang="en-US" dirty="0"/>
              <a:t>load new block and binding on miss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6225" y="3581400"/>
            <a:ext cx="8581962" cy="2832100"/>
            <a:chOff x="192" y="691"/>
            <a:chExt cx="5400" cy="2154"/>
          </a:xfrm>
        </p:grpSpPr>
        <p:sp>
          <p:nvSpPr>
            <p:cNvPr id="2946053" name="Rectangle 5"/>
            <p:cNvSpPr>
              <a:spLocks noChangeArrowheads="1"/>
            </p:cNvSpPr>
            <p:nvPr/>
          </p:nvSpPr>
          <p:spPr bwMode="auto">
            <a:xfrm>
              <a:off x="720" y="172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46054" name="Rectangle 6"/>
            <p:cNvSpPr>
              <a:spLocks noChangeArrowheads="1"/>
            </p:cNvSpPr>
            <p:nvPr/>
          </p:nvSpPr>
          <p:spPr bwMode="auto">
            <a:xfrm>
              <a:off x="576" y="172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46055" name="Rectangle 7"/>
            <p:cNvSpPr>
              <a:spLocks noChangeArrowheads="1"/>
            </p:cNvSpPr>
            <p:nvPr/>
          </p:nvSpPr>
          <p:spPr bwMode="auto">
            <a:xfrm>
              <a:off x="1344" y="172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46056" name="Rectangle 8"/>
            <p:cNvSpPr>
              <a:spLocks noChangeArrowheads="1"/>
            </p:cNvSpPr>
            <p:nvPr/>
          </p:nvSpPr>
          <p:spPr bwMode="auto">
            <a:xfrm>
              <a:off x="2400" y="172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46057" name="Rectangle 9"/>
            <p:cNvSpPr>
              <a:spLocks noChangeArrowheads="1"/>
            </p:cNvSpPr>
            <p:nvPr/>
          </p:nvSpPr>
          <p:spPr bwMode="auto">
            <a:xfrm>
              <a:off x="3456" y="172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46058" name="Rectangle 10"/>
            <p:cNvSpPr>
              <a:spLocks noChangeArrowheads="1"/>
            </p:cNvSpPr>
            <p:nvPr/>
          </p:nvSpPr>
          <p:spPr bwMode="auto">
            <a:xfrm>
              <a:off x="4512" y="172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46059" name="Rectangle 11"/>
            <p:cNvSpPr>
              <a:spLocks noChangeArrowheads="1"/>
            </p:cNvSpPr>
            <p:nvPr/>
          </p:nvSpPr>
          <p:spPr bwMode="auto">
            <a:xfrm>
              <a:off x="720" y="191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46060" name="Rectangle 12"/>
            <p:cNvSpPr>
              <a:spLocks noChangeArrowheads="1"/>
            </p:cNvSpPr>
            <p:nvPr/>
          </p:nvSpPr>
          <p:spPr bwMode="auto">
            <a:xfrm>
              <a:off x="576" y="191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46061" name="Rectangle 13"/>
            <p:cNvSpPr>
              <a:spLocks noChangeArrowheads="1"/>
            </p:cNvSpPr>
            <p:nvPr/>
          </p:nvSpPr>
          <p:spPr bwMode="auto">
            <a:xfrm>
              <a:off x="1344" y="191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46062" name="Rectangle 14"/>
            <p:cNvSpPr>
              <a:spLocks noChangeArrowheads="1"/>
            </p:cNvSpPr>
            <p:nvPr/>
          </p:nvSpPr>
          <p:spPr bwMode="auto">
            <a:xfrm>
              <a:off x="2400" y="191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46063" name="Rectangle 15"/>
            <p:cNvSpPr>
              <a:spLocks noChangeArrowheads="1"/>
            </p:cNvSpPr>
            <p:nvPr/>
          </p:nvSpPr>
          <p:spPr bwMode="auto">
            <a:xfrm>
              <a:off x="3456" y="191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46064" name="Rectangle 16"/>
            <p:cNvSpPr>
              <a:spLocks noChangeArrowheads="1"/>
            </p:cNvSpPr>
            <p:nvPr/>
          </p:nvSpPr>
          <p:spPr bwMode="auto">
            <a:xfrm>
              <a:off x="4512" y="191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46065" name="Rectangle 17"/>
            <p:cNvSpPr>
              <a:spLocks noChangeArrowheads="1"/>
            </p:cNvSpPr>
            <p:nvPr/>
          </p:nvSpPr>
          <p:spPr bwMode="auto">
            <a:xfrm>
              <a:off x="720" y="210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46066" name="Rectangle 18"/>
            <p:cNvSpPr>
              <a:spLocks noChangeArrowheads="1"/>
            </p:cNvSpPr>
            <p:nvPr/>
          </p:nvSpPr>
          <p:spPr bwMode="auto">
            <a:xfrm>
              <a:off x="576" y="210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46067" name="Rectangle 19"/>
            <p:cNvSpPr>
              <a:spLocks noChangeArrowheads="1"/>
            </p:cNvSpPr>
            <p:nvPr/>
          </p:nvSpPr>
          <p:spPr bwMode="auto">
            <a:xfrm>
              <a:off x="1344" y="210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46068" name="Rectangle 20"/>
            <p:cNvSpPr>
              <a:spLocks noChangeArrowheads="1"/>
            </p:cNvSpPr>
            <p:nvPr/>
          </p:nvSpPr>
          <p:spPr bwMode="auto">
            <a:xfrm>
              <a:off x="2400" y="210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46069" name="Rectangle 21"/>
            <p:cNvSpPr>
              <a:spLocks noChangeArrowheads="1"/>
            </p:cNvSpPr>
            <p:nvPr/>
          </p:nvSpPr>
          <p:spPr bwMode="auto">
            <a:xfrm>
              <a:off x="3456" y="210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46070" name="Rectangle 22"/>
            <p:cNvSpPr>
              <a:spLocks noChangeArrowheads="1"/>
            </p:cNvSpPr>
            <p:nvPr/>
          </p:nvSpPr>
          <p:spPr bwMode="auto">
            <a:xfrm>
              <a:off x="4512" y="210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46071" name="Rectangle 23"/>
            <p:cNvSpPr>
              <a:spLocks noChangeArrowheads="1"/>
            </p:cNvSpPr>
            <p:nvPr/>
          </p:nvSpPr>
          <p:spPr bwMode="auto">
            <a:xfrm>
              <a:off x="720" y="2298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46072" name="Rectangle 24"/>
            <p:cNvSpPr>
              <a:spLocks noChangeArrowheads="1"/>
            </p:cNvSpPr>
            <p:nvPr/>
          </p:nvSpPr>
          <p:spPr bwMode="auto">
            <a:xfrm>
              <a:off x="576" y="2298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46073" name="Rectangle 25"/>
            <p:cNvSpPr>
              <a:spLocks noChangeArrowheads="1"/>
            </p:cNvSpPr>
            <p:nvPr/>
          </p:nvSpPr>
          <p:spPr bwMode="auto">
            <a:xfrm>
              <a:off x="1344" y="229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46074" name="Rectangle 26"/>
            <p:cNvSpPr>
              <a:spLocks noChangeArrowheads="1"/>
            </p:cNvSpPr>
            <p:nvPr/>
          </p:nvSpPr>
          <p:spPr bwMode="auto">
            <a:xfrm>
              <a:off x="2400" y="229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46075" name="Rectangle 27"/>
            <p:cNvSpPr>
              <a:spLocks noChangeArrowheads="1"/>
            </p:cNvSpPr>
            <p:nvPr/>
          </p:nvSpPr>
          <p:spPr bwMode="auto">
            <a:xfrm>
              <a:off x="3456" y="229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46076" name="Rectangle 28"/>
            <p:cNvSpPr>
              <a:spLocks noChangeArrowheads="1"/>
            </p:cNvSpPr>
            <p:nvPr/>
          </p:nvSpPr>
          <p:spPr bwMode="auto">
            <a:xfrm>
              <a:off x="4512" y="229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46077" name="Rectangle 29"/>
            <p:cNvSpPr>
              <a:spLocks noChangeArrowheads="1"/>
            </p:cNvSpPr>
            <p:nvPr/>
          </p:nvSpPr>
          <p:spPr bwMode="auto">
            <a:xfrm>
              <a:off x="720" y="249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46078" name="Rectangle 30"/>
            <p:cNvSpPr>
              <a:spLocks noChangeArrowheads="1"/>
            </p:cNvSpPr>
            <p:nvPr/>
          </p:nvSpPr>
          <p:spPr bwMode="auto">
            <a:xfrm>
              <a:off x="576" y="249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46079" name="Rectangle 31"/>
            <p:cNvSpPr>
              <a:spLocks noChangeArrowheads="1"/>
            </p:cNvSpPr>
            <p:nvPr/>
          </p:nvSpPr>
          <p:spPr bwMode="auto">
            <a:xfrm>
              <a:off x="1344" y="249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46080" name="Rectangle 32"/>
            <p:cNvSpPr>
              <a:spLocks noChangeArrowheads="1"/>
            </p:cNvSpPr>
            <p:nvPr/>
          </p:nvSpPr>
          <p:spPr bwMode="auto">
            <a:xfrm>
              <a:off x="2400" y="249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46081" name="Rectangle 33"/>
            <p:cNvSpPr>
              <a:spLocks noChangeArrowheads="1"/>
            </p:cNvSpPr>
            <p:nvPr/>
          </p:nvSpPr>
          <p:spPr bwMode="auto">
            <a:xfrm>
              <a:off x="3456" y="249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46082" name="Rectangle 34"/>
            <p:cNvSpPr>
              <a:spLocks noChangeArrowheads="1"/>
            </p:cNvSpPr>
            <p:nvPr/>
          </p:nvSpPr>
          <p:spPr bwMode="auto">
            <a:xfrm>
              <a:off x="4512" y="249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grpSp>
          <p:nvGrpSpPr>
            <p:cNvPr id="3" name="Group 35"/>
            <p:cNvGrpSpPr>
              <a:grpSpLocks/>
            </p:cNvGrpSpPr>
            <p:nvPr/>
          </p:nvGrpSpPr>
          <p:grpSpPr bwMode="auto">
            <a:xfrm>
              <a:off x="336" y="1168"/>
              <a:ext cx="5114" cy="635"/>
              <a:chOff x="336" y="880"/>
              <a:chExt cx="5114" cy="635"/>
            </a:xfrm>
          </p:grpSpPr>
          <p:sp>
            <p:nvSpPr>
              <p:cNvPr id="2946084" name="Text Box 36"/>
              <p:cNvSpPr txBox="1">
                <a:spLocks noChangeArrowheads="1"/>
              </p:cNvSpPr>
              <p:nvPr/>
            </p:nvSpPr>
            <p:spPr bwMode="auto">
              <a:xfrm>
                <a:off x="336" y="880"/>
                <a:ext cx="638" cy="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Valid</a:t>
                </a:r>
              </a:p>
            </p:txBody>
          </p:sp>
          <p:sp>
            <p:nvSpPr>
              <p:cNvPr id="2946085" name="Text Box 37"/>
              <p:cNvSpPr txBox="1">
                <a:spLocks noChangeArrowheads="1"/>
              </p:cNvSpPr>
              <p:nvPr/>
            </p:nvSpPr>
            <p:spPr bwMode="auto">
              <a:xfrm>
                <a:off x="816" y="1120"/>
                <a:ext cx="489" cy="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Tag</a:t>
                </a:r>
              </a:p>
            </p:txBody>
          </p:sp>
          <p:sp>
            <p:nvSpPr>
              <p:cNvPr id="2946086" name="Text Box 38"/>
              <p:cNvSpPr txBox="1">
                <a:spLocks noChangeArrowheads="1"/>
              </p:cNvSpPr>
              <p:nvPr/>
            </p:nvSpPr>
            <p:spPr bwMode="auto">
              <a:xfrm>
                <a:off x="1536" y="1091"/>
                <a:ext cx="794" cy="3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Courier New" pitchFamily="-65" charset="0"/>
                  </a:rPr>
                  <a:t>0xc-f</a:t>
                </a:r>
                <a:endParaRPr lang="en-US" sz="2800" b="1" dirty="0">
                  <a:solidFill>
                    <a:srgbClr val="FF0000"/>
                  </a:solidFill>
                  <a:latin typeface="Times" pitchFamily="-65" charset="0"/>
                </a:endParaRPr>
              </a:p>
            </p:txBody>
          </p:sp>
          <p:sp>
            <p:nvSpPr>
              <p:cNvPr id="2946087" name="Text Box 39"/>
              <p:cNvSpPr txBox="1">
                <a:spLocks noChangeArrowheads="1"/>
              </p:cNvSpPr>
              <p:nvPr/>
            </p:nvSpPr>
            <p:spPr bwMode="auto">
              <a:xfrm>
                <a:off x="2592" y="1076"/>
                <a:ext cx="794" cy="3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  <a:latin typeface="Courier New" pitchFamily="-65" charset="0"/>
                  </a:rPr>
                  <a:t>0x8-b</a:t>
                </a:r>
                <a:endParaRPr lang="en-US" sz="2800" b="1" dirty="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46088" name="Text Box 40"/>
              <p:cNvSpPr txBox="1">
                <a:spLocks noChangeArrowheads="1"/>
              </p:cNvSpPr>
              <p:nvPr/>
            </p:nvSpPr>
            <p:spPr bwMode="auto">
              <a:xfrm>
                <a:off x="3648" y="1076"/>
                <a:ext cx="794" cy="3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  <a:latin typeface="Courier New" pitchFamily="-65" charset="0"/>
                  </a:rPr>
                  <a:t>0x4-7</a:t>
                </a:r>
                <a:endParaRPr lang="en-US" sz="2800" b="1" dirty="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46089" name="Text Box 41"/>
              <p:cNvSpPr txBox="1">
                <a:spLocks noChangeArrowheads="1"/>
              </p:cNvSpPr>
              <p:nvPr/>
            </p:nvSpPr>
            <p:spPr bwMode="auto">
              <a:xfrm>
                <a:off x="4656" y="1076"/>
                <a:ext cx="794" cy="3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  <a:latin typeface="Courier New" pitchFamily="-65" charset="0"/>
                  </a:rPr>
                  <a:t>0x0-3</a:t>
                </a:r>
                <a:endParaRPr lang="en-US" sz="2800" b="1" u="sng" dirty="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  <p:sp>
          <p:nvSpPr>
            <p:cNvPr id="2946090" name="Text Box 42"/>
            <p:cNvSpPr txBox="1">
              <a:spLocks noChangeArrowheads="1"/>
            </p:cNvSpPr>
            <p:nvPr/>
          </p:nvSpPr>
          <p:spPr bwMode="auto">
            <a:xfrm>
              <a:off x="192" y="1665"/>
              <a:ext cx="250" cy="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>
                  <a:solidFill>
                    <a:schemeClr val="tx1"/>
                  </a:solidFill>
                  <a:latin typeface="Courier New" pitchFamily="-65" charset="0"/>
                </a:rPr>
                <a:t>0</a:t>
              </a:r>
              <a:endParaRPr lang="en-US" sz="2800" dirty="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sp>
          <p:nvSpPr>
            <p:cNvPr id="2946091" name="Text Box 43"/>
            <p:cNvSpPr txBox="1">
              <a:spLocks noChangeArrowheads="1"/>
            </p:cNvSpPr>
            <p:nvPr/>
          </p:nvSpPr>
          <p:spPr bwMode="auto">
            <a:xfrm>
              <a:off x="192" y="1857"/>
              <a:ext cx="250" cy="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  <a:latin typeface="Courier New" pitchFamily="-65" charset="0"/>
                </a:rPr>
                <a:t>1</a:t>
              </a:r>
              <a:endParaRPr lang="en-US" sz="28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sp>
          <p:nvSpPr>
            <p:cNvPr id="2946092" name="Text Box 44"/>
            <p:cNvSpPr txBox="1">
              <a:spLocks noChangeArrowheads="1"/>
            </p:cNvSpPr>
            <p:nvPr/>
          </p:nvSpPr>
          <p:spPr bwMode="auto">
            <a:xfrm>
              <a:off x="192" y="2049"/>
              <a:ext cx="250" cy="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Courier New" pitchFamily="-65" charset="0"/>
                </a:rPr>
                <a:t>2</a:t>
              </a:r>
              <a:endParaRPr lang="en-US" sz="28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sp>
          <p:nvSpPr>
            <p:cNvPr id="2946093" name="Text Box 45"/>
            <p:cNvSpPr txBox="1">
              <a:spLocks noChangeArrowheads="1"/>
            </p:cNvSpPr>
            <p:nvPr/>
          </p:nvSpPr>
          <p:spPr bwMode="auto">
            <a:xfrm>
              <a:off x="192" y="2241"/>
              <a:ext cx="250" cy="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Courier New" pitchFamily="-65" charset="0"/>
                </a:rPr>
                <a:t>3</a:t>
              </a:r>
              <a:endParaRPr lang="en-US" sz="28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sp>
          <p:nvSpPr>
            <p:cNvPr id="2946094" name="Text Box 46"/>
            <p:cNvSpPr txBox="1">
              <a:spLocks noChangeArrowheads="1"/>
            </p:cNvSpPr>
            <p:nvPr/>
          </p:nvSpPr>
          <p:spPr bwMode="auto">
            <a:xfrm>
              <a:off x="192" y="2416"/>
              <a:ext cx="116" cy="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28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sp>
          <p:nvSpPr>
            <p:cNvPr id="2946095" name="Text Box 47"/>
            <p:cNvSpPr txBox="1">
              <a:spLocks noChangeArrowheads="1"/>
            </p:cNvSpPr>
            <p:nvPr/>
          </p:nvSpPr>
          <p:spPr bwMode="auto">
            <a:xfrm>
              <a:off x="192" y="2497"/>
              <a:ext cx="260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Times" pitchFamily="-65" charset="0"/>
                </a:rPr>
                <a:t>...</a:t>
              </a:r>
              <a:endParaRPr lang="en-US" sz="24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sp>
          <p:nvSpPr>
            <p:cNvPr id="2946096" name="Text Box 48"/>
            <p:cNvSpPr txBox="1">
              <a:spLocks noChangeArrowheads="1"/>
            </p:cNvSpPr>
            <p:nvPr/>
          </p:nvSpPr>
          <p:spPr bwMode="auto">
            <a:xfrm>
              <a:off x="546" y="1855"/>
              <a:ext cx="182" cy="2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FF0000"/>
                  </a:solidFill>
                </a:rPr>
                <a:t>1</a:t>
              </a:r>
              <a:endParaRPr lang="en-US"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2946097" name="Text Box 49"/>
            <p:cNvSpPr txBox="1">
              <a:spLocks noChangeArrowheads="1"/>
            </p:cNvSpPr>
            <p:nvPr/>
          </p:nvSpPr>
          <p:spPr bwMode="auto">
            <a:xfrm>
              <a:off x="926" y="1836"/>
              <a:ext cx="190" cy="3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0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946098" name="Text Box 50"/>
            <p:cNvSpPr txBox="1">
              <a:spLocks noChangeArrowheads="1"/>
            </p:cNvSpPr>
            <p:nvPr/>
          </p:nvSpPr>
          <p:spPr bwMode="auto">
            <a:xfrm>
              <a:off x="1742" y="1836"/>
              <a:ext cx="197" cy="3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 err="1">
                  <a:solidFill>
                    <a:srgbClr val="FFFF00"/>
                  </a:solidFill>
                </a:rPr>
                <a:t>d</a:t>
              </a:r>
              <a:endParaRPr lang="en-US" sz="2000" b="1" dirty="0">
                <a:solidFill>
                  <a:srgbClr val="FFFF00"/>
                </a:solidFill>
              </a:endParaRPr>
            </a:p>
          </p:txBody>
        </p:sp>
        <p:sp>
          <p:nvSpPr>
            <p:cNvPr id="2946099" name="Text Box 51"/>
            <p:cNvSpPr txBox="1">
              <a:spLocks noChangeArrowheads="1"/>
            </p:cNvSpPr>
            <p:nvPr/>
          </p:nvSpPr>
          <p:spPr bwMode="auto">
            <a:xfrm>
              <a:off x="2810" y="1836"/>
              <a:ext cx="197" cy="3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 err="1">
                  <a:solidFill>
                    <a:schemeClr val="tx1"/>
                  </a:solidFill>
                </a:rPr>
                <a:t>c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946100" name="Text Box 52"/>
            <p:cNvSpPr txBox="1">
              <a:spLocks noChangeArrowheads="1"/>
            </p:cNvSpPr>
            <p:nvPr/>
          </p:nvSpPr>
          <p:spPr bwMode="auto">
            <a:xfrm>
              <a:off x="3890" y="1836"/>
              <a:ext cx="197" cy="3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 err="1">
                  <a:solidFill>
                    <a:schemeClr val="tx1"/>
                  </a:solidFill>
                </a:rPr>
                <a:t>b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946101" name="Text Box 53"/>
            <p:cNvSpPr txBox="1">
              <a:spLocks noChangeArrowheads="1"/>
            </p:cNvSpPr>
            <p:nvPr/>
          </p:nvSpPr>
          <p:spPr bwMode="auto">
            <a:xfrm>
              <a:off x="4922" y="1836"/>
              <a:ext cx="197" cy="3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2946102" name="Rectangle 54"/>
            <p:cNvSpPr>
              <a:spLocks noChangeArrowheads="1"/>
            </p:cNvSpPr>
            <p:nvPr/>
          </p:nvSpPr>
          <p:spPr bwMode="auto">
            <a:xfrm>
              <a:off x="372" y="966"/>
              <a:ext cx="5220" cy="2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marL="285750" indent="-285750">
                <a:lnSpc>
                  <a:spcPct val="75000"/>
                </a:lnSpc>
                <a:spcBef>
                  <a:spcPct val="65000"/>
                </a:spcBef>
                <a:buSzPct val="100000"/>
                <a:buFont typeface="Times" pitchFamily="-65" charset="0"/>
                <a:buNone/>
              </a:pPr>
              <a:r>
                <a:rPr lang="en-US" sz="2800" b="1" dirty="0">
                  <a:solidFill>
                    <a:schemeClr val="accent2"/>
                  </a:solidFill>
                  <a:latin typeface="Courier New" pitchFamily="-65" charset="0"/>
                </a:rPr>
                <a:t>000000000000000000</a:t>
              </a:r>
              <a:r>
                <a:rPr lang="en-US" sz="2800" b="1" dirty="0">
                  <a:solidFill>
                    <a:schemeClr val="tx1"/>
                  </a:solidFill>
                  <a:latin typeface="Courier New" pitchFamily="-65" charset="0"/>
                </a:rPr>
                <a:t> </a:t>
              </a:r>
              <a:r>
                <a:rPr lang="en-US" sz="2800" b="1" dirty="0">
                  <a:latin typeface="Courier New" pitchFamily="-65" charset="0"/>
                </a:rPr>
                <a:t>0000000001 </a:t>
              </a:r>
              <a:r>
                <a:rPr lang="en-US" sz="2800" b="1" dirty="0">
                  <a:solidFill>
                    <a:schemeClr val="accent4"/>
                  </a:solidFill>
                  <a:latin typeface="Courier New" pitchFamily="-65" charset="0"/>
                </a:rPr>
                <a:t>1100</a:t>
              </a:r>
              <a:endParaRPr lang="en-US" sz="3200" b="1" dirty="0">
                <a:solidFill>
                  <a:schemeClr val="accent4"/>
                </a:solidFill>
              </a:endParaRPr>
            </a:p>
          </p:txBody>
        </p:sp>
        <p:sp>
          <p:nvSpPr>
            <p:cNvPr id="2946103" name="Line 55"/>
            <p:cNvSpPr>
              <a:spLocks noChangeShapeType="1"/>
            </p:cNvSpPr>
            <p:nvPr/>
          </p:nvSpPr>
          <p:spPr bwMode="auto">
            <a:xfrm flipH="1">
              <a:off x="2416" y="1329"/>
              <a:ext cx="2254" cy="52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6104" name="Line 56"/>
            <p:cNvSpPr>
              <a:spLocks noChangeShapeType="1"/>
            </p:cNvSpPr>
            <p:nvPr/>
          </p:nvSpPr>
          <p:spPr bwMode="auto">
            <a:xfrm flipH="1">
              <a:off x="1140" y="1329"/>
              <a:ext cx="460" cy="64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946105" name="AutoShape 57"/>
            <p:cNvCxnSpPr>
              <a:cxnSpLocks noChangeShapeType="1"/>
              <a:endCxn id="2946091" idx="1"/>
            </p:cNvCxnSpPr>
            <p:nvPr/>
          </p:nvCxnSpPr>
          <p:spPr bwMode="auto">
            <a:xfrm rot="10800000" flipV="1">
              <a:off x="192" y="1329"/>
              <a:ext cx="3422" cy="726"/>
            </a:xfrm>
            <a:prstGeom prst="curvedConnector3">
              <a:avLst>
                <a:gd name="adj1" fmla="val 104203"/>
              </a:avLst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946106" name="Oval 58"/>
            <p:cNvSpPr>
              <a:spLocks noChangeArrowheads="1"/>
            </p:cNvSpPr>
            <p:nvPr/>
          </p:nvSpPr>
          <p:spPr bwMode="auto">
            <a:xfrm>
              <a:off x="1265" y="1838"/>
              <a:ext cx="1232" cy="33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6107" name="Text Box 59"/>
            <p:cNvSpPr txBox="1">
              <a:spLocks noChangeArrowheads="1"/>
            </p:cNvSpPr>
            <p:nvPr/>
          </p:nvSpPr>
          <p:spPr bwMode="auto">
            <a:xfrm>
              <a:off x="374" y="691"/>
              <a:ext cx="4554" cy="3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latin typeface="18 VAG Rounded Bold   07390"/>
                </a:rPr>
                <a:t>address:</a:t>
              </a:r>
              <a:r>
                <a:rPr lang="en-US" sz="2000" b="1" dirty="0">
                  <a:latin typeface="18 VAG Rounded Bold   07390"/>
                </a:rPr>
                <a:t>            </a:t>
              </a:r>
              <a:r>
                <a:rPr lang="en-US" sz="2000" b="1" dirty="0">
                  <a:solidFill>
                    <a:schemeClr val="accent2"/>
                  </a:solidFill>
                  <a:latin typeface="18 VAG Rounded Bold   07390"/>
                </a:rPr>
                <a:t>tag</a:t>
              </a:r>
              <a:r>
                <a:rPr lang="en-US" sz="2000" b="1" dirty="0">
                  <a:solidFill>
                    <a:schemeClr val="hlink"/>
                  </a:solidFill>
                  <a:latin typeface="18 VAG Rounded Bold   07390"/>
                </a:rPr>
                <a:t> </a:t>
              </a:r>
              <a:r>
                <a:rPr lang="en-US" sz="2000" b="1" dirty="0">
                  <a:latin typeface="18 VAG Rounded Bold   07390"/>
                </a:rPr>
                <a:t>                               index                      </a:t>
              </a:r>
              <a:r>
                <a:rPr lang="en-US" sz="2000" b="1" dirty="0">
                  <a:solidFill>
                    <a:schemeClr val="accent4"/>
                  </a:solidFill>
                  <a:latin typeface="18 VAG Rounded Bold   07390"/>
                </a:rPr>
                <a:t>offset</a:t>
              </a:r>
              <a:r>
                <a:rPr lang="en-US" sz="2000" dirty="0">
                  <a:solidFill>
                    <a:schemeClr val="accent4"/>
                  </a:solidFill>
                  <a:latin typeface="18 VAG Rounded Bold   07390"/>
                </a:rPr>
                <a:t>  </a:t>
              </a:r>
            </a:p>
          </p:txBody>
        </p:sp>
      </p:grp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Caching Terminology</a:t>
            </a:r>
          </a:p>
        </p:txBody>
      </p:sp>
      <p:sp>
        <p:nvSpPr>
          <p:cNvPr id="294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reading memory, 3 things can happen: 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cache hit: </a:t>
            </a:r>
            <a:br>
              <a:rPr lang="en-US" dirty="0"/>
            </a:br>
            <a:r>
              <a:rPr lang="en-US" dirty="0"/>
              <a:t>cache block is valid and contains proper address, so read desired word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cache miss: </a:t>
            </a:r>
            <a:br>
              <a:rPr lang="en-US" dirty="0"/>
            </a:br>
            <a:r>
              <a:rPr lang="en-US" dirty="0"/>
              <a:t>nothing in cache in appropriate block, so fetch from memory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cache miss, block replacement: </a:t>
            </a:r>
            <a:br>
              <a:rPr lang="en-US" dirty="0"/>
            </a:br>
            <a:r>
              <a:rPr lang="en-US" dirty="0"/>
              <a:t>wrong data is in cache at appropriate block, so discard it and fetch desired data from memory (cache always copy)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4191000" cy="5210175"/>
          </a:xfrm>
        </p:spPr>
        <p:txBody>
          <a:bodyPr/>
          <a:lstStyle/>
          <a:p>
            <a:pPr marL="609600" indent="-609600">
              <a:tabLst>
                <a:tab pos="2057400" algn="ctr"/>
                <a:tab pos="5308600" algn="ctr"/>
                <a:tab pos="7086600" algn="ctr"/>
              </a:tabLst>
            </a:pPr>
            <a:r>
              <a:rPr lang="en-US" dirty="0"/>
              <a:t>Ex.: 16KB of data, direct-mapped, </a:t>
            </a:r>
            <a:br>
              <a:rPr lang="en-US" dirty="0"/>
            </a:br>
            <a:r>
              <a:rPr lang="en-US" dirty="0"/>
              <a:t>4 word blocks</a:t>
            </a:r>
          </a:p>
          <a:p>
            <a:pPr marL="938212" lvl="1" indent="-609600">
              <a:tabLst>
                <a:tab pos="2057400" algn="ctr"/>
                <a:tab pos="5308600" algn="ctr"/>
                <a:tab pos="7086600" algn="ctr"/>
              </a:tabLst>
            </a:pPr>
            <a:r>
              <a:rPr lang="en-US" dirty="0"/>
              <a:t>Can you work out height, width, area?</a:t>
            </a:r>
          </a:p>
          <a:p>
            <a:pPr marL="609600" indent="-609600">
              <a:tabLst>
                <a:tab pos="2057400" algn="ctr"/>
                <a:tab pos="5308600" algn="ctr"/>
                <a:tab pos="7086600" algn="ctr"/>
              </a:tabLst>
            </a:pPr>
            <a:r>
              <a:rPr lang="en-US" dirty="0"/>
              <a:t>Read 4 addresses</a:t>
            </a:r>
          </a:p>
          <a:p>
            <a:pPr marL="850900" lvl="1" indent="-533400">
              <a:lnSpc>
                <a:spcPct val="75000"/>
              </a:lnSpc>
              <a:buFontTx/>
              <a:buAutoNum type="arabicPeriod"/>
              <a:tabLst>
                <a:tab pos="2057400" algn="ctr"/>
                <a:tab pos="5308600" algn="ctr"/>
                <a:tab pos="7086600" algn="ctr"/>
              </a:tabLst>
            </a:pPr>
            <a:r>
              <a:rPr lang="en-US" dirty="0">
                <a:latin typeface="Courier New" pitchFamily="-65" charset="0"/>
              </a:rPr>
              <a:t>0x00000014</a:t>
            </a:r>
          </a:p>
          <a:p>
            <a:pPr marL="850900" lvl="1" indent="-533400">
              <a:lnSpc>
                <a:spcPct val="75000"/>
              </a:lnSpc>
              <a:buFontTx/>
              <a:buAutoNum type="arabicPeriod"/>
              <a:tabLst>
                <a:tab pos="2057400" algn="ctr"/>
                <a:tab pos="5308600" algn="ctr"/>
                <a:tab pos="7086600" algn="ctr"/>
              </a:tabLst>
            </a:pPr>
            <a:r>
              <a:rPr lang="en-US" dirty="0">
                <a:latin typeface="Courier New" pitchFamily="-65" charset="0"/>
              </a:rPr>
              <a:t>0x0000001C</a:t>
            </a:r>
          </a:p>
          <a:p>
            <a:pPr marL="850900" lvl="1" indent="-533400">
              <a:lnSpc>
                <a:spcPct val="75000"/>
              </a:lnSpc>
              <a:buFontTx/>
              <a:buAutoNum type="arabicPeriod"/>
              <a:tabLst>
                <a:tab pos="2057400" algn="ctr"/>
                <a:tab pos="5308600" algn="ctr"/>
                <a:tab pos="7086600" algn="ctr"/>
              </a:tabLst>
            </a:pPr>
            <a:r>
              <a:rPr lang="en-US" dirty="0">
                <a:latin typeface="Courier New" pitchFamily="-65" charset="0"/>
              </a:rPr>
              <a:t>0x00000034</a:t>
            </a:r>
          </a:p>
          <a:p>
            <a:pPr marL="850900" lvl="1" indent="-533400">
              <a:lnSpc>
                <a:spcPct val="75000"/>
              </a:lnSpc>
              <a:buFontTx/>
              <a:buAutoNum type="arabicPeriod"/>
              <a:tabLst>
                <a:tab pos="2057400" algn="ctr"/>
                <a:tab pos="5308600" algn="ctr"/>
                <a:tab pos="7086600" algn="ctr"/>
              </a:tabLst>
            </a:pPr>
            <a:r>
              <a:rPr lang="en-US" dirty="0">
                <a:latin typeface="Courier New" pitchFamily="-65" charset="0"/>
              </a:rPr>
              <a:t>0x00008014</a:t>
            </a:r>
            <a:endParaRPr lang="en-US" dirty="0"/>
          </a:p>
          <a:p>
            <a:pPr marL="609600" indent="-609600">
              <a:tabLst>
                <a:tab pos="2057400" algn="ctr"/>
                <a:tab pos="5308600" algn="ctr"/>
                <a:tab pos="7086600" algn="ctr"/>
              </a:tabLst>
            </a:pPr>
            <a:r>
              <a:rPr lang="en-US" dirty="0"/>
              <a:t>Memory </a:t>
            </a:r>
            <a:r>
              <a:rPr lang="en-US" dirty="0" err="1"/>
              <a:t>vals</a:t>
            </a:r>
            <a:r>
              <a:rPr lang="en-US" dirty="0"/>
              <a:t> here:</a:t>
            </a:r>
          </a:p>
        </p:txBody>
      </p:sp>
      <p:sp>
        <p:nvSpPr>
          <p:cNvPr id="2892804" name="Text Box 4"/>
          <p:cNvSpPr txBox="1">
            <a:spLocks noChangeArrowheads="1"/>
          </p:cNvSpPr>
          <p:nvPr/>
        </p:nvSpPr>
        <p:spPr bwMode="auto">
          <a:xfrm>
            <a:off x="4627563" y="1384300"/>
            <a:ext cx="199285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  <a:latin typeface="18 VAG Rounded Bold   07390"/>
              </a:rPr>
              <a:t>Address (hex)</a:t>
            </a:r>
          </a:p>
        </p:txBody>
      </p:sp>
      <p:sp>
        <p:nvSpPr>
          <p:cNvPr id="2892805" name="Text Box 5"/>
          <p:cNvSpPr txBox="1">
            <a:spLocks noChangeArrowheads="1"/>
          </p:cNvSpPr>
          <p:nvPr/>
        </p:nvSpPr>
        <p:spPr bwMode="auto">
          <a:xfrm>
            <a:off x="6684963" y="1371600"/>
            <a:ext cx="207133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  <a:latin typeface="18 VAG Rounded Bold   07390"/>
              </a:rPr>
              <a:t>Value of Word</a:t>
            </a:r>
          </a:p>
        </p:txBody>
      </p:sp>
      <p:sp>
        <p:nvSpPr>
          <p:cNvPr id="2892806" name="Text Box 6"/>
          <p:cNvSpPr txBox="1">
            <a:spLocks noChangeArrowheads="1"/>
          </p:cNvSpPr>
          <p:nvPr/>
        </p:nvSpPr>
        <p:spPr bwMode="auto">
          <a:xfrm>
            <a:off x="5999163" y="1066800"/>
            <a:ext cx="1547812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18 VAG Rounded Bold   07390"/>
              </a:rPr>
              <a:t>Memory</a:t>
            </a:r>
            <a:endParaRPr lang="en-US" sz="2000" b="1" dirty="0">
              <a:latin typeface="18 VAG Rounded Bold   0739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856163" y="1509713"/>
            <a:ext cx="3581400" cy="5257800"/>
            <a:chOff x="2880" y="912"/>
            <a:chExt cx="2256" cy="3312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880" y="1152"/>
              <a:ext cx="2256" cy="1153"/>
              <a:chOff x="240" y="1631"/>
              <a:chExt cx="2256" cy="1153"/>
            </a:xfrm>
          </p:grpSpPr>
          <p:sp>
            <p:nvSpPr>
              <p:cNvPr id="2892809" name="Rectangle 9"/>
              <p:cNvSpPr>
                <a:spLocks noChangeArrowheads="1"/>
              </p:cNvSpPr>
              <p:nvPr/>
            </p:nvSpPr>
            <p:spPr bwMode="auto">
              <a:xfrm>
                <a:off x="1440" y="1680"/>
                <a:ext cx="1056" cy="19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b="1">
                  <a:solidFill>
                    <a:schemeClr val="tx1"/>
                  </a:solidFill>
                  <a:latin typeface="Courier New" pitchFamily="-65" charset="0"/>
                </a:endParaRPr>
              </a:p>
            </p:txBody>
          </p:sp>
          <p:sp>
            <p:nvSpPr>
              <p:cNvPr id="2892810" name="Rectangle 10"/>
              <p:cNvSpPr>
                <a:spLocks noChangeArrowheads="1"/>
              </p:cNvSpPr>
              <p:nvPr/>
            </p:nvSpPr>
            <p:spPr bwMode="auto">
              <a:xfrm>
                <a:off x="1440" y="1872"/>
                <a:ext cx="1056" cy="19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b="1">
                  <a:solidFill>
                    <a:schemeClr val="tx1"/>
                  </a:solidFill>
                  <a:latin typeface="Courier New" pitchFamily="-65" charset="0"/>
                </a:endParaRPr>
              </a:p>
            </p:txBody>
          </p:sp>
          <p:sp>
            <p:nvSpPr>
              <p:cNvPr id="2892811" name="Rectangle 11"/>
              <p:cNvSpPr>
                <a:spLocks noChangeArrowheads="1"/>
              </p:cNvSpPr>
              <p:nvPr/>
            </p:nvSpPr>
            <p:spPr bwMode="auto">
              <a:xfrm>
                <a:off x="1440" y="2064"/>
                <a:ext cx="1056" cy="19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b="1">
                  <a:solidFill>
                    <a:schemeClr val="tx1"/>
                  </a:solidFill>
                  <a:latin typeface="Courier New" pitchFamily="-65" charset="0"/>
                </a:endParaRPr>
              </a:p>
            </p:txBody>
          </p:sp>
          <p:sp>
            <p:nvSpPr>
              <p:cNvPr id="2892812" name="Rectangle 12"/>
              <p:cNvSpPr>
                <a:spLocks noChangeArrowheads="1"/>
              </p:cNvSpPr>
              <p:nvPr/>
            </p:nvSpPr>
            <p:spPr bwMode="auto">
              <a:xfrm>
                <a:off x="1440" y="2256"/>
                <a:ext cx="1056" cy="19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b="1">
                  <a:solidFill>
                    <a:schemeClr val="tx1"/>
                  </a:solidFill>
                  <a:latin typeface="Courier New" pitchFamily="-65" charset="0"/>
                </a:endParaRPr>
              </a:p>
            </p:txBody>
          </p:sp>
          <p:sp>
            <p:nvSpPr>
              <p:cNvPr id="2892813" name="Text Box 13"/>
              <p:cNvSpPr txBox="1">
                <a:spLocks noChangeArrowheads="1"/>
              </p:cNvSpPr>
              <p:nvPr/>
            </p:nvSpPr>
            <p:spPr bwMode="auto">
              <a:xfrm>
                <a:off x="240" y="1631"/>
                <a:ext cx="119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00000010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2814" name="Text Box 14"/>
              <p:cNvSpPr txBox="1">
                <a:spLocks noChangeArrowheads="1"/>
              </p:cNvSpPr>
              <p:nvPr/>
            </p:nvSpPr>
            <p:spPr bwMode="auto">
              <a:xfrm>
                <a:off x="240" y="1823"/>
                <a:ext cx="119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u="sng">
                    <a:latin typeface="Courier New" pitchFamily="-65" charset="0"/>
                  </a:rPr>
                  <a:t>00000014</a:t>
                </a:r>
                <a:endParaRPr lang="en-US" sz="2800" b="1">
                  <a:solidFill>
                    <a:schemeClr val="tx1"/>
                  </a:solidFill>
                  <a:latin typeface="Courier New" pitchFamily="-65" charset="0"/>
                </a:endParaRPr>
              </a:p>
            </p:txBody>
          </p:sp>
          <p:sp>
            <p:nvSpPr>
              <p:cNvPr id="2892815" name="Text Box 15"/>
              <p:cNvSpPr txBox="1">
                <a:spLocks noChangeArrowheads="1"/>
              </p:cNvSpPr>
              <p:nvPr/>
            </p:nvSpPr>
            <p:spPr bwMode="auto">
              <a:xfrm>
                <a:off x="240" y="2015"/>
                <a:ext cx="119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00000018</a:t>
                </a:r>
              </a:p>
            </p:txBody>
          </p:sp>
          <p:sp>
            <p:nvSpPr>
              <p:cNvPr id="2892816" name="Text Box 16"/>
              <p:cNvSpPr txBox="1">
                <a:spLocks noChangeArrowheads="1"/>
              </p:cNvSpPr>
              <p:nvPr/>
            </p:nvSpPr>
            <p:spPr bwMode="auto">
              <a:xfrm>
                <a:off x="240" y="2207"/>
                <a:ext cx="119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u="sng">
                    <a:latin typeface="Courier New" pitchFamily="-65" charset="0"/>
                  </a:rPr>
                  <a:t>0000001C</a:t>
                </a:r>
                <a:endParaRPr lang="en-US" sz="2800" b="1">
                  <a:solidFill>
                    <a:schemeClr val="tx1"/>
                  </a:solidFill>
                  <a:latin typeface="Courier New" pitchFamily="-65" charset="0"/>
                </a:endParaRPr>
              </a:p>
            </p:txBody>
          </p:sp>
          <p:sp>
            <p:nvSpPr>
              <p:cNvPr id="2892817" name="Text Box 17"/>
              <p:cNvSpPr txBox="1">
                <a:spLocks noChangeArrowheads="1"/>
              </p:cNvSpPr>
              <p:nvPr/>
            </p:nvSpPr>
            <p:spPr bwMode="auto">
              <a:xfrm>
                <a:off x="1872" y="1632"/>
                <a:ext cx="223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/>
                  <a:t>a</a:t>
                </a:r>
              </a:p>
            </p:txBody>
          </p:sp>
          <p:sp>
            <p:nvSpPr>
              <p:cNvPr id="2892818" name="Text Box 18"/>
              <p:cNvSpPr txBox="1">
                <a:spLocks noChangeArrowheads="1"/>
              </p:cNvSpPr>
              <p:nvPr/>
            </p:nvSpPr>
            <p:spPr bwMode="auto">
              <a:xfrm>
                <a:off x="1872" y="1824"/>
                <a:ext cx="233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/>
                  <a:t>b</a:t>
                </a:r>
              </a:p>
            </p:txBody>
          </p:sp>
          <p:sp>
            <p:nvSpPr>
              <p:cNvPr id="2892819" name="Text Box 19"/>
              <p:cNvSpPr txBox="1">
                <a:spLocks noChangeArrowheads="1"/>
              </p:cNvSpPr>
              <p:nvPr/>
            </p:nvSpPr>
            <p:spPr bwMode="auto">
              <a:xfrm>
                <a:off x="1872" y="2016"/>
                <a:ext cx="223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/>
                  <a:t>c</a:t>
                </a:r>
              </a:p>
            </p:txBody>
          </p:sp>
          <p:sp>
            <p:nvSpPr>
              <p:cNvPr id="2892820" name="Text Box 20"/>
              <p:cNvSpPr txBox="1">
                <a:spLocks noChangeArrowheads="1"/>
              </p:cNvSpPr>
              <p:nvPr/>
            </p:nvSpPr>
            <p:spPr bwMode="auto">
              <a:xfrm>
                <a:off x="1872" y="2208"/>
                <a:ext cx="233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/>
                  <a:t>d</a:t>
                </a:r>
              </a:p>
            </p:txBody>
          </p:sp>
          <p:sp>
            <p:nvSpPr>
              <p:cNvPr id="2892821" name="Text Box 21"/>
              <p:cNvSpPr txBox="1">
                <a:spLocks noChangeArrowheads="1"/>
              </p:cNvSpPr>
              <p:nvPr/>
            </p:nvSpPr>
            <p:spPr bwMode="auto">
              <a:xfrm>
                <a:off x="672" y="2496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2822" name="Text Box 22"/>
              <p:cNvSpPr txBox="1">
                <a:spLocks noChangeArrowheads="1"/>
              </p:cNvSpPr>
              <p:nvPr/>
            </p:nvSpPr>
            <p:spPr bwMode="auto">
              <a:xfrm>
                <a:off x="1824" y="2496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  <p:sp>
          <p:nvSpPr>
            <p:cNvPr id="2892823" name="Rectangle 23"/>
            <p:cNvSpPr>
              <a:spLocks noChangeArrowheads="1"/>
            </p:cNvSpPr>
            <p:nvPr/>
          </p:nvSpPr>
          <p:spPr bwMode="auto">
            <a:xfrm>
              <a:off x="4080" y="230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2824" name="Rectangle 24"/>
            <p:cNvSpPr>
              <a:spLocks noChangeArrowheads="1"/>
            </p:cNvSpPr>
            <p:nvPr/>
          </p:nvSpPr>
          <p:spPr bwMode="auto">
            <a:xfrm>
              <a:off x="4080" y="249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2825" name="Rectangle 25"/>
            <p:cNvSpPr>
              <a:spLocks noChangeArrowheads="1"/>
            </p:cNvSpPr>
            <p:nvPr/>
          </p:nvSpPr>
          <p:spPr bwMode="auto">
            <a:xfrm>
              <a:off x="4080" y="268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2826" name="Rectangle 26"/>
            <p:cNvSpPr>
              <a:spLocks noChangeArrowheads="1"/>
            </p:cNvSpPr>
            <p:nvPr/>
          </p:nvSpPr>
          <p:spPr bwMode="auto">
            <a:xfrm>
              <a:off x="4080" y="288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2827" name="Text Box 27"/>
            <p:cNvSpPr txBox="1">
              <a:spLocks noChangeArrowheads="1"/>
            </p:cNvSpPr>
            <p:nvPr/>
          </p:nvSpPr>
          <p:spPr bwMode="auto">
            <a:xfrm>
              <a:off x="2880" y="2255"/>
              <a:ext cx="119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Courier New" pitchFamily="-65" charset="0"/>
                </a:rPr>
                <a:t>00000030</a:t>
              </a:r>
              <a:endParaRPr lang="en-US" sz="28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sp>
          <p:nvSpPr>
            <p:cNvPr id="2892828" name="Text Box 28"/>
            <p:cNvSpPr txBox="1">
              <a:spLocks noChangeArrowheads="1"/>
            </p:cNvSpPr>
            <p:nvPr/>
          </p:nvSpPr>
          <p:spPr bwMode="auto">
            <a:xfrm>
              <a:off x="2880" y="2447"/>
              <a:ext cx="119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 u="sng">
                  <a:latin typeface="Courier New" pitchFamily="-65" charset="0"/>
                </a:rPr>
                <a:t>00000034</a:t>
              </a:r>
              <a:endParaRPr lang="en-US" sz="28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2829" name="Text Box 29"/>
            <p:cNvSpPr txBox="1">
              <a:spLocks noChangeArrowheads="1"/>
            </p:cNvSpPr>
            <p:nvPr/>
          </p:nvSpPr>
          <p:spPr bwMode="auto">
            <a:xfrm>
              <a:off x="2880" y="2639"/>
              <a:ext cx="119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Courier New" pitchFamily="-65" charset="0"/>
                </a:rPr>
                <a:t>00000038</a:t>
              </a:r>
            </a:p>
          </p:txBody>
        </p:sp>
        <p:sp>
          <p:nvSpPr>
            <p:cNvPr id="2892830" name="Text Box 30"/>
            <p:cNvSpPr txBox="1">
              <a:spLocks noChangeArrowheads="1"/>
            </p:cNvSpPr>
            <p:nvPr/>
          </p:nvSpPr>
          <p:spPr bwMode="auto">
            <a:xfrm>
              <a:off x="2880" y="2831"/>
              <a:ext cx="119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Courier New" pitchFamily="-65" charset="0"/>
                </a:rPr>
                <a:t>0000003C</a:t>
              </a:r>
            </a:p>
          </p:txBody>
        </p:sp>
        <p:sp>
          <p:nvSpPr>
            <p:cNvPr id="2892831" name="Text Box 31"/>
            <p:cNvSpPr txBox="1">
              <a:spLocks noChangeArrowheads="1"/>
            </p:cNvSpPr>
            <p:nvPr/>
          </p:nvSpPr>
          <p:spPr bwMode="auto">
            <a:xfrm>
              <a:off x="4512" y="2256"/>
              <a:ext cx="223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/>
                <a:t>e</a:t>
              </a:r>
            </a:p>
          </p:txBody>
        </p:sp>
        <p:sp>
          <p:nvSpPr>
            <p:cNvPr id="2892832" name="Text Box 32"/>
            <p:cNvSpPr txBox="1">
              <a:spLocks noChangeArrowheads="1"/>
            </p:cNvSpPr>
            <p:nvPr/>
          </p:nvSpPr>
          <p:spPr bwMode="auto">
            <a:xfrm>
              <a:off x="4512" y="2448"/>
              <a:ext cx="18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/>
                <a:t>f</a:t>
              </a:r>
            </a:p>
          </p:txBody>
        </p:sp>
        <p:sp>
          <p:nvSpPr>
            <p:cNvPr id="2892833" name="Text Box 33"/>
            <p:cNvSpPr txBox="1">
              <a:spLocks noChangeArrowheads="1"/>
            </p:cNvSpPr>
            <p:nvPr/>
          </p:nvSpPr>
          <p:spPr bwMode="auto">
            <a:xfrm>
              <a:off x="4512" y="2640"/>
              <a:ext cx="233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/>
                <a:t>g</a:t>
              </a:r>
            </a:p>
          </p:txBody>
        </p:sp>
        <p:sp>
          <p:nvSpPr>
            <p:cNvPr id="2892834" name="Text Box 34"/>
            <p:cNvSpPr txBox="1">
              <a:spLocks noChangeArrowheads="1"/>
            </p:cNvSpPr>
            <p:nvPr/>
          </p:nvSpPr>
          <p:spPr bwMode="auto">
            <a:xfrm>
              <a:off x="4512" y="2832"/>
              <a:ext cx="233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/>
                <a:t>h</a:t>
              </a:r>
            </a:p>
          </p:txBody>
        </p:sp>
        <p:sp>
          <p:nvSpPr>
            <p:cNvPr id="2892835" name="Rectangle 35"/>
            <p:cNvSpPr>
              <a:spLocks noChangeArrowheads="1"/>
            </p:cNvSpPr>
            <p:nvPr/>
          </p:nvSpPr>
          <p:spPr bwMode="auto">
            <a:xfrm>
              <a:off x="4080" y="3241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2836" name="Rectangle 36"/>
            <p:cNvSpPr>
              <a:spLocks noChangeArrowheads="1"/>
            </p:cNvSpPr>
            <p:nvPr/>
          </p:nvSpPr>
          <p:spPr bwMode="auto">
            <a:xfrm>
              <a:off x="4080" y="3433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2837" name="Rectangle 37"/>
            <p:cNvSpPr>
              <a:spLocks noChangeArrowheads="1"/>
            </p:cNvSpPr>
            <p:nvPr/>
          </p:nvSpPr>
          <p:spPr bwMode="auto">
            <a:xfrm>
              <a:off x="4080" y="3625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2838" name="Rectangle 38"/>
            <p:cNvSpPr>
              <a:spLocks noChangeArrowheads="1"/>
            </p:cNvSpPr>
            <p:nvPr/>
          </p:nvSpPr>
          <p:spPr bwMode="auto">
            <a:xfrm>
              <a:off x="4080" y="3817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2839" name="Text Box 39"/>
            <p:cNvSpPr txBox="1">
              <a:spLocks noChangeArrowheads="1"/>
            </p:cNvSpPr>
            <p:nvPr/>
          </p:nvSpPr>
          <p:spPr bwMode="auto">
            <a:xfrm>
              <a:off x="2880" y="3192"/>
              <a:ext cx="119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Courier New" pitchFamily="-65" charset="0"/>
                </a:rPr>
                <a:t>00008010</a:t>
              </a:r>
              <a:endParaRPr lang="en-US" sz="28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sp>
          <p:nvSpPr>
            <p:cNvPr id="2892840" name="Text Box 40"/>
            <p:cNvSpPr txBox="1">
              <a:spLocks noChangeArrowheads="1"/>
            </p:cNvSpPr>
            <p:nvPr/>
          </p:nvSpPr>
          <p:spPr bwMode="auto">
            <a:xfrm>
              <a:off x="2880" y="3384"/>
              <a:ext cx="119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 u="sng">
                  <a:latin typeface="Courier New" pitchFamily="-65" charset="0"/>
                </a:rPr>
                <a:t>00008014</a:t>
              </a:r>
              <a:endParaRPr lang="en-US" sz="28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2841" name="Text Box 41"/>
            <p:cNvSpPr txBox="1">
              <a:spLocks noChangeArrowheads="1"/>
            </p:cNvSpPr>
            <p:nvPr/>
          </p:nvSpPr>
          <p:spPr bwMode="auto">
            <a:xfrm>
              <a:off x="2880" y="3576"/>
              <a:ext cx="119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Courier New" pitchFamily="-65" charset="0"/>
                </a:rPr>
                <a:t>00008018</a:t>
              </a:r>
            </a:p>
          </p:txBody>
        </p:sp>
        <p:sp>
          <p:nvSpPr>
            <p:cNvPr id="2892842" name="Text Box 42"/>
            <p:cNvSpPr txBox="1">
              <a:spLocks noChangeArrowheads="1"/>
            </p:cNvSpPr>
            <p:nvPr/>
          </p:nvSpPr>
          <p:spPr bwMode="auto">
            <a:xfrm>
              <a:off x="2880" y="3768"/>
              <a:ext cx="119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Courier New" pitchFamily="-65" charset="0"/>
                </a:rPr>
                <a:t>0000801C</a:t>
              </a:r>
            </a:p>
          </p:txBody>
        </p:sp>
        <p:sp>
          <p:nvSpPr>
            <p:cNvPr id="2892843" name="Text Box 43"/>
            <p:cNvSpPr txBox="1">
              <a:spLocks noChangeArrowheads="1"/>
            </p:cNvSpPr>
            <p:nvPr/>
          </p:nvSpPr>
          <p:spPr bwMode="auto">
            <a:xfrm>
              <a:off x="4512" y="3193"/>
              <a:ext cx="169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/>
                <a:t>i</a:t>
              </a:r>
            </a:p>
          </p:txBody>
        </p:sp>
        <p:sp>
          <p:nvSpPr>
            <p:cNvPr id="2892844" name="Text Box 44"/>
            <p:cNvSpPr txBox="1">
              <a:spLocks noChangeArrowheads="1"/>
            </p:cNvSpPr>
            <p:nvPr/>
          </p:nvSpPr>
          <p:spPr bwMode="auto">
            <a:xfrm>
              <a:off x="4512" y="3385"/>
              <a:ext cx="169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/>
                <a:t>j</a:t>
              </a:r>
            </a:p>
          </p:txBody>
        </p:sp>
        <p:sp>
          <p:nvSpPr>
            <p:cNvPr id="2892845" name="Text Box 45"/>
            <p:cNvSpPr txBox="1">
              <a:spLocks noChangeArrowheads="1"/>
            </p:cNvSpPr>
            <p:nvPr/>
          </p:nvSpPr>
          <p:spPr bwMode="auto">
            <a:xfrm>
              <a:off x="4512" y="3577"/>
              <a:ext cx="223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/>
                <a:t>k</a:t>
              </a:r>
            </a:p>
          </p:txBody>
        </p:sp>
        <p:sp>
          <p:nvSpPr>
            <p:cNvPr id="2892846" name="Text Box 46"/>
            <p:cNvSpPr txBox="1">
              <a:spLocks noChangeArrowheads="1"/>
            </p:cNvSpPr>
            <p:nvPr/>
          </p:nvSpPr>
          <p:spPr bwMode="auto">
            <a:xfrm>
              <a:off x="4512" y="3769"/>
              <a:ext cx="169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/>
                <a:t>l</a:t>
              </a:r>
            </a:p>
          </p:txBody>
        </p:sp>
        <p:grpSp>
          <p:nvGrpSpPr>
            <p:cNvPr id="4" name="Group 47"/>
            <p:cNvGrpSpPr>
              <a:grpSpLocks/>
            </p:cNvGrpSpPr>
            <p:nvPr/>
          </p:nvGrpSpPr>
          <p:grpSpPr bwMode="auto">
            <a:xfrm>
              <a:off x="3312" y="3936"/>
              <a:ext cx="1412" cy="288"/>
              <a:chOff x="3312" y="3936"/>
              <a:chExt cx="1412" cy="288"/>
            </a:xfrm>
          </p:grpSpPr>
          <p:sp>
            <p:nvSpPr>
              <p:cNvPr id="2892848" name="Text Box 48"/>
              <p:cNvSpPr txBox="1">
                <a:spLocks noChangeArrowheads="1"/>
              </p:cNvSpPr>
              <p:nvPr/>
            </p:nvSpPr>
            <p:spPr bwMode="auto">
              <a:xfrm>
                <a:off x="3312" y="3936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2849" name="Text Box 49"/>
              <p:cNvSpPr txBox="1">
                <a:spLocks noChangeArrowheads="1"/>
              </p:cNvSpPr>
              <p:nvPr/>
            </p:nvSpPr>
            <p:spPr bwMode="auto">
              <a:xfrm>
                <a:off x="4464" y="3936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  <p:grpSp>
          <p:nvGrpSpPr>
            <p:cNvPr id="5" name="Group 50"/>
            <p:cNvGrpSpPr>
              <a:grpSpLocks/>
            </p:cNvGrpSpPr>
            <p:nvPr/>
          </p:nvGrpSpPr>
          <p:grpSpPr bwMode="auto">
            <a:xfrm>
              <a:off x="3360" y="2976"/>
              <a:ext cx="1334" cy="288"/>
              <a:chOff x="3312" y="3936"/>
              <a:chExt cx="1431" cy="288"/>
            </a:xfrm>
          </p:grpSpPr>
          <p:sp>
            <p:nvSpPr>
              <p:cNvPr id="2892851" name="Text Box 51"/>
              <p:cNvSpPr txBox="1">
                <a:spLocks noChangeArrowheads="1"/>
              </p:cNvSpPr>
              <p:nvPr/>
            </p:nvSpPr>
            <p:spPr bwMode="auto">
              <a:xfrm>
                <a:off x="3312" y="3936"/>
                <a:ext cx="27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2852" name="Text Box 52"/>
              <p:cNvSpPr txBox="1">
                <a:spLocks noChangeArrowheads="1"/>
              </p:cNvSpPr>
              <p:nvPr/>
            </p:nvSpPr>
            <p:spPr bwMode="auto">
              <a:xfrm>
                <a:off x="4464" y="3936"/>
                <a:ext cx="27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  <p:grpSp>
          <p:nvGrpSpPr>
            <p:cNvPr id="6" name="Group 53"/>
            <p:cNvGrpSpPr>
              <a:grpSpLocks/>
            </p:cNvGrpSpPr>
            <p:nvPr/>
          </p:nvGrpSpPr>
          <p:grpSpPr bwMode="auto">
            <a:xfrm>
              <a:off x="3312" y="912"/>
              <a:ext cx="1412" cy="288"/>
              <a:chOff x="3312" y="3936"/>
              <a:chExt cx="1412" cy="288"/>
            </a:xfrm>
          </p:grpSpPr>
          <p:sp>
            <p:nvSpPr>
              <p:cNvPr id="2892854" name="Text Box 54"/>
              <p:cNvSpPr txBox="1">
                <a:spLocks noChangeArrowheads="1"/>
              </p:cNvSpPr>
              <p:nvPr/>
            </p:nvSpPr>
            <p:spPr bwMode="auto">
              <a:xfrm>
                <a:off x="3312" y="3936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2855" name="Text Box 55"/>
              <p:cNvSpPr txBox="1">
                <a:spLocks noChangeArrowheads="1"/>
              </p:cNvSpPr>
              <p:nvPr/>
            </p:nvSpPr>
            <p:spPr bwMode="auto">
              <a:xfrm>
                <a:off x="4464" y="3936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</p:grpSp>
      <p:sp>
        <p:nvSpPr>
          <p:cNvPr id="56" name="Title 5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Accessing data in a direct mapped cache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848600" cy="2362200"/>
          </a:xfrm>
        </p:spPr>
        <p:txBody>
          <a:bodyPr/>
          <a:lstStyle/>
          <a:p>
            <a:pPr>
              <a:tabLst>
                <a:tab pos="2057400" algn="ctr"/>
                <a:tab pos="5308600" algn="ctr"/>
                <a:tab pos="7086600" algn="ctr"/>
              </a:tabLst>
            </a:pPr>
            <a:r>
              <a:rPr lang="en-US" dirty="0"/>
              <a:t>4 Addresses:</a:t>
            </a:r>
          </a:p>
          <a:p>
            <a:pPr marL="508000" lvl="1">
              <a:tabLst>
                <a:tab pos="2057400" algn="ctr"/>
                <a:tab pos="5308600" algn="ctr"/>
                <a:tab pos="7086600" algn="ctr"/>
              </a:tabLst>
            </a:pPr>
            <a:r>
              <a:rPr lang="en-US" dirty="0">
                <a:latin typeface="Courier New" pitchFamily="-65" charset="0"/>
              </a:rPr>
              <a:t>0x00000014, 0x0000001C, </a:t>
            </a:r>
            <a:br>
              <a:rPr lang="en-US" dirty="0">
                <a:latin typeface="Courier New" pitchFamily="-65" charset="0"/>
              </a:rPr>
            </a:br>
            <a:r>
              <a:rPr lang="en-US" dirty="0">
                <a:latin typeface="Courier New" pitchFamily="-65" charset="0"/>
              </a:rPr>
              <a:t>0x00000034, 0x00008014</a:t>
            </a:r>
            <a:endParaRPr lang="en-US" dirty="0"/>
          </a:p>
          <a:p>
            <a:pPr>
              <a:tabLst>
                <a:tab pos="2057400" algn="ctr"/>
                <a:tab pos="5308600" algn="ctr"/>
                <a:tab pos="7086600" algn="ctr"/>
              </a:tabLst>
            </a:pPr>
            <a:r>
              <a:rPr lang="en-US" dirty="0"/>
              <a:t>4 Addresses divided (for convenience) into </a:t>
            </a:r>
            <a:r>
              <a:rPr lang="en-US" dirty="0">
                <a:solidFill>
                  <a:schemeClr val="accent2"/>
                </a:solidFill>
              </a:rPr>
              <a:t>Tag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Index</a:t>
            </a:r>
            <a:r>
              <a:rPr lang="en-US" dirty="0"/>
              <a:t>, </a:t>
            </a:r>
            <a:r>
              <a:rPr lang="en-US" dirty="0">
                <a:solidFill>
                  <a:schemeClr val="accent4"/>
                </a:solidFill>
              </a:rPr>
              <a:t>Byte Offset </a:t>
            </a:r>
            <a:r>
              <a:rPr lang="en-US" dirty="0"/>
              <a:t>fields</a:t>
            </a:r>
          </a:p>
        </p:txBody>
      </p:sp>
      <p:sp>
        <p:nvSpPr>
          <p:cNvPr id="2894852" name="Rectangle 4"/>
          <p:cNvSpPr>
            <a:spLocks noChangeArrowheads="1"/>
          </p:cNvSpPr>
          <p:nvPr/>
        </p:nvSpPr>
        <p:spPr bwMode="auto">
          <a:xfrm>
            <a:off x="873125" y="3624263"/>
            <a:ext cx="7848600" cy="27900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pitchFamily="-65" charset="0"/>
              <a:buNone/>
              <a:tabLst>
                <a:tab pos="2057400" algn="ctr"/>
                <a:tab pos="5308600" algn="ctr"/>
                <a:tab pos="7086600" algn="ctr"/>
              </a:tabLst>
            </a:pPr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000000000000000000 0000000001 0100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pitchFamily="-65" charset="0"/>
              <a:buNone/>
              <a:tabLst>
                <a:tab pos="2057400" algn="ctr"/>
                <a:tab pos="5308600" algn="ctr"/>
                <a:tab pos="7086600" algn="ctr"/>
              </a:tabLst>
            </a:pPr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000000000000000000 0000000001 1100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pitchFamily="-65" charset="0"/>
              <a:buNone/>
              <a:tabLst>
                <a:tab pos="2057400" algn="ctr"/>
                <a:tab pos="5308600" algn="ctr"/>
                <a:tab pos="7086600" algn="ctr"/>
              </a:tabLst>
            </a:pPr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000000000000000000 0000000011 0100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pitchFamily="-65" charset="0"/>
              <a:buNone/>
              <a:tabLst>
                <a:tab pos="2057400" algn="ctr"/>
                <a:tab pos="5308600" algn="ctr"/>
                <a:tab pos="7086600" algn="ctr"/>
              </a:tabLst>
            </a:pPr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000000000000000010 0000000001 0100</a:t>
            </a:r>
            <a:b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</a:br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       </a:t>
            </a:r>
            <a:r>
              <a:rPr lang="en-US" sz="2800" b="1" dirty="0">
                <a:solidFill>
                  <a:schemeClr val="accent2"/>
                </a:solidFill>
                <a:latin typeface="18 VAG Rounded Bold   07390"/>
              </a:rPr>
              <a:t>Tag                          </a:t>
            </a:r>
            <a:r>
              <a:rPr lang="en-US" sz="2800" b="1" dirty="0">
                <a:latin typeface="18 VAG Rounded Bold   07390"/>
              </a:rPr>
              <a:t>Index</a:t>
            </a:r>
            <a:r>
              <a:rPr lang="en-US" sz="2800" b="1" dirty="0">
                <a:solidFill>
                  <a:schemeClr val="tx1"/>
                </a:solidFill>
                <a:latin typeface="18 VAG Rounded Bold   07390"/>
              </a:rPr>
              <a:t>        </a:t>
            </a:r>
            <a:r>
              <a:rPr lang="en-US" sz="2800" b="1" dirty="0">
                <a:solidFill>
                  <a:schemeClr val="accent4"/>
                </a:solidFill>
                <a:latin typeface="18 VAG Rounded Bold   07390"/>
              </a:rPr>
              <a:t>Offset</a:t>
            </a:r>
            <a:endParaRPr lang="en-US" sz="2800" b="1" dirty="0">
              <a:solidFill>
                <a:schemeClr val="tx1"/>
              </a:solidFill>
              <a:latin typeface="Courier New" pitchFamily="-65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Accessing data in a direct mapped cache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9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485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96900" y="241300"/>
            <a:ext cx="7883525" cy="474663"/>
          </a:xfrm>
        </p:spPr>
        <p:txBody>
          <a:bodyPr/>
          <a:lstStyle/>
          <a:p>
            <a:r>
              <a:rPr lang="en-US" sz="3600" dirty="0"/>
              <a:t>16 KB Direct Mapped Cache, 16B blocks</a:t>
            </a:r>
          </a:p>
        </p:txBody>
      </p:sp>
      <p:sp>
        <p:nvSpPr>
          <p:cNvPr id="289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5" y="911225"/>
            <a:ext cx="8226425" cy="1146175"/>
          </a:xfrm>
          <a:noFill/>
          <a:ln/>
        </p:spPr>
        <p:txBody>
          <a:bodyPr/>
          <a:lstStyle/>
          <a:p>
            <a:pPr marL="285750" indent="-285750"/>
            <a:r>
              <a:rPr lang="en-US" sz="2400" u="sng" dirty="0">
                <a:solidFill>
                  <a:srgbClr val="FF0000"/>
                </a:solidFill>
              </a:rPr>
              <a:t>Valid bit: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determines whether anything is stored in that row (when computer initially turned on, all entries invalid)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1778000"/>
            <a:ext cx="8839200" cy="4665663"/>
            <a:chOff x="0" y="1120"/>
            <a:chExt cx="5568" cy="2939"/>
          </a:xfrm>
        </p:grpSpPr>
        <p:sp>
          <p:nvSpPr>
            <p:cNvPr id="2896901" name="Rectangle 5"/>
            <p:cNvSpPr>
              <a:spLocks noChangeArrowheads="1"/>
            </p:cNvSpPr>
            <p:nvPr/>
          </p:nvSpPr>
          <p:spPr bwMode="auto">
            <a:xfrm>
              <a:off x="720" y="163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6902" name="Rectangle 6"/>
            <p:cNvSpPr>
              <a:spLocks noChangeArrowheads="1"/>
            </p:cNvSpPr>
            <p:nvPr/>
          </p:nvSpPr>
          <p:spPr bwMode="auto">
            <a:xfrm>
              <a:off x="576" y="163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6903" name="Rectangle 7"/>
            <p:cNvSpPr>
              <a:spLocks noChangeArrowheads="1"/>
            </p:cNvSpPr>
            <p:nvPr/>
          </p:nvSpPr>
          <p:spPr bwMode="auto">
            <a:xfrm>
              <a:off x="1344" y="163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6904" name="Rectangle 8"/>
            <p:cNvSpPr>
              <a:spLocks noChangeArrowheads="1"/>
            </p:cNvSpPr>
            <p:nvPr/>
          </p:nvSpPr>
          <p:spPr bwMode="auto">
            <a:xfrm>
              <a:off x="2400" y="163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6905" name="Rectangle 9"/>
            <p:cNvSpPr>
              <a:spLocks noChangeArrowheads="1"/>
            </p:cNvSpPr>
            <p:nvPr/>
          </p:nvSpPr>
          <p:spPr bwMode="auto">
            <a:xfrm>
              <a:off x="3456" y="163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6906" name="Rectangle 10"/>
            <p:cNvSpPr>
              <a:spLocks noChangeArrowheads="1"/>
            </p:cNvSpPr>
            <p:nvPr/>
          </p:nvSpPr>
          <p:spPr bwMode="auto">
            <a:xfrm>
              <a:off x="4512" y="163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6907" name="Rectangle 11"/>
            <p:cNvSpPr>
              <a:spLocks noChangeArrowheads="1"/>
            </p:cNvSpPr>
            <p:nvPr/>
          </p:nvSpPr>
          <p:spPr bwMode="auto">
            <a:xfrm>
              <a:off x="720" y="182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6908" name="Rectangle 12"/>
            <p:cNvSpPr>
              <a:spLocks noChangeArrowheads="1"/>
            </p:cNvSpPr>
            <p:nvPr/>
          </p:nvSpPr>
          <p:spPr bwMode="auto">
            <a:xfrm>
              <a:off x="576" y="182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6909" name="Rectangle 13"/>
            <p:cNvSpPr>
              <a:spLocks noChangeArrowheads="1"/>
            </p:cNvSpPr>
            <p:nvPr/>
          </p:nvSpPr>
          <p:spPr bwMode="auto">
            <a:xfrm>
              <a:off x="1344" y="182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6910" name="Rectangle 14"/>
            <p:cNvSpPr>
              <a:spLocks noChangeArrowheads="1"/>
            </p:cNvSpPr>
            <p:nvPr/>
          </p:nvSpPr>
          <p:spPr bwMode="auto">
            <a:xfrm>
              <a:off x="2400" y="182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6911" name="Rectangle 15"/>
            <p:cNvSpPr>
              <a:spLocks noChangeArrowheads="1"/>
            </p:cNvSpPr>
            <p:nvPr/>
          </p:nvSpPr>
          <p:spPr bwMode="auto">
            <a:xfrm>
              <a:off x="3456" y="182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6912" name="Rectangle 16"/>
            <p:cNvSpPr>
              <a:spLocks noChangeArrowheads="1"/>
            </p:cNvSpPr>
            <p:nvPr/>
          </p:nvSpPr>
          <p:spPr bwMode="auto">
            <a:xfrm>
              <a:off x="4512" y="182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6913" name="Rectangle 17"/>
            <p:cNvSpPr>
              <a:spLocks noChangeArrowheads="1"/>
            </p:cNvSpPr>
            <p:nvPr/>
          </p:nvSpPr>
          <p:spPr bwMode="auto">
            <a:xfrm>
              <a:off x="720" y="201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6914" name="Rectangle 18"/>
            <p:cNvSpPr>
              <a:spLocks noChangeArrowheads="1"/>
            </p:cNvSpPr>
            <p:nvPr/>
          </p:nvSpPr>
          <p:spPr bwMode="auto">
            <a:xfrm>
              <a:off x="576" y="201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6915" name="Rectangle 19"/>
            <p:cNvSpPr>
              <a:spLocks noChangeArrowheads="1"/>
            </p:cNvSpPr>
            <p:nvPr/>
          </p:nvSpPr>
          <p:spPr bwMode="auto">
            <a:xfrm>
              <a:off x="1344" y="201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6916" name="Rectangle 20"/>
            <p:cNvSpPr>
              <a:spLocks noChangeArrowheads="1"/>
            </p:cNvSpPr>
            <p:nvPr/>
          </p:nvSpPr>
          <p:spPr bwMode="auto">
            <a:xfrm>
              <a:off x="2400" y="201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6917" name="Rectangle 21"/>
            <p:cNvSpPr>
              <a:spLocks noChangeArrowheads="1"/>
            </p:cNvSpPr>
            <p:nvPr/>
          </p:nvSpPr>
          <p:spPr bwMode="auto">
            <a:xfrm>
              <a:off x="3456" y="201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6918" name="Rectangle 22"/>
            <p:cNvSpPr>
              <a:spLocks noChangeArrowheads="1"/>
            </p:cNvSpPr>
            <p:nvPr/>
          </p:nvSpPr>
          <p:spPr bwMode="auto">
            <a:xfrm>
              <a:off x="4512" y="201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6919" name="Rectangle 23"/>
            <p:cNvSpPr>
              <a:spLocks noChangeArrowheads="1"/>
            </p:cNvSpPr>
            <p:nvPr/>
          </p:nvSpPr>
          <p:spPr bwMode="auto">
            <a:xfrm>
              <a:off x="720" y="2208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6920" name="Rectangle 24"/>
            <p:cNvSpPr>
              <a:spLocks noChangeArrowheads="1"/>
            </p:cNvSpPr>
            <p:nvPr/>
          </p:nvSpPr>
          <p:spPr bwMode="auto">
            <a:xfrm>
              <a:off x="576" y="2208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6921" name="Rectangle 25"/>
            <p:cNvSpPr>
              <a:spLocks noChangeArrowheads="1"/>
            </p:cNvSpPr>
            <p:nvPr/>
          </p:nvSpPr>
          <p:spPr bwMode="auto">
            <a:xfrm>
              <a:off x="1344" y="220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6922" name="Rectangle 26"/>
            <p:cNvSpPr>
              <a:spLocks noChangeArrowheads="1"/>
            </p:cNvSpPr>
            <p:nvPr/>
          </p:nvSpPr>
          <p:spPr bwMode="auto">
            <a:xfrm>
              <a:off x="2400" y="220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6923" name="Rectangle 27"/>
            <p:cNvSpPr>
              <a:spLocks noChangeArrowheads="1"/>
            </p:cNvSpPr>
            <p:nvPr/>
          </p:nvSpPr>
          <p:spPr bwMode="auto">
            <a:xfrm>
              <a:off x="3456" y="220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6924" name="Rectangle 28"/>
            <p:cNvSpPr>
              <a:spLocks noChangeArrowheads="1"/>
            </p:cNvSpPr>
            <p:nvPr/>
          </p:nvSpPr>
          <p:spPr bwMode="auto">
            <a:xfrm>
              <a:off x="4512" y="220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6925" name="Rectangle 29"/>
            <p:cNvSpPr>
              <a:spLocks noChangeArrowheads="1"/>
            </p:cNvSpPr>
            <p:nvPr/>
          </p:nvSpPr>
          <p:spPr bwMode="auto">
            <a:xfrm>
              <a:off x="720" y="240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6926" name="Rectangle 30"/>
            <p:cNvSpPr>
              <a:spLocks noChangeArrowheads="1"/>
            </p:cNvSpPr>
            <p:nvPr/>
          </p:nvSpPr>
          <p:spPr bwMode="auto">
            <a:xfrm>
              <a:off x="576" y="240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6927" name="Rectangle 31"/>
            <p:cNvSpPr>
              <a:spLocks noChangeArrowheads="1"/>
            </p:cNvSpPr>
            <p:nvPr/>
          </p:nvSpPr>
          <p:spPr bwMode="auto">
            <a:xfrm>
              <a:off x="1344" y="240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6928" name="Rectangle 32"/>
            <p:cNvSpPr>
              <a:spLocks noChangeArrowheads="1"/>
            </p:cNvSpPr>
            <p:nvPr/>
          </p:nvSpPr>
          <p:spPr bwMode="auto">
            <a:xfrm>
              <a:off x="2400" y="240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6929" name="Rectangle 33"/>
            <p:cNvSpPr>
              <a:spLocks noChangeArrowheads="1"/>
            </p:cNvSpPr>
            <p:nvPr/>
          </p:nvSpPr>
          <p:spPr bwMode="auto">
            <a:xfrm>
              <a:off x="3456" y="240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6930" name="Rectangle 34"/>
            <p:cNvSpPr>
              <a:spLocks noChangeArrowheads="1"/>
            </p:cNvSpPr>
            <p:nvPr/>
          </p:nvSpPr>
          <p:spPr bwMode="auto">
            <a:xfrm>
              <a:off x="4512" y="240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6931" name="Rectangle 35"/>
            <p:cNvSpPr>
              <a:spLocks noChangeArrowheads="1"/>
            </p:cNvSpPr>
            <p:nvPr/>
          </p:nvSpPr>
          <p:spPr bwMode="auto">
            <a:xfrm>
              <a:off x="720" y="259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6932" name="Rectangle 36"/>
            <p:cNvSpPr>
              <a:spLocks noChangeArrowheads="1"/>
            </p:cNvSpPr>
            <p:nvPr/>
          </p:nvSpPr>
          <p:spPr bwMode="auto">
            <a:xfrm>
              <a:off x="576" y="259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6933" name="Rectangle 37"/>
            <p:cNvSpPr>
              <a:spLocks noChangeArrowheads="1"/>
            </p:cNvSpPr>
            <p:nvPr/>
          </p:nvSpPr>
          <p:spPr bwMode="auto">
            <a:xfrm>
              <a:off x="1344" y="25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6934" name="Rectangle 38"/>
            <p:cNvSpPr>
              <a:spLocks noChangeArrowheads="1"/>
            </p:cNvSpPr>
            <p:nvPr/>
          </p:nvSpPr>
          <p:spPr bwMode="auto">
            <a:xfrm>
              <a:off x="2400" y="25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6935" name="Rectangle 39"/>
            <p:cNvSpPr>
              <a:spLocks noChangeArrowheads="1"/>
            </p:cNvSpPr>
            <p:nvPr/>
          </p:nvSpPr>
          <p:spPr bwMode="auto">
            <a:xfrm>
              <a:off x="3456" y="25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6936" name="Rectangle 40"/>
            <p:cNvSpPr>
              <a:spLocks noChangeArrowheads="1"/>
            </p:cNvSpPr>
            <p:nvPr/>
          </p:nvSpPr>
          <p:spPr bwMode="auto">
            <a:xfrm>
              <a:off x="4512" y="25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6937" name="Rectangle 41"/>
            <p:cNvSpPr>
              <a:spLocks noChangeArrowheads="1"/>
            </p:cNvSpPr>
            <p:nvPr/>
          </p:nvSpPr>
          <p:spPr bwMode="auto">
            <a:xfrm>
              <a:off x="720" y="278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6938" name="Rectangle 42"/>
            <p:cNvSpPr>
              <a:spLocks noChangeArrowheads="1"/>
            </p:cNvSpPr>
            <p:nvPr/>
          </p:nvSpPr>
          <p:spPr bwMode="auto">
            <a:xfrm>
              <a:off x="576" y="278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6939" name="Rectangle 43"/>
            <p:cNvSpPr>
              <a:spLocks noChangeArrowheads="1"/>
            </p:cNvSpPr>
            <p:nvPr/>
          </p:nvSpPr>
          <p:spPr bwMode="auto">
            <a:xfrm>
              <a:off x="1344" y="27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6940" name="Rectangle 44"/>
            <p:cNvSpPr>
              <a:spLocks noChangeArrowheads="1"/>
            </p:cNvSpPr>
            <p:nvPr/>
          </p:nvSpPr>
          <p:spPr bwMode="auto">
            <a:xfrm>
              <a:off x="2400" y="27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6941" name="Rectangle 45"/>
            <p:cNvSpPr>
              <a:spLocks noChangeArrowheads="1"/>
            </p:cNvSpPr>
            <p:nvPr/>
          </p:nvSpPr>
          <p:spPr bwMode="auto">
            <a:xfrm>
              <a:off x="3456" y="27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6942" name="Rectangle 46"/>
            <p:cNvSpPr>
              <a:spLocks noChangeArrowheads="1"/>
            </p:cNvSpPr>
            <p:nvPr/>
          </p:nvSpPr>
          <p:spPr bwMode="auto">
            <a:xfrm>
              <a:off x="4512" y="27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6943" name="Rectangle 47"/>
            <p:cNvSpPr>
              <a:spLocks noChangeArrowheads="1"/>
            </p:cNvSpPr>
            <p:nvPr/>
          </p:nvSpPr>
          <p:spPr bwMode="auto">
            <a:xfrm>
              <a:off x="720" y="297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6944" name="Rectangle 48"/>
            <p:cNvSpPr>
              <a:spLocks noChangeArrowheads="1"/>
            </p:cNvSpPr>
            <p:nvPr/>
          </p:nvSpPr>
          <p:spPr bwMode="auto">
            <a:xfrm>
              <a:off x="576" y="297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6945" name="Rectangle 49"/>
            <p:cNvSpPr>
              <a:spLocks noChangeArrowheads="1"/>
            </p:cNvSpPr>
            <p:nvPr/>
          </p:nvSpPr>
          <p:spPr bwMode="auto">
            <a:xfrm>
              <a:off x="1344" y="29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6946" name="Rectangle 50"/>
            <p:cNvSpPr>
              <a:spLocks noChangeArrowheads="1"/>
            </p:cNvSpPr>
            <p:nvPr/>
          </p:nvSpPr>
          <p:spPr bwMode="auto">
            <a:xfrm>
              <a:off x="2400" y="29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6947" name="Rectangle 51"/>
            <p:cNvSpPr>
              <a:spLocks noChangeArrowheads="1"/>
            </p:cNvSpPr>
            <p:nvPr/>
          </p:nvSpPr>
          <p:spPr bwMode="auto">
            <a:xfrm>
              <a:off x="3456" y="29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6948" name="Rectangle 52"/>
            <p:cNvSpPr>
              <a:spLocks noChangeArrowheads="1"/>
            </p:cNvSpPr>
            <p:nvPr/>
          </p:nvSpPr>
          <p:spPr bwMode="auto">
            <a:xfrm>
              <a:off x="4512" y="29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6949" name="Rectangle 53"/>
            <p:cNvSpPr>
              <a:spLocks noChangeArrowheads="1"/>
            </p:cNvSpPr>
            <p:nvPr/>
          </p:nvSpPr>
          <p:spPr bwMode="auto">
            <a:xfrm>
              <a:off x="720" y="360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6950" name="Rectangle 54"/>
            <p:cNvSpPr>
              <a:spLocks noChangeArrowheads="1"/>
            </p:cNvSpPr>
            <p:nvPr/>
          </p:nvSpPr>
          <p:spPr bwMode="auto">
            <a:xfrm>
              <a:off x="576" y="360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6951" name="Rectangle 55"/>
            <p:cNvSpPr>
              <a:spLocks noChangeArrowheads="1"/>
            </p:cNvSpPr>
            <p:nvPr/>
          </p:nvSpPr>
          <p:spPr bwMode="auto">
            <a:xfrm>
              <a:off x="1344" y="360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6952" name="Rectangle 56"/>
            <p:cNvSpPr>
              <a:spLocks noChangeArrowheads="1"/>
            </p:cNvSpPr>
            <p:nvPr/>
          </p:nvSpPr>
          <p:spPr bwMode="auto">
            <a:xfrm>
              <a:off x="2400" y="360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6953" name="Rectangle 57"/>
            <p:cNvSpPr>
              <a:spLocks noChangeArrowheads="1"/>
            </p:cNvSpPr>
            <p:nvPr/>
          </p:nvSpPr>
          <p:spPr bwMode="auto">
            <a:xfrm>
              <a:off x="3456" y="360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6954" name="Rectangle 58"/>
            <p:cNvSpPr>
              <a:spLocks noChangeArrowheads="1"/>
            </p:cNvSpPr>
            <p:nvPr/>
          </p:nvSpPr>
          <p:spPr bwMode="auto">
            <a:xfrm>
              <a:off x="4512" y="360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6955" name="Rectangle 59"/>
            <p:cNvSpPr>
              <a:spLocks noChangeArrowheads="1"/>
            </p:cNvSpPr>
            <p:nvPr/>
          </p:nvSpPr>
          <p:spPr bwMode="auto">
            <a:xfrm>
              <a:off x="720" y="379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6956" name="Rectangle 60"/>
            <p:cNvSpPr>
              <a:spLocks noChangeArrowheads="1"/>
            </p:cNvSpPr>
            <p:nvPr/>
          </p:nvSpPr>
          <p:spPr bwMode="auto">
            <a:xfrm>
              <a:off x="576" y="379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6957" name="Rectangle 61"/>
            <p:cNvSpPr>
              <a:spLocks noChangeArrowheads="1"/>
            </p:cNvSpPr>
            <p:nvPr/>
          </p:nvSpPr>
          <p:spPr bwMode="auto">
            <a:xfrm>
              <a:off x="1344" y="37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6958" name="Rectangle 62"/>
            <p:cNvSpPr>
              <a:spLocks noChangeArrowheads="1"/>
            </p:cNvSpPr>
            <p:nvPr/>
          </p:nvSpPr>
          <p:spPr bwMode="auto">
            <a:xfrm>
              <a:off x="2400" y="37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6959" name="Rectangle 63"/>
            <p:cNvSpPr>
              <a:spLocks noChangeArrowheads="1"/>
            </p:cNvSpPr>
            <p:nvPr/>
          </p:nvSpPr>
          <p:spPr bwMode="auto">
            <a:xfrm>
              <a:off x="3456" y="37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6960" name="Rectangle 64"/>
            <p:cNvSpPr>
              <a:spLocks noChangeArrowheads="1"/>
            </p:cNvSpPr>
            <p:nvPr/>
          </p:nvSpPr>
          <p:spPr bwMode="auto">
            <a:xfrm>
              <a:off x="4512" y="37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6961" name="Text Box 65"/>
            <p:cNvSpPr txBox="1">
              <a:spLocks noChangeArrowheads="1"/>
            </p:cNvSpPr>
            <p:nvPr/>
          </p:nvSpPr>
          <p:spPr bwMode="auto">
            <a:xfrm>
              <a:off x="2390" y="3242"/>
              <a:ext cx="2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Times" pitchFamily="-65" charset="0"/>
                </a:rPr>
                <a:t>...</a:t>
              </a:r>
              <a:endParaRPr lang="en-US" sz="24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grpSp>
          <p:nvGrpSpPr>
            <p:cNvPr id="3" name="Group 66"/>
            <p:cNvGrpSpPr>
              <a:grpSpLocks/>
            </p:cNvGrpSpPr>
            <p:nvPr/>
          </p:nvGrpSpPr>
          <p:grpSpPr bwMode="auto">
            <a:xfrm>
              <a:off x="336" y="1120"/>
              <a:ext cx="5115" cy="566"/>
              <a:chOff x="336" y="880"/>
              <a:chExt cx="5115" cy="566"/>
            </a:xfrm>
          </p:grpSpPr>
          <p:sp>
            <p:nvSpPr>
              <p:cNvPr id="2896963" name="Text Box 67"/>
              <p:cNvSpPr txBox="1">
                <a:spLocks noChangeArrowheads="1"/>
              </p:cNvSpPr>
              <p:nvPr/>
            </p:nvSpPr>
            <p:spPr bwMode="auto">
              <a:xfrm>
                <a:off x="336" y="880"/>
                <a:ext cx="6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u="sng">
                    <a:solidFill>
                      <a:srgbClr val="FF0000"/>
                    </a:solidFill>
                    <a:latin typeface="Times" pitchFamily="-65" charset="0"/>
                  </a:rPr>
                  <a:t>Valid</a:t>
                </a:r>
                <a:endParaRPr lang="en-US" sz="2800" b="1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6964" name="Text Box 68"/>
              <p:cNvSpPr txBox="1">
                <a:spLocks noChangeArrowheads="1"/>
              </p:cNvSpPr>
              <p:nvPr/>
            </p:nvSpPr>
            <p:spPr bwMode="auto">
              <a:xfrm>
                <a:off x="816" y="1119"/>
                <a:ext cx="51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</a:rPr>
                  <a:t>Tag</a:t>
                </a:r>
                <a:endParaRPr lang="en-US" sz="2800" b="1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6965" name="Text Box 69"/>
              <p:cNvSpPr txBox="1">
                <a:spLocks noChangeArrowheads="1"/>
              </p:cNvSpPr>
              <p:nvPr/>
            </p:nvSpPr>
            <p:spPr bwMode="auto">
              <a:xfrm>
                <a:off x="1536" y="1091"/>
                <a:ext cx="795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  <a:latin typeface="Courier New" pitchFamily="-65" charset="0"/>
                  </a:rPr>
                  <a:t>0xc-f</a:t>
                </a:r>
                <a:endParaRPr lang="en-US" sz="2800" b="1" dirty="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6966" name="Text Box 70"/>
              <p:cNvSpPr txBox="1">
                <a:spLocks noChangeArrowheads="1"/>
              </p:cNvSpPr>
              <p:nvPr/>
            </p:nvSpPr>
            <p:spPr bwMode="auto">
              <a:xfrm>
                <a:off x="2592" y="1075"/>
                <a:ext cx="795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  <a:latin typeface="Courier New" pitchFamily="-65" charset="0"/>
                  </a:rPr>
                  <a:t>0x8-b</a:t>
                </a:r>
                <a:endParaRPr lang="en-US" sz="2800" b="1" dirty="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6967" name="Text Box 71"/>
              <p:cNvSpPr txBox="1">
                <a:spLocks noChangeArrowheads="1"/>
              </p:cNvSpPr>
              <p:nvPr/>
            </p:nvSpPr>
            <p:spPr bwMode="auto">
              <a:xfrm>
                <a:off x="3648" y="1075"/>
                <a:ext cx="795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  <a:latin typeface="Courier New" pitchFamily="-65" charset="0"/>
                  </a:rPr>
                  <a:t>0x4-7</a:t>
                </a:r>
                <a:endParaRPr lang="en-US" sz="2800" b="1" dirty="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6968" name="Text Box 72"/>
              <p:cNvSpPr txBox="1">
                <a:spLocks noChangeArrowheads="1"/>
              </p:cNvSpPr>
              <p:nvPr/>
            </p:nvSpPr>
            <p:spPr bwMode="auto">
              <a:xfrm>
                <a:off x="4656" y="1075"/>
                <a:ext cx="795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  <a:latin typeface="Courier New" pitchFamily="-65" charset="0"/>
                  </a:rPr>
                  <a:t>0x0-3</a:t>
                </a:r>
                <a:endParaRPr lang="en-US" sz="2800" b="1" dirty="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  <p:grpSp>
          <p:nvGrpSpPr>
            <p:cNvPr id="4" name="Group 73"/>
            <p:cNvGrpSpPr>
              <a:grpSpLocks/>
            </p:cNvGrpSpPr>
            <p:nvPr/>
          </p:nvGrpSpPr>
          <p:grpSpPr bwMode="auto">
            <a:xfrm>
              <a:off x="0" y="1575"/>
              <a:ext cx="654" cy="2484"/>
              <a:chOff x="0" y="1335"/>
              <a:chExt cx="654" cy="2484"/>
            </a:xfrm>
          </p:grpSpPr>
          <p:sp>
            <p:nvSpPr>
              <p:cNvPr id="2896970" name="Text Box 74"/>
              <p:cNvSpPr txBox="1">
                <a:spLocks noChangeArrowheads="1"/>
              </p:cNvSpPr>
              <p:nvPr/>
            </p:nvSpPr>
            <p:spPr bwMode="auto">
              <a:xfrm>
                <a:off x="192" y="133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0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6971" name="Text Box 75"/>
              <p:cNvSpPr txBox="1">
                <a:spLocks noChangeArrowheads="1"/>
              </p:cNvSpPr>
              <p:nvPr/>
            </p:nvSpPr>
            <p:spPr bwMode="auto">
              <a:xfrm>
                <a:off x="192" y="152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1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6972" name="Text Box 76"/>
              <p:cNvSpPr txBox="1">
                <a:spLocks noChangeArrowheads="1"/>
              </p:cNvSpPr>
              <p:nvPr/>
            </p:nvSpPr>
            <p:spPr bwMode="auto">
              <a:xfrm>
                <a:off x="192" y="171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6973" name="Text Box 77"/>
              <p:cNvSpPr txBox="1">
                <a:spLocks noChangeArrowheads="1"/>
              </p:cNvSpPr>
              <p:nvPr/>
            </p:nvSpPr>
            <p:spPr bwMode="auto">
              <a:xfrm>
                <a:off x="192" y="1911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6974" name="Text Box 78"/>
              <p:cNvSpPr txBox="1">
                <a:spLocks noChangeArrowheads="1"/>
              </p:cNvSpPr>
              <p:nvPr/>
            </p:nvSpPr>
            <p:spPr bwMode="auto">
              <a:xfrm>
                <a:off x="192" y="2103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4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6975" name="Text Box 79"/>
              <p:cNvSpPr txBox="1">
                <a:spLocks noChangeArrowheads="1"/>
              </p:cNvSpPr>
              <p:nvPr/>
            </p:nvSpPr>
            <p:spPr bwMode="auto">
              <a:xfrm>
                <a:off x="192" y="229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5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6976" name="Text Box 80"/>
              <p:cNvSpPr txBox="1">
                <a:spLocks noChangeArrowheads="1"/>
              </p:cNvSpPr>
              <p:nvPr/>
            </p:nvSpPr>
            <p:spPr bwMode="auto">
              <a:xfrm>
                <a:off x="192" y="248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6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6977" name="Text Box 81"/>
              <p:cNvSpPr txBox="1">
                <a:spLocks noChangeArrowheads="1"/>
              </p:cNvSpPr>
              <p:nvPr/>
            </p:nvSpPr>
            <p:spPr bwMode="auto">
              <a:xfrm>
                <a:off x="192" y="267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7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6978" name="Text Box 82"/>
              <p:cNvSpPr txBox="1">
                <a:spLocks noChangeArrowheads="1"/>
              </p:cNvSpPr>
              <p:nvPr/>
            </p:nvSpPr>
            <p:spPr bwMode="auto">
              <a:xfrm>
                <a:off x="0" y="3300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1022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6979" name="Text Box 83"/>
              <p:cNvSpPr txBox="1">
                <a:spLocks noChangeArrowheads="1"/>
              </p:cNvSpPr>
              <p:nvPr/>
            </p:nvSpPr>
            <p:spPr bwMode="auto">
              <a:xfrm>
                <a:off x="0" y="3492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1023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6980" name="Text Box 84"/>
              <p:cNvSpPr txBox="1">
                <a:spLocks noChangeArrowheads="1"/>
              </p:cNvSpPr>
              <p:nvPr/>
            </p:nvSpPr>
            <p:spPr bwMode="auto">
              <a:xfrm>
                <a:off x="192" y="3002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</p:grpSp>
      <p:sp>
        <p:nvSpPr>
          <p:cNvPr id="2896981" name="Text Box 85"/>
          <p:cNvSpPr txBox="1">
            <a:spLocks noChangeArrowheads="1"/>
          </p:cNvSpPr>
          <p:nvPr/>
        </p:nvSpPr>
        <p:spPr bwMode="auto">
          <a:xfrm>
            <a:off x="0" y="2165350"/>
            <a:ext cx="11128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</a:t>
            </a:r>
          </a:p>
        </p:txBody>
      </p:sp>
      <p:grpSp>
        <p:nvGrpSpPr>
          <p:cNvPr id="5" name="Group 86"/>
          <p:cNvGrpSpPr>
            <a:grpSpLocks/>
          </p:cNvGrpSpPr>
          <p:nvPr/>
        </p:nvGrpSpPr>
        <p:grpSpPr bwMode="auto">
          <a:xfrm>
            <a:off x="874713" y="2522538"/>
            <a:ext cx="338137" cy="3863975"/>
            <a:chOff x="551" y="1589"/>
            <a:chExt cx="213" cy="2434"/>
          </a:xfrm>
        </p:grpSpPr>
        <p:sp>
          <p:nvSpPr>
            <p:cNvPr id="2896983" name="Text Box 87"/>
            <p:cNvSpPr txBox="1">
              <a:spLocks noChangeArrowheads="1"/>
            </p:cNvSpPr>
            <p:nvPr/>
          </p:nvSpPr>
          <p:spPr bwMode="auto">
            <a:xfrm>
              <a:off x="551" y="1589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0</a:t>
              </a:r>
            </a:p>
          </p:txBody>
        </p:sp>
        <p:sp>
          <p:nvSpPr>
            <p:cNvPr id="2896984" name="Text Box 88"/>
            <p:cNvSpPr txBox="1">
              <a:spLocks noChangeArrowheads="1"/>
            </p:cNvSpPr>
            <p:nvPr/>
          </p:nvSpPr>
          <p:spPr bwMode="auto">
            <a:xfrm>
              <a:off x="551" y="1789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0</a:t>
              </a:r>
            </a:p>
          </p:txBody>
        </p:sp>
        <p:sp>
          <p:nvSpPr>
            <p:cNvPr id="2896985" name="Text Box 89"/>
            <p:cNvSpPr txBox="1">
              <a:spLocks noChangeArrowheads="1"/>
            </p:cNvSpPr>
            <p:nvPr/>
          </p:nvSpPr>
          <p:spPr bwMode="auto">
            <a:xfrm>
              <a:off x="551" y="1981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0</a:t>
              </a:r>
            </a:p>
          </p:txBody>
        </p:sp>
        <p:sp>
          <p:nvSpPr>
            <p:cNvPr id="2896986" name="Text Box 90"/>
            <p:cNvSpPr txBox="1">
              <a:spLocks noChangeArrowheads="1"/>
            </p:cNvSpPr>
            <p:nvPr/>
          </p:nvSpPr>
          <p:spPr bwMode="auto">
            <a:xfrm>
              <a:off x="551" y="2173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0</a:t>
              </a:r>
            </a:p>
          </p:txBody>
        </p:sp>
        <p:sp>
          <p:nvSpPr>
            <p:cNvPr id="2896987" name="Text Box 91"/>
            <p:cNvSpPr txBox="1">
              <a:spLocks noChangeArrowheads="1"/>
            </p:cNvSpPr>
            <p:nvPr/>
          </p:nvSpPr>
          <p:spPr bwMode="auto">
            <a:xfrm>
              <a:off x="559" y="2373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0</a:t>
              </a:r>
            </a:p>
          </p:txBody>
        </p:sp>
        <p:sp>
          <p:nvSpPr>
            <p:cNvPr id="2896988" name="Text Box 92"/>
            <p:cNvSpPr txBox="1">
              <a:spLocks noChangeArrowheads="1"/>
            </p:cNvSpPr>
            <p:nvPr/>
          </p:nvSpPr>
          <p:spPr bwMode="auto">
            <a:xfrm>
              <a:off x="559" y="2565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0</a:t>
              </a:r>
            </a:p>
          </p:txBody>
        </p:sp>
        <p:sp>
          <p:nvSpPr>
            <p:cNvPr id="2896989" name="Text Box 93"/>
            <p:cNvSpPr txBox="1">
              <a:spLocks noChangeArrowheads="1"/>
            </p:cNvSpPr>
            <p:nvPr/>
          </p:nvSpPr>
          <p:spPr bwMode="auto">
            <a:xfrm>
              <a:off x="559" y="2757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0</a:t>
              </a:r>
            </a:p>
          </p:txBody>
        </p:sp>
        <p:sp>
          <p:nvSpPr>
            <p:cNvPr id="2896990" name="Text Box 94"/>
            <p:cNvSpPr txBox="1">
              <a:spLocks noChangeArrowheads="1"/>
            </p:cNvSpPr>
            <p:nvPr/>
          </p:nvSpPr>
          <p:spPr bwMode="auto">
            <a:xfrm>
              <a:off x="559" y="2957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0</a:t>
              </a:r>
            </a:p>
          </p:txBody>
        </p:sp>
        <p:sp>
          <p:nvSpPr>
            <p:cNvPr id="2896991" name="Text Box 95"/>
            <p:cNvSpPr txBox="1">
              <a:spLocks noChangeArrowheads="1"/>
            </p:cNvSpPr>
            <p:nvPr/>
          </p:nvSpPr>
          <p:spPr bwMode="auto">
            <a:xfrm>
              <a:off x="559" y="3581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0</a:t>
              </a:r>
            </a:p>
          </p:txBody>
        </p:sp>
        <p:sp>
          <p:nvSpPr>
            <p:cNvPr id="2896992" name="Text Box 96"/>
            <p:cNvSpPr txBox="1">
              <a:spLocks noChangeArrowheads="1"/>
            </p:cNvSpPr>
            <p:nvPr/>
          </p:nvSpPr>
          <p:spPr bwMode="auto">
            <a:xfrm>
              <a:off x="559" y="3773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0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9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689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0" y="215900"/>
            <a:ext cx="6299200" cy="474663"/>
          </a:xfrm>
        </p:spPr>
        <p:txBody>
          <a:bodyPr/>
          <a:lstStyle/>
          <a:p>
            <a:r>
              <a:rPr lang="en-US" dirty="0"/>
              <a:t>1. Read 0x00000014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397000"/>
            <a:ext cx="8839200" cy="4665663"/>
            <a:chOff x="0" y="880"/>
            <a:chExt cx="5568" cy="2939"/>
          </a:xfrm>
        </p:grpSpPr>
        <p:sp>
          <p:nvSpPr>
            <p:cNvPr id="2898948" name="Rectangle 4"/>
            <p:cNvSpPr>
              <a:spLocks noChangeArrowheads="1"/>
            </p:cNvSpPr>
            <p:nvPr/>
          </p:nvSpPr>
          <p:spPr bwMode="auto">
            <a:xfrm>
              <a:off x="720" y="139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8949" name="Rectangle 5"/>
            <p:cNvSpPr>
              <a:spLocks noChangeArrowheads="1"/>
            </p:cNvSpPr>
            <p:nvPr/>
          </p:nvSpPr>
          <p:spPr bwMode="auto">
            <a:xfrm>
              <a:off x="576" y="139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8950" name="Rectangle 6"/>
            <p:cNvSpPr>
              <a:spLocks noChangeArrowheads="1"/>
            </p:cNvSpPr>
            <p:nvPr/>
          </p:nvSpPr>
          <p:spPr bwMode="auto">
            <a:xfrm>
              <a:off x="1344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8951" name="Rectangle 7"/>
            <p:cNvSpPr>
              <a:spLocks noChangeArrowheads="1"/>
            </p:cNvSpPr>
            <p:nvPr/>
          </p:nvSpPr>
          <p:spPr bwMode="auto">
            <a:xfrm>
              <a:off x="2400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8952" name="Rectangle 8"/>
            <p:cNvSpPr>
              <a:spLocks noChangeArrowheads="1"/>
            </p:cNvSpPr>
            <p:nvPr/>
          </p:nvSpPr>
          <p:spPr bwMode="auto">
            <a:xfrm>
              <a:off x="3456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8953" name="Rectangle 9"/>
            <p:cNvSpPr>
              <a:spLocks noChangeArrowheads="1"/>
            </p:cNvSpPr>
            <p:nvPr/>
          </p:nvSpPr>
          <p:spPr bwMode="auto">
            <a:xfrm>
              <a:off x="4512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8954" name="Rectangle 10"/>
            <p:cNvSpPr>
              <a:spLocks noChangeArrowheads="1"/>
            </p:cNvSpPr>
            <p:nvPr/>
          </p:nvSpPr>
          <p:spPr bwMode="auto">
            <a:xfrm>
              <a:off x="720" y="158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8955" name="Rectangle 11"/>
            <p:cNvSpPr>
              <a:spLocks noChangeArrowheads="1"/>
            </p:cNvSpPr>
            <p:nvPr/>
          </p:nvSpPr>
          <p:spPr bwMode="auto">
            <a:xfrm>
              <a:off x="576" y="158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8956" name="Rectangle 12"/>
            <p:cNvSpPr>
              <a:spLocks noChangeArrowheads="1"/>
            </p:cNvSpPr>
            <p:nvPr/>
          </p:nvSpPr>
          <p:spPr bwMode="auto">
            <a:xfrm>
              <a:off x="1344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8957" name="Rectangle 13"/>
            <p:cNvSpPr>
              <a:spLocks noChangeArrowheads="1"/>
            </p:cNvSpPr>
            <p:nvPr/>
          </p:nvSpPr>
          <p:spPr bwMode="auto">
            <a:xfrm>
              <a:off x="2400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8958" name="Rectangle 14"/>
            <p:cNvSpPr>
              <a:spLocks noChangeArrowheads="1"/>
            </p:cNvSpPr>
            <p:nvPr/>
          </p:nvSpPr>
          <p:spPr bwMode="auto">
            <a:xfrm>
              <a:off x="3456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8959" name="Rectangle 15"/>
            <p:cNvSpPr>
              <a:spLocks noChangeArrowheads="1"/>
            </p:cNvSpPr>
            <p:nvPr/>
          </p:nvSpPr>
          <p:spPr bwMode="auto">
            <a:xfrm>
              <a:off x="4512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8960" name="Rectangle 16"/>
            <p:cNvSpPr>
              <a:spLocks noChangeArrowheads="1"/>
            </p:cNvSpPr>
            <p:nvPr/>
          </p:nvSpPr>
          <p:spPr bwMode="auto">
            <a:xfrm>
              <a:off x="720" y="177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8961" name="Rectangle 17"/>
            <p:cNvSpPr>
              <a:spLocks noChangeArrowheads="1"/>
            </p:cNvSpPr>
            <p:nvPr/>
          </p:nvSpPr>
          <p:spPr bwMode="auto">
            <a:xfrm>
              <a:off x="576" y="177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8962" name="Rectangle 18"/>
            <p:cNvSpPr>
              <a:spLocks noChangeArrowheads="1"/>
            </p:cNvSpPr>
            <p:nvPr/>
          </p:nvSpPr>
          <p:spPr bwMode="auto">
            <a:xfrm>
              <a:off x="1344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8963" name="Rectangle 19"/>
            <p:cNvSpPr>
              <a:spLocks noChangeArrowheads="1"/>
            </p:cNvSpPr>
            <p:nvPr/>
          </p:nvSpPr>
          <p:spPr bwMode="auto">
            <a:xfrm>
              <a:off x="2400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8964" name="Rectangle 20"/>
            <p:cNvSpPr>
              <a:spLocks noChangeArrowheads="1"/>
            </p:cNvSpPr>
            <p:nvPr/>
          </p:nvSpPr>
          <p:spPr bwMode="auto">
            <a:xfrm>
              <a:off x="3456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8965" name="Rectangle 21"/>
            <p:cNvSpPr>
              <a:spLocks noChangeArrowheads="1"/>
            </p:cNvSpPr>
            <p:nvPr/>
          </p:nvSpPr>
          <p:spPr bwMode="auto">
            <a:xfrm>
              <a:off x="4512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8966" name="Rectangle 22"/>
            <p:cNvSpPr>
              <a:spLocks noChangeArrowheads="1"/>
            </p:cNvSpPr>
            <p:nvPr/>
          </p:nvSpPr>
          <p:spPr bwMode="auto">
            <a:xfrm>
              <a:off x="720" y="1968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8967" name="Rectangle 23"/>
            <p:cNvSpPr>
              <a:spLocks noChangeArrowheads="1"/>
            </p:cNvSpPr>
            <p:nvPr/>
          </p:nvSpPr>
          <p:spPr bwMode="auto">
            <a:xfrm>
              <a:off x="576" y="1968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8968" name="Rectangle 24"/>
            <p:cNvSpPr>
              <a:spLocks noChangeArrowheads="1"/>
            </p:cNvSpPr>
            <p:nvPr/>
          </p:nvSpPr>
          <p:spPr bwMode="auto">
            <a:xfrm>
              <a:off x="1344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8969" name="Rectangle 25"/>
            <p:cNvSpPr>
              <a:spLocks noChangeArrowheads="1"/>
            </p:cNvSpPr>
            <p:nvPr/>
          </p:nvSpPr>
          <p:spPr bwMode="auto">
            <a:xfrm>
              <a:off x="2400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8970" name="Rectangle 26"/>
            <p:cNvSpPr>
              <a:spLocks noChangeArrowheads="1"/>
            </p:cNvSpPr>
            <p:nvPr/>
          </p:nvSpPr>
          <p:spPr bwMode="auto">
            <a:xfrm>
              <a:off x="3456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8971" name="Rectangle 27"/>
            <p:cNvSpPr>
              <a:spLocks noChangeArrowheads="1"/>
            </p:cNvSpPr>
            <p:nvPr/>
          </p:nvSpPr>
          <p:spPr bwMode="auto">
            <a:xfrm>
              <a:off x="4512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8972" name="Rectangle 28"/>
            <p:cNvSpPr>
              <a:spLocks noChangeArrowheads="1"/>
            </p:cNvSpPr>
            <p:nvPr/>
          </p:nvSpPr>
          <p:spPr bwMode="auto">
            <a:xfrm>
              <a:off x="720" y="21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8973" name="Rectangle 29"/>
            <p:cNvSpPr>
              <a:spLocks noChangeArrowheads="1"/>
            </p:cNvSpPr>
            <p:nvPr/>
          </p:nvSpPr>
          <p:spPr bwMode="auto">
            <a:xfrm>
              <a:off x="576" y="21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8974" name="Rectangle 30"/>
            <p:cNvSpPr>
              <a:spLocks noChangeArrowheads="1"/>
            </p:cNvSpPr>
            <p:nvPr/>
          </p:nvSpPr>
          <p:spPr bwMode="auto">
            <a:xfrm>
              <a:off x="1344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8975" name="Rectangle 31"/>
            <p:cNvSpPr>
              <a:spLocks noChangeArrowheads="1"/>
            </p:cNvSpPr>
            <p:nvPr/>
          </p:nvSpPr>
          <p:spPr bwMode="auto">
            <a:xfrm>
              <a:off x="2400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8976" name="Rectangle 32"/>
            <p:cNvSpPr>
              <a:spLocks noChangeArrowheads="1"/>
            </p:cNvSpPr>
            <p:nvPr/>
          </p:nvSpPr>
          <p:spPr bwMode="auto">
            <a:xfrm>
              <a:off x="3456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8977" name="Rectangle 33"/>
            <p:cNvSpPr>
              <a:spLocks noChangeArrowheads="1"/>
            </p:cNvSpPr>
            <p:nvPr/>
          </p:nvSpPr>
          <p:spPr bwMode="auto">
            <a:xfrm>
              <a:off x="4512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8978" name="Rectangle 34"/>
            <p:cNvSpPr>
              <a:spLocks noChangeArrowheads="1"/>
            </p:cNvSpPr>
            <p:nvPr/>
          </p:nvSpPr>
          <p:spPr bwMode="auto">
            <a:xfrm>
              <a:off x="720" y="23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8979" name="Rectangle 35"/>
            <p:cNvSpPr>
              <a:spLocks noChangeArrowheads="1"/>
            </p:cNvSpPr>
            <p:nvPr/>
          </p:nvSpPr>
          <p:spPr bwMode="auto">
            <a:xfrm>
              <a:off x="576" y="23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8980" name="Rectangle 36"/>
            <p:cNvSpPr>
              <a:spLocks noChangeArrowheads="1"/>
            </p:cNvSpPr>
            <p:nvPr/>
          </p:nvSpPr>
          <p:spPr bwMode="auto">
            <a:xfrm>
              <a:off x="1344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8981" name="Rectangle 37"/>
            <p:cNvSpPr>
              <a:spLocks noChangeArrowheads="1"/>
            </p:cNvSpPr>
            <p:nvPr/>
          </p:nvSpPr>
          <p:spPr bwMode="auto">
            <a:xfrm>
              <a:off x="2400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8982" name="Rectangle 38"/>
            <p:cNvSpPr>
              <a:spLocks noChangeArrowheads="1"/>
            </p:cNvSpPr>
            <p:nvPr/>
          </p:nvSpPr>
          <p:spPr bwMode="auto">
            <a:xfrm>
              <a:off x="3456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8983" name="Rectangle 39"/>
            <p:cNvSpPr>
              <a:spLocks noChangeArrowheads="1"/>
            </p:cNvSpPr>
            <p:nvPr/>
          </p:nvSpPr>
          <p:spPr bwMode="auto">
            <a:xfrm>
              <a:off x="4512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8984" name="Rectangle 40"/>
            <p:cNvSpPr>
              <a:spLocks noChangeArrowheads="1"/>
            </p:cNvSpPr>
            <p:nvPr/>
          </p:nvSpPr>
          <p:spPr bwMode="auto">
            <a:xfrm>
              <a:off x="720" y="254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8985" name="Rectangle 41"/>
            <p:cNvSpPr>
              <a:spLocks noChangeArrowheads="1"/>
            </p:cNvSpPr>
            <p:nvPr/>
          </p:nvSpPr>
          <p:spPr bwMode="auto">
            <a:xfrm>
              <a:off x="576" y="254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8986" name="Rectangle 42"/>
            <p:cNvSpPr>
              <a:spLocks noChangeArrowheads="1"/>
            </p:cNvSpPr>
            <p:nvPr/>
          </p:nvSpPr>
          <p:spPr bwMode="auto">
            <a:xfrm>
              <a:off x="1344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8987" name="Rectangle 43"/>
            <p:cNvSpPr>
              <a:spLocks noChangeArrowheads="1"/>
            </p:cNvSpPr>
            <p:nvPr/>
          </p:nvSpPr>
          <p:spPr bwMode="auto">
            <a:xfrm>
              <a:off x="2400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8988" name="Rectangle 44"/>
            <p:cNvSpPr>
              <a:spLocks noChangeArrowheads="1"/>
            </p:cNvSpPr>
            <p:nvPr/>
          </p:nvSpPr>
          <p:spPr bwMode="auto">
            <a:xfrm>
              <a:off x="3456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8989" name="Rectangle 45"/>
            <p:cNvSpPr>
              <a:spLocks noChangeArrowheads="1"/>
            </p:cNvSpPr>
            <p:nvPr/>
          </p:nvSpPr>
          <p:spPr bwMode="auto">
            <a:xfrm>
              <a:off x="4512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8990" name="Rectangle 46"/>
            <p:cNvSpPr>
              <a:spLocks noChangeArrowheads="1"/>
            </p:cNvSpPr>
            <p:nvPr/>
          </p:nvSpPr>
          <p:spPr bwMode="auto">
            <a:xfrm>
              <a:off x="720" y="273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8991" name="Rectangle 47"/>
            <p:cNvSpPr>
              <a:spLocks noChangeArrowheads="1"/>
            </p:cNvSpPr>
            <p:nvPr/>
          </p:nvSpPr>
          <p:spPr bwMode="auto">
            <a:xfrm>
              <a:off x="576" y="273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8992" name="Rectangle 48"/>
            <p:cNvSpPr>
              <a:spLocks noChangeArrowheads="1"/>
            </p:cNvSpPr>
            <p:nvPr/>
          </p:nvSpPr>
          <p:spPr bwMode="auto">
            <a:xfrm>
              <a:off x="1344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8993" name="Rectangle 49"/>
            <p:cNvSpPr>
              <a:spLocks noChangeArrowheads="1"/>
            </p:cNvSpPr>
            <p:nvPr/>
          </p:nvSpPr>
          <p:spPr bwMode="auto">
            <a:xfrm>
              <a:off x="2400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8994" name="Rectangle 50"/>
            <p:cNvSpPr>
              <a:spLocks noChangeArrowheads="1"/>
            </p:cNvSpPr>
            <p:nvPr/>
          </p:nvSpPr>
          <p:spPr bwMode="auto">
            <a:xfrm>
              <a:off x="3456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8995" name="Rectangle 51"/>
            <p:cNvSpPr>
              <a:spLocks noChangeArrowheads="1"/>
            </p:cNvSpPr>
            <p:nvPr/>
          </p:nvSpPr>
          <p:spPr bwMode="auto">
            <a:xfrm>
              <a:off x="4512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8996" name="Rectangle 52"/>
            <p:cNvSpPr>
              <a:spLocks noChangeArrowheads="1"/>
            </p:cNvSpPr>
            <p:nvPr/>
          </p:nvSpPr>
          <p:spPr bwMode="auto">
            <a:xfrm>
              <a:off x="720" y="33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8997" name="Rectangle 53"/>
            <p:cNvSpPr>
              <a:spLocks noChangeArrowheads="1"/>
            </p:cNvSpPr>
            <p:nvPr/>
          </p:nvSpPr>
          <p:spPr bwMode="auto">
            <a:xfrm>
              <a:off x="576" y="33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8998" name="Rectangle 54"/>
            <p:cNvSpPr>
              <a:spLocks noChangeArrowheads="1"/>
            </p:cNvSpPr>
            <p:nvPr/>
          </p:nvSpPr>
          <p:spPr bwMode="auto">
            <a:xfrm>
              <a:off x="1344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8999" name="Rectangle 55"/>
            <p:cNvSpPr>
              <a:spLocks noChangeArrowheads="1"/>
            </p:cNvSpPr>
            <p:nvPr/>
          </p:nvSpPr>
          <p:spPr bwMode="auto">
            <a:xfrm>
              <a:off x="2400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9000" name="Rectangle 56"/>
            <p:cNvSpPr>
              <a:spLocks noChangeArrowheads="1"/>
            </p:cNvSpPr>
            <p:nvPr/>
          </p:nvSpPr>
          <p:spPr bwMode="auto">
            <a:xfrm>
              <a:off x="3456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9001" name="Rectangle 57"/>
            <p:cNvSpPr>
              <a:spLocks noChangeArrowheads="1"/>
            </p:cNvSpPr>
            <p:nvPr/>
          </p:nvSpPr>
          <p:spPr bwMode="auto">
            <a:xfrm>
              <a:off x="4512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9002" name="Rectangle 58"/>
            <p:cNvSpPr>
              <a:spLocks noChangeArrowheads="1"/>
            </p:cNvSpPr>
            <p:nvPr/>
          </p:nvSpPr>
          <p:spPr bwMode="auto">
            <a:xfrm>
              <a:off x="720" y="35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9003" name="Rectangle 59"/>
            <p:cNvSpPr>
              <a:spLocks noChangeArrowheads="1"/>
            </p:cNvSpPr>
            <p:nvPr/>
          </p:nvSpPr>
          <p:spPr bwMode="auto">
            <a:xfrm>
              <a:off x="576" y="35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9004" name="Rectangle 60"/>
            <p:cNvSpPr>
              <a:spLocks noChangeArrowheads="1"/>
            </p:cNvSpPr>
            <p:nvPr/>
          </p:nvSpPr>
          <p:spPr bwMode="auto">
            <a:xfrm>
              <a:off x="1344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9005" name="Rectangle 61"/>
            <p:cNvSpPr>
              <a:spLocks noChangeArrowheads="1"/>
            </p:cNvSpPr>
            <p:nvPr/>
          </p:nvSpPr>
          <p:spPr bwMode="auto">
            <a:xfrm>
              <a:off x="2400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9006" name="Rectangle 62"/>
            <p:cNvSpPr>
              <a:spLocks noChangeArrowheads="1"/>
            </p:cNvSpPr>
            <p:nvPr/>
          </p:nvSpPr>
          <p:spPr bwMode="auto">
            <a:xfrm>
              <a:off x="3456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9007" name="Rectangle 63"/>
            <p:cNvSpPr>
              <a:spLocks noChangeArrowheads="1"/>
            </p:cNvSpPr>
            <p:nvPr/>
          </p:nvSpPr>
          <p:spPr bwMode="auto">
            <a:xfrm>
              <a:off x="4512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899008" name="Text Box 64"/>
            <p:cNvSpPr txBox="1">
              <a:spLocks noChangeArrowheads="1"/>
            </p:cNvSpPr>
            <p:nvPr/>
          </p:nvSpPr>
          <p:spPr bwMode="auto">
            <a:xfrm>
              <a:off x="2390" y="3002"/>
              <a:ext cx="2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Times" pitchFamily="-65" charset="0"/>
                </a:rPr>
                <a:t>...</a:t>
              </a:r>
              <a:endParaRPr lang="en-US" sz="24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grpSp>
          <p:nvGrpSpPr>
            <p:cNvPr id="3" name="Group 65"/>
            <p:cNvGrpSpPr>
              <a:grpSpLocks/>
            </p:cNvGrpSpPr>
            <p:nvPr/>
          </p:nvGrpSpPr>
          <p:grpSpPr bwMode="auto">
            <a:xfrm>
              <a:off x="336" y="880"/>
              <a:ext cx="969" cy="567"/>
              <a:chOff x="336" y="880"/>
              <a:chExt cx="969" cy="567"/>
            </a:xfrm>
          </p:grpSpPr>
          <p:sp>
            <p:nvSpPr>
              <p:cNvPr id="2899010" name="Text Box 66"/>
              <p:cNvSpPr txBox="1">
                <a:spLocks noChangeArrowheads="1"/>
              </p:cNvSpPr>
              <p:nvPr/>
            </p:nvSpPr>
            <p:spPr bwMode="auto">
              <a:xfrm>
                <a:off x="336" y="880"/>
                <a:ext cx="6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Valid</a:t>
                </a:r>
              </a:p>
            </p:txBody>
          </p:sp>
          <p:sp>
            <p:nvSpPr>
              <p:cNvPr id="2899011" name="Text Box 67"/>
              <p:cNvSpPr txBox="1">
                <a:spLocks noChangeArrowheads="1"/>
              </p:cNvSpPr>
              <p:nvPr/>
            </p:nvSpPr>
            <p:spPr bwMode="auto">
              <a:xfrm>
                <a:off x="816" y="1120"/>
                <a:ext cx="48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Tag</a:t>
                </a:r>
              </a:p>
            </p:txBody>
          </p:sp>
        </p:grpSp>
        <p:grpSp>
          <p:nvGrpSpPr>
            <p:cNvPr id="4" name="Group 72"/>
            <p:cNvGrpSpPr>
              <a:grpSpLocks/>
            </p:cNvGrpSpPr>
            <p:nvPr/>
          </p:nvGrpSpPr>
          <p:grpSpPr bwMode="auto">
            <a:xfrm>
              <a:off x="0" y="1335"/>
              <a:ext cx="654" cy="2484"/>
              <a:chOff x="0" y="1335"/>
              <a:chExt cx="654" cy="2484"/>
            </a:xfrm>
          </p:grpSpPr>
          <p:sp>
            <p:nvSpPr>
              <p:cNvPr id="2899017" name="Text Box 73"/>
              <p:cNvSpPr txBox="1">
                <a:spLocks noChangeArrowheads="1"/>
              </p:cNvSpPr>
              <p:nvPr/>
            </p:nvSpPr>
            <p:spPr bwMode="auto">
              <a:xfrm>
                <a:off x="192" y="133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0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9018" name="Text Box 74"/>
              <p:cNvSpPr txBox="1">
                <a:spLocks noChangeArrowheads="1"/>
              </p:cNvSpPr>
              <p:nvPr/>
            </p:nvSpPr>
            <p:spPr bwMode="auto">
              <a:xfrm>
                <a:off x="192" y="1531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1</a:t>
                </a:r>
              </a:p>
            </p:txBody>
          </p:sp>
          <p:sp>
            <p:nvSpPr>
              <p:cNvPr id="2899019" name="Text Box 75"/>
              <p:cNvSpPr txBox="1">
                <a:spLocks noChangeArrowheads="1"/>
              </p:cNvSpPr>
              <p:nvPr/>
            </p:nvSpPr>
            <p:spPr bwMode="auto">
              <a:xfrm>
                <a:off x="192" y="171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9020" name="Text Box 76"/>
              <p:cNvSpPr txBox="1">
                <a:spLocks noChangeArrowheads="1"/>
              </p:cNvSpPr>
              <p:nvPr/>
            </p:nvSpPr>
            <p:spPr bwMode="auto">
              <a:xfrm>
                <a:off x="192" y="1911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9021" name="Text Box 77"/>
              <p:cNvSpPr txBox="1">
                <a:spLocks noChangeArrowheads="1"/>
              </p:cNvSpPr>
              <p:nvPr/>
            </p:nvSpPr>
            <p:spPr bwMode="auto">
              <a:xfrm>
                <a:off x="192" y="2103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4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9022" name="Text Box 78"/>
              <p:cNvSpPr txBox="1">
                <a:spLocks noChangeArrowheads="1"/>
              </p:cNvSpPr>
              <p:nvPr/>
            </p:nvSpPr>
            <p:spPr bwMode="auto">
              <a:xfrm>
                <a:off x="192" y="229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5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9023" name="Text Box 79"/>
              <p:cNvSpPr txBox="1">
                <a:spLocks noChangeArrowheads="1"/>
              </p:cNvSpPr>
              <p:nvPr/>
            </p:nvSpPr>
            <p:spPr bwMode="auto">
              <a:xfrm>
                <a:off x="192" y="248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6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9024" name="Text Box 80"/>
              <p:cNvSpPr txBox="1">
                <a:spLocks noChangeArrowheads="1"/>
              </p:cNvSpPr>
              <p:nvPr/>
            </p:nvSpPr>
            <p:spPr bwMode="auto">
              <a:xfrm>
                <a:off x="192" y="267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7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9025" name="Text Box 81"/>
              <p:cNvSpPr txBox="1">
                <a:spLocks noChangeArrowheads="1"/>
              </p:cNvSpPr>
              <p:nvPr/>
            </p:nvSpPr>
            <p:spPr bwMode="auto">
              <a:xfrm>
                <a:off x="0" y="3300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1022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9026" name="Text Box 82"/>
              <p:cNvSpPr txBox="1">
                <a:spLocks noChangeArrowheads="1"/>
              </p:cNvSpPr>
              <p:nvPr/>
            </p:nvSpPr>
            <p:spPr bwMode="auto">
              <a:xfrm>
                <a:off x="0" y="3492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1023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9027" name="Text Box 83"/>
              <p:cNvSpPr txBox="1">
                <a:spLocks noChangeArrowheads="1"/>
              </p:cNvSpPr>
              <p:nvPr/>
            </p:nvSpPr>
            <p:spPr bwMode="auto">
              <a:xfrm>
                <a:off x="192" y="3002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</p:grpSp>
      <p:sp>
        <p:nvSpPr>
          <p:cNvPr id="2899028" name="Rectangle 84"/>
          <p:cNvSpPr>
            <a:spLocks noGrp="1" noChangeArrowheads="1"/>
          </p:cNvSpPr>
          <p:nvPr>
            <p:ph type="body" idx="1"/>
          </p:nvPr>
        </p:nvSpPr>
        <p:spPr>
          <a:xfrm>
            <a:off x="628650" y="857250"/>
            <a:ext cx="8286750" cy="371475"/>
          </a:xfrm>
          <a:noFill/>
          <a:ln/>
        </p:spPr>
        <p:txBody>
          <a:bodyPr/>
          <a:lstStyle/>
          <a:p>
            <a:pPr marL="285750" indent="-285750"/>
            <a:r>
              <a:rPr lang="en-US" sz="2800">
                <a:latin typeface="Courier New" pitchFamily="-65" charset="0"/>
              </a:rPr>
              <a:t>000000000000000000 0000000001 0100</a:t>
            </a:r>
            <a:endParaRPr lang="en-US"/>
          </a:p>
        </p:txBody>
      </p:sp>
      <p:sp>
        <p:nvSpPr>
          <p:cNvPr id="2899029" name="Text Box 85"/>
          <p:cNvSpPr txBox="1">
            <a:spLocks noChangeArrowheads="1"/>
          </p:cNvSpPr>
          <p:nvPr/>
        </p:nvSpPr>
        <p:spPr bwMode="auto">
          <a:xfrm>
            <a:off x="0" y="1809750"/>
            <a:ext cx="11128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</a:t>
            </a:r>
          </a:p>
        </p:txBody>
      </p:sp>
      <p:sp>
        <p:nvSpPr>
          <p:cNvPr id="2899030" name="Text Box 86"/>
          <p:cNvSpPr txBox="1">
            <a:spLocks noChangeArrowheads="1"/>
          </p:cNvSpPr>
          <p:nvPr/>
        </p:nvSpPr>
        <p:spPr bwMode="auto">
          <a:xfrm>
            <a:off x="2286000" y="1123950"/>
            <a:ext cx="16462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Tag field</a:t>
            </a:r>
          </a:p>
        </p:txBody>
      </p:sp>
      <p:sp>
        <p:nvSpPr>
          <p:cNvPr id="2899031" name="Text Box 87"/>
          <p:cNvSpPr txBox="1">
            <a:spLocks noChangeArrowheads="1"/>
          </p:cNvSpPr>
          <p:nvPr/>
        </p:nvSpPr>
        <p:spPr bwMode="auto">
          <a:xfrm>
            <a:off x="5232400" y="1123950"/>
            <a:ext cx="19431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 field</a:t>
            </a:r>
          </a:p>
        </p:txBody>
      </p:sp>
      <p:sp>
        <p:nvSpPr>
          <p:cNvPr id="2899032" name="Text Box 88"/>
          <p:cNvSpPr txBox="1">
            <a:spLocks noChangeArrowheads="1"/>
          </p:cNvSpPr>
          <p:nvPr/>
        </p:nvSpPr>
        <p:spPr bwMode="auto">
          <a:xfrm>
            <a:off x="7289800" y="1123950"/>
            <a:ext cx="12112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Offset</a:t>
            </a:r>
          </a:p>
        </p:txBody>
      </p:sp>
      <p:grpSp>
        <p:nvGrpSpPr>
          <p:cNvPr id="5" name="Group 89"/>
          <p:cNvGrpSpPr>
            <a:grpSpLocks/>
          </p:cNvGrpSpPr>
          <p:nvPr/>
        </p:nvGrpSpPr>
        <p:grpSpPr bwMode="auto">
          <a:xfrm>
            <a:off x="874713" y="2154238"/>
            <a:ext cx="338137" cy="3863975"/>
            <a:chOff x="551" y="1589"/>
            <a:chExt cx="213" cy="2434"/>
          </a:xfrm>
        </p:grpSpPr>
        <p:sp>
          <p:nvSpPr>
            <p:cNvPr id="2899034" name="Text Box 90"/>
            <p:cNvSpPr txBox="1">
              <a:spLocks noChangeArrowheads="1"/>
            </p:cNvSpPr>
            <p:nvPr/>
          </p:nvSpPr>
          <p:spPr bwMode="auto">
            <a:xfrm>
              <a:off x="551" y="1589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99035" name="Text Box 91"/>
            <p:cNvSpPr txBox="1">
              <a:spLocks noChangeArrowheads="1"/>
            </p:cNvSpPr>
            <p:nvPr/>
          </p:nvSpPr>
          <p:spPr bwMode="auto">
            <a:xfrm>
              <a:off x="551" y="1789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99036" name="Text Box 92"/>
            <p:cNvSpPr txBox="1">
              <a:spLocks noChangeArrowheads="1"/>
            </p:cNvSpPr>
            <p:nvPr/>
          </p:nvSpPr>
          <p:spPr bwMode="auto">
            <a:xfrm>
              <a:off x="551" y="1981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99037" name="Text Box 93"/>
            <p:cNvSpPr txBox="1">
              <a:spLocks noChangeArrowheads="1"/>
            </p:cNvSpPr>
            <p:nvPr/>
          </p:nvSpPr>
          <p:spPr bwMode="auto">
            <a:xfrm>
              <a:off x="551" y="2173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99038" name="Text Box 94"/>
            <p:cNvSpPr txBox="1">
              <a:spLocks noChangeArrowheads="1"/>
            </p:cNvSpPr>
            <p:nvPr/>
          </p:nvSpPr>
          <p:spPr bwMode="auto">
            <a:xfrm>
              <a:off x="559" y="2373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99039" name="Text Box 95"/>
            <p:cNvSpPr txBox="1">
              <a:spLocks noChangeArrowheads="1"/>
            </p:cNvSpPr>
            <p:nvPr/>
          </p:nvSpPr>
          <p:spPr bwMode="auto">
            <a:xfrm>
              <a:off x="559" y="2565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99040" name="Text Box 96"/>
            <p:cNvSpPr txBox="1">
              <a:spLocks noChangeArrowheads="1"/>
            </p:cNvSpPr>
            <p:nvPr/>
          </p:nvSpPr>
          <p:spPr bwMode="auto">
            <a:xfrm>
              <a:off x="559" y="2757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99041" name="Text Box 97"/>
            <p:cNvSpPr txBox="1">
              <a:spLocks noChangeArrowheads="1"/>
            </p:cNvSpPr>
            <p:nvPr/>
          </p:nvSpPr>
          <p:spPr bwMode="auto">
            <a:xfrm>
              <a:off x="559" y="2957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99042" name="Text Box 98"/>
            <p:cNvSpPr txBox="1">
              <a:spLocks noChangeArrowheads="1"/>
            </p:cNvSpPr>
            <p:nvPr/>
          </p:nvSpPr>
          <p:spPr bwMode="auto">
            <a:xfrm>
              <a:off x="559" y="3581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99043" name="Text Box 99"/>
            <p:cNvSpPr txBox="1">
              <a:spLocks noChangeArrowheads="1"/>
            </p:cNvSpPr>
            <p:nvPr/>
          </p:nvSpPr>
          <p:spPr bwMode="auto">
            <a:xfrm>
              <a:off x="559" y="3773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100" name="Text Box 69"/>
          <p:cNvSpPr txBox="1">
            <a:spLocks noChangeArrowheads="1"/>
          </p:cNvSpPr>
          <p:nvPr/>
        </p:nvSpPr>
        <p:spPr bwMode="auto">
          <a:xfrm>
            <a:off x="2438400" y="17018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0xc-f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1" name="Text Box 70"/>
          <p:cNvSpPr txBox="1">
            <a:spLocks noChangeArrowheads="1"/>
          </p:cNvSpPr>
          <p:nvPr/>
        </p:nvSpPr>
        <p:spPr bwMode="auto">
          <a:xfrm>
            <a:off x="41148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0x8-b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2" name="Text Box 71"/>
          <p:cNvSpPr txBox="1">
            <a:spLocks noChangeArrowheads="1"/>
          </p:cNvSpPr>
          <p:nvPr/>
        </p:nvSpPr>
        <p:spPr bwMode="auto">
          <a:xfrm>
            <a:off x="57912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0x4-7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3" name="Text Box 72"/>
          <p:cNvSpPr txBox="1">
            <a:spLocks noChangeArrowheads="1"/>
          </p:cNvSpPr>
          <p:nvPr/>
        </p:nvSpPr>
        <p:spPr bwMode="auto">
          <a:xfrm>
            <a:off x="73914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0x0-3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0" y="215900"/>
            <a:ext cx="8509000" cy="474663"/>
          </a:xfrm>
        </p:spPr>
        <p:txBody>
          <a:bodyPr/>
          <a:lstStyle/>
          <a:p>
            <a:r>
              <a:rPr lang="en-US" dirty="0"/>
              <a:t>So we read block 1 (0000000001)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397000"/>
            <a:ext cx="8839200" cy="4665663"/>
            <a:chOff x="0" y="880"/>
            <a:chExt cx="5568" cy="2939"/>
          </a:xfrm>
        </p:grpSpPr>
        <p:sp>
          <p:nvSpPr>
            <p:cNvPr id="2900996" name="Rectangle 4"/>
            <p:cNvSpPr>
              <a:spLocks noChangeArrowheads="1"/>
            </p:cNvSpPr>
            <p:nvPr/>
          </p:nvSpPr>
          <p:spPr bwMode="auto">
            <a:xfrm>
              <a:off x="720" y="139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0997" name="Rectangle 5"/>
            <p:cNvSpPr>
              <a:spLocks noChangeArrowheads="1"/>
            </p:cNvSpPr>
            <p:nvPr/>
          </p:nvSpPr>
          <p:spPr bwMode="auto">
            <a:xfrm>
              <a:off x="576" y="139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0998" name="Rectangle 6"/>
            <p:cNvSpPr>
              <a:spLocks noChangeArrowheads="1"/>
            </p:cNvSpPr>
            <p:nvPr/>
          </p:nvSpPr>
          <p:spPr bwMode="auto">
            <a:xfrm>
              <a:off x="1344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0999" name="Rectangle 7"/>
            <p:cNvSpPr>
              <a:spLocks noChangeArrowheads="1"/>
            </p:cNvSpPr>
            <p:nvPr/>
          </p:nvSpPr>
          <p:spPr bwMode="auto">
            <a:xfrm>
              <a:off x="2400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1000" name="Rectangle 8"/>
            <p:cNvSpPr>
              <a:spLocks noChangeArrowheads="1"/>
            </p:cNvSpPr>
            <p:nvPr/>
          </p:nvSpPr>
          <p:spPr bwMode="auto">
            <a:xfrm>
              <a:off x="3456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1001" name="Rectangle 9"/>
            <p:cNvSpPr>
              <a:spLocks noChangeArrowheads="1"/>
            </p:cNvSpPr>
            <p:nvPr/>
          </p:nvSpPr>
          <p:spPr bwMode="auto">
            <a:xfrm>
              <a:off x="4512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1002" name="Rectangle 10"/>
            <p:cNvSpPr>
              <a:spLocks noChangeArrowheads="1"/>
            </p:cNvSpPr>
            <p:nvPr/>
          </p:nvSpPr>
          <p:spPr bwMode="auto">
            <a:xfrm>
              <a:off x="720" y="158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1003" name="Rectangle 11"/>
            <p:cNvSpPr>
              <a:spLocks noChangeArrowheads="1"/>
            </p:cNvSpPr>
            <p:nvPr/>
          </p:nvSpPr>
          <p:spPr bwMode="auto">
            <a:xfrm>
              <a:off x="576" y="158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1004" name="Rectangle 12"/>
            <p:cNvSpPr>
              <a:spLocks noChangeArrowheads="1"/>
            </p:cNvSpPr>
            <p:nvPr/>
          </p:nvSpPr>
          <p:spPr bwMode="auto">
            <a:xfrm>
              <a:off x="1344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1005" name="Rectangle 13"/>
            <p:cNvSpPr>
              <a:spLocks noChangeArrowheads="1"/>
            </p:cNvSpPr>
            <p:nvPr/>
          </p:nvSpPr>
          <p:spPr bwMode="auto">
            <a:xfrm>
              <a:off x="2400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1006" name="Rectangle 14"/>
            <p:cNvSpPr>
              <a:spLocks noChangeArrowheads="1"/>
            </p:cNvSpPr>
            <p:nvPr/>
          </p:nvSpPr>
          <p:spPr bwMode="auto">
            <a:xfrm>
              <a:off x="3456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1007" name="Rectangle 15"/>
            <p:cNvSpPr>
              <a:spLocks noChangeArrowheads="1"/>
            </p:cNvSpPr>
            <p:nvPr/>
          </p:nvSpPr>
          <p:spPr bwMode="auto">
            <a:xfrm>
              <a:off x="4512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1008" name="Rectangle 16"/>
            <p:cNvSpPr>
              <a:spLocks noChangeArrowheads="1"/>
            </p:cNvSpPr>
            <p:nvPr/>
          </p:nvSpPr>
          <p:spPr bwMode="auto">
            <a:xfrm>
              <a:off x="720" y="177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1009" name="Rectangle 17"/>
            <p:cNvSpPr>
              <a:spLocks noChangeArrowheads="1"/>
            </p:cNvSpPr>
            <p:nvPr/>
          </p:nvSpPr>
          <p:spPr bwMode="auto">
            <a:xfrm>
              <a:off x="576" y="177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1010" name="Rectangle 18"/>
            <p:cNvSpPr>
              <a:spLocks noChangeArrowheads="1"/>
            </p:cNvSpPr>
            <p:nvPr/>
          </p:nvSpPr>
          <p:spPr bwMode="auto">
            <a:xfrm>
              <a:off x="1344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1011" name="Rectangle 19"/>
            <p:cNvSpPr>
              <a:spLocks noChangeArrowheads="1"/>
            </p:cNvSpPr>
            <p:nvPr/>
          </p:nvSpPr>
          <p:spPr bwMode="auto">
            <a:xfrm>
              <a:off x="2400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1012" name="Rectangle 20"/>
            <p:cNvSpPr>
              <a:spLocks noChangeArrowheads="1"/>
            </p:cNvSpPr>
            <p:nvPr/>
          </p:nvSpPr>
          <p:spPr bwMode="auto">
            <a:xfrm>
              <a:off x="3456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1013" name="Rectangle 21"/>
            <p:cNvSpPr>
              <a:spLocks noChangeArrowheads="1"/>
            </p:cNvSpPr>
            <p:nvPr/>
          </p:nvSpPr>
          <p:spPr bwMode="auto">
            <a:xfrm>
              <a:off x="4512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1014" name="Rectangle 22"/>
            <p:cNvSpPr>
              <a:spLocks noChangeArrowheads="1"/>
            </p:cNvSpPr>
            <p:nvPr/>
          </p:nvSpPr>
          <p:spPr bwMode="auto">
            <a:xfrm>
              <a:off x="720" y="1968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1015" name="Rectangle 23"/>
            <p:cNvSpPr>
              <a:spLocks noChangeArrowheads="1"/>
            </p:cNvSpPr>
            <p:nvPr/>
          </p:nvSpPr>
          <p:spPr bwMode="auto">
            <a:xfrm>
              <a:off x="576" y="1968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1016" name="Rectangle 24"/>
            <p:cNvSpPr>
              <a:spLocks noChangeArrowheads="1"/>
            </p:cNvSpPr>
            <p:nvPr/>
          </p:nvSpPr>
          <p:spPr bwMode="auto">
            <a:xfrm>
              <a:off x="1344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1017" name="Rectangle 25"/>
            <p:cNvSpPr>
              <a:spLocks noChangeArrowheads="1"/>
            </p:cNvSpPr>
            <p:nvPr/>
          </p:nvSpPr>
          <p:spPr bwMode="auto">
            <a:xfrm>
              <a:off x="2400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1018" name="Rectangle 26"/>
            <p:cNvSpPr>
              <a:spLocks noChangeArrowheads="1"/>
            </p:cNvSpPr>
            <p:nvPr/>
          </p:nvSpPr>
          <p:spPr bwMode="auto">
            <a:xfrm>
              <a:off x="3456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1019" name="Rectangle 27"/>
            <p:cNvSpPr>
              <a:spLocks noChangeArrowheads="1"/>
            </p:cNvSpPr>
            <p:nvPr/>
          </p:nvSpPr>
          <p:spPr bwMode="auto">
            <a:xfrm>
              <a:off x="4512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1020" name="Rectangle 28"/>
            <p:cNvSpPr>
              <a:spLocks noChangeArrowheads="1"/>
            </p:cNvSpPr>
            <p:nvPr/>
          </p:nvSpPr>
          <p:spPr bwMode="auto">
            <a:xfrm>
              <a:off x="720" y="21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1021" name="Rectangle 29"/>
            <p:cNvSpPr>
              <a:spLocks noChangeArrowheads="1"/>
            </p:cNvSpPr>
            <p:nvPr/>
          </p:nvSpPr>
          <p:spPr bwMode="auto">
            <a:xfrm>
              <a:off x="576" y="21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1022" name="Rectangle 30"/>
            <p:cNvSpPr>
              <a:spLocks noChangeArrowheads="1"/>
            </p:cNvSpPr>
            <p:nvPr/>
          </p:nvSpPr>
          <p:spPr bwMode="auto">
            <a:xfrm>
              <a:off x="1344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1023" name="Rectangle 31"/>
            <p:cNvSpPr>
              <a:spLocks noChangeArrowheads="1"/>
            </p:cNvSpPr>
            <p:nvPr/>
          </p:nvSpPr>
          <p:spPr bwMode="auto">
            <a:xfrm>
              <a:off x="2400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1024" name="Rectangle 32"/>
            <p:cNvSpPr>
              <a:spLocks noChangeArrowheads="1"/>
            </p:cNvSpPr>
            <p:nvPr/>
          </p:nvSpPr>
          <p:spPr bwMode="auto">
            <a:xfrm>
              <a:off x="3456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1025" name="Rectangle 33"/>
            <p:cNvSpPr>
              <a:spLocks noChangeArrowheads="1"/>
            </p:cNvSpPr>
            <p:nvPr/>
          </p:nvSpPr>
          <p:spPr bwMode="auto">
            <a:xfrm>
              <a:off x="4512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1026" name="Rectangle 34"/>
            <p:cNvSpPr>
              <a:spLocks noChangeArrowheads="1"/>
            </p:cNvSpPr>
            <p:nvPr/>
          </p:nvSpPr>
          <p:spPr bwMode="auto">
            <a:xfrm>
              <a:off x="720" y="23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1027" name="Rectangle 35"/>
            <p:cNvSpPr>
              <a:spLocks noChangeArrowheads="1"/>
            </p:cNvSpPr>
            <p:nvPr/>
          </p:nvSpPr>
          <p:spPr bwMode="auto">
            <a:xfrm>
              <a:off x="576" y="23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1028" name="Rectangle 36"/>
            <p:cNvSpPr>
              <a:spLocks noChangeArrowheads="1"/>
            </p:cNvSpPr>
            <p:nvPr/>
          </p:nvSpPr>
          <p:spPr bwMode="auto">
            <a:xfrm>
              <a:off x="1344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1029" name="Rectangle 37"/>
            <p:cNvSpPr>
              <a:spLocks noChangeArrowheads="1"/>
            </p:cNvSpPr>
            <p:nvPr/>
          </p:nvSpPr>
          <p:spPr bwMode="auto">
            <a:xfrm>
              <a:off x="2400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1030" name="Rectangle 38"/>
            <p:cNvSpPr>
              <a:spLocks noChangeArrowheads="1"/>
            </p:cNvSpPr>
            <p:nvPr/>
          </p:nvSpPr>
          <p:spPr bwMode="auto">
            <a:xfrm>
              <a:off x="3456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1031" name="Rectangle 39"/>
            <p:cNvSpPr>
              <a:spLocks noChangeArrowheads="1"/>
            </p:cNvSpPr>
            <p:nvPr/>
          </p:nvSpPr>
          <p:spPr bwMode="auto">
            <a:xfrm>
              <a:off x="4512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1032" name="Rectangle 40"/>
            <p:cNvSpPr>
              <a:spLocks noChangeArrowheads="1"/>
            </p:cNvSpPr>
            <p:nvPr/>
          </p:nvSpPr>
          <p:spPr bwMode="auto">
            <a:xfrm>
              <a:off x="720" y="254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1033" name="Rectangle 41"/>
            <p:cNvSpPr>
              <a:spLocks noChangeArrowheads="1"/>
            </p:cNvSpPr>
            <p:nvPr/>
          </p:nvSpPr>
          <p:spPr bwMode="auto">
            <a:xfrm>
              <a:off x="576" y="254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1034" name="Rectangle 42"/>
            <p:cNvSpPr>
              <a:spLocks noChangeArrowheads="1"/>
            </p:cNvSpPr>
            <p:nvPr/>
          </p:nvSpPr>
          <p:spPr bwMode="auto">
            <a:xfrm>
              <a:off x="1344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1035" name="Rectangle 43"/>
            <p:cNvSpPr>
              <a:spLocks noChangeArrowheads="1"/>
            </p:cNvSpPr>
            <p:nvPr/>
          </p:nvSpPr>
          <p:spPr bwMode="auto">
            <a:xfrm>
              <a:off x="2400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1036" name="Rectangle 44"/>
            <p:cNvSpPr>
              <a:spLocks noChangeArrowheads="1"/>
            </p:cNvSpPr>
            <p:nvPr/>
          </p:nvSpPr>
          <p:spPr bwMode="auto">
            <a:xfrm>
              <a:off x="3456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1037" name="Rectangle 45"/>
            <p:cNvSpPr>
              <a:spLocks noChangeArrowheads="1"/>
            </p:cNvSpPr>
            <p:nvPr/>
          </p:nvSpPr>
          <p:spPr bwMode="auto">
            <a:xfrm>
              <a:off x="4512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1038" name="Rectangle 46"/>
            <p:cNvSpPr>
              <a:spLocks noChangeArrowheads="1"/>
            </p:cNvSpPr>
            <p:nvPr/>
          </p:nvSpPr>
          <p:spPr bwMode="auto">
            <a:xfrm>
              <a:off x="720" y="273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1039" name="Rectangle 47"/>
            <p:cNvSpPr>
              <a:spLocks noChangeArrowheads="1"/>
            </p:cNvSpPr>
            <p:nvPr/>
          </p:nvSpPr>
          <p:spPr bwMode="auto">
            <a:xfrm>
              <a:off x="576" y="273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1040" name="Rectangle 48"/>
            <p:cNvSpPr>
              <a:spLocks noChangeArrowheads="1"/>
            </p:cNvSpPr>
            <p:nvPr/>
          </p:nvSpPr>
          <p:spPr bwMode="auto">
            <a:xfrm>
              <a:off x="1344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1041" name="Rectangle 49"/>
            <p:cNvSpPr>
              <a:spLocks noChangeArrowheads="1"/>
            </p:cNvSpPr>
            <p:nvPr/>
          </p:nvSpPr>
          <p:spPr bwMode="auto">
            <a:xfrm>
              <a:off x="2400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1042" name="Rectangle 50"/>
            <p:cNvSpPr>
              <a:spLocks noChangeArrowheads="1"/>
            </p:cNvSpPr>
            <p:nvPr/>
          </p:nvSpPr>
          <p:spPr bwMode="auto">
            <a:xfrm>
              <a:off x="3456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1043" name="Rectangle 51"/>
            <p:cNvSpPr>
              <a:spLocks noChangeArrowheads="1"/>
            </p:cNvSpPr>
            <p:nvPr/>
          </p:nvSpPr>
          <p:spPr bwMode="auto">
            <a:xfrm>
              <a:off x="4512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1044" name="Rectangle 52"/>
            <p:cNvSpPr>
              <a:spLocks noChangeArrowheads="1"/>
            </p:cNvSpPr>
            <p:nvPr/>
          </p:nvSpPr>
          <p:spPr bwMode="auto">
            <a:xfrm>
              <a:off x="720" y="33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1045" name="Rectangle 53"/>
            <p:cNvSpPr>
              <a:spLocks noChangeArrowheads="1"/>
            </p:cNvSpPr>
            <p:nvPr/>
          </p:nvSpPr>
          <p:spPr bwMode="auto">
            <a:xfrm>
              <a:off x="576" y="33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1046" name="Rectangle 54"/>
            <p:cNvSpPr>
              <a:spLocks noChangeArrowheads="1"/>
            </p:cNvSpPr>
            <p:nvPr/>
          </p:nvSpPr>
          <p:spPr bwMode="auto">
            <a:xfrm>
              <a:off x="1344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1047" name="Rectangle 55"/>
            <p:cNvSpPr>
              <a:spLocks noChangeArrowheads="1"/>
            </p:cNvSpPr>
            <p:nvPr/>
          </p:nvSpPr>
          <p:spPr bwMode="auto">
            <a:xfrm>
              <a:off x="2400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1048" name="Rectangle 56"/>
            <p:cNvSpPr>
              <a:spLocks noChangeArrowheads="1"/>
            </p:cNvSpPr>
            <p:nvPr/>
          </p:nvSpPr>
          <p:spPr bwMode="auto">
            <a:xfrm>
              <a:off x="3456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1049" name="Rectangle 57"/>
            <p:cNvSpPr>
              <a:spLocks noChangeArrowheads="1"/>
            </p:cNvSpPr>
            <p:nvPr/>
          </p:nvSpPr>
          <p:spPr bwMode="auto">
            <a:xfrm>
              <a:off x="4512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1050" name="Rectangle 58"/>
            <p:cNvSpPr>
              <a:spLocks noChangeArrowheads="1"/>
            </p:cNvSpPr>
            <p:nvPr/>
          </p:nvSpPr>
          <p:spPr bwMode="auto">
            <a:xfrm>
              <a:off x="720" y="35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1051" name="Rectangle 59"/>
            <p:cNvSpPr>
              <a:spLocks noChangeArrowheads="1"/>
            </p:cNvSpPr>
            <p:nvPr/>
          </p:nvSpPr>
          <p:spPr bwMode="auto">
            <a:xfrm>
              <a:off x="576" y="35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1052" name="Rectangle 60"/>
            <p:cNvSpPr>
              <a:spLocks noChangeArrowheads="1"/>
            </p:cNvSpPr>
            <p:nvPr/>
          </p:nvSpPr>
          <p:spPr bwMode="auto">
            <a:xfrm>
              <a:off x="1344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1053" name="Rectangle 61"/>
            <p:cNvSpPr>
              <a:spLocks noChangeArrowheads="1"/>
            </p:cNvSpPr>
            <p:nvPr/>
          </p:nvSpPr>
          <p:spPr bwMode="auto">
            <a:xfrm>
              <a:off x="2400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1054" name="Rectangle 62"/>
            <p:cNvSpPr>
              <a:spLocks noChangeArrowheads="1"/>
            </p:cNvSpPr>
            <p:nvPr/>
          </p:nvSpPr>
          <p:spPr bwMode="auto">
            <a:xfrm>
              <a:off x="3456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1055" name="Rectangle 63"/>
            <p:cNvSpPr>
              <a:spLocks noChangeArrowheads="1"/>
            </p:cNvSpPr>
            <p:nvPr/>
          </p:nvSpPr>
          <p:spPr bwMode="auto">
            <a:xfrm>
              <a:off x="4512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901056" name="Text Box 64"/>
            <p:cNvSpPr txBox="1">
              <a:spLocks noChangeArrowheads="1"/>
            </p:cNvSpPr>
            <p:nvPr/>
          </p:nvSpPr>
          <p:spPr bwMode="auto">
            <a:xfrm>
              <a:off x="2390" y="3002"/>
              <a:ext cx="2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Times" pitchFamily="-65" charset="0"/>
                </a:rPr>
                <a:t>...</a:t>
              </a:r>
              <a:endParaRPr lang="en-US" sz="24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grpSp>
          <p:nvGrpSpPr>
            <p:cNvPr id="3" name="Group 65"/>
            <p:cNvGrpSpPr>
              <a:grpSpLocks/>
            </p:cNvGrpSpPr>
            <p:nvPr/>
          </p:nvGrpSpPr>
          <p:grpSpPr bwMode="auto">
            <a:xfrm>
              <a:off x="336" y="880"/>
              <a:ext cx="969" cy="567"/>
              <a:chOff x="336" y="880"/>
              <a:chExt cx="969" cy="567"/>
            </a:xfrm>
          </p:grpSpPr>
          <p:sp>
            <p:nvSpPr>
              <p:cNvPr id="2901058" name="Text Box 66"/>
              <p:cNvSpPr txBox="1">
                <a:spLocks noChangeArrowheads="1"/>
              </p:cNvSpPr>
              <p:nvPr/>
            </p:nvSpPr>
            <p:spPr bwMode="auto">
              <a:xfrm>
                <a:off x="336" y="880"/>
                <a:ext cx="6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Valid</a:t>
                </a:r>
              </a:p>
            </p:txBody>
          </p:sp>
          <p:sp>
            <p:nvSpPr>
              <p:cNvPr id="2901059" name="Text Box 67"/>
              <p:cNvSpPr txBox="1">
                <a:spLocks noChangeArrowheads="1"/>
              </p:cNvSpPr>
              <p:nvPr/>
            </p:nvSpPr>
            <p:spPr bwMode="auto">
              <a:xfrm>
                <a:off x="816" y="1120"/>
                <a:ext cx="48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Tag</a:t>
                </a:r>
              </a:p>
            </p:txBody>
          </p:sp>
        </p:grpSp>
        <p:grpSp>
          <p:nvGrpSpPr>
            <p:cNvPr id="4" name="Group 72"/>
            <p:cNvGrpSpPr>
              <a:grpSpLocks/>
            </p:cNvGrpSpPr>
            <p:nvPr/>
          </p:nvGrpSpPr>
          <p:grpSpPr bwMode="auto">
            <a:xfrm>
              <a:off x="0" y="1335"/>
              <a:ext cx="654" cy="2484"/>
              <a:chOff x="0" y="1335"/>
              <a:chExt cx="654" cy="2484"/>
            </a:xfrm>
          </p:grpSpPr>
          <p:sp>
            <p:nvSpPr>
              <p:cNvPr id="2901065" name="Text Box 73"/>
              <p:cNvSpPr txBox="1">
                <a:spLocks noChangeArrowheads="1"/>
              </p:cNvSpPr>
              <p:nvPr/>
            </p:nvSpPr>
            <p:spPr bwMode="auto">
              <a:xfrm>
                <a:off x="192" y="133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0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1066" name="Text Box 74"/>
              <p:cNvSpPr txBox="1">
                <a:spLocks noChangeArrowheads="1"/>
              </p:cNvSpPr>
              <p:nvPr/>
            </p:nvSpPr>
            <p:spPr bwMode="auto">
              <a:xfrm>
                <a:off x="192" y="152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u="sng">
                    <a:solidFill>
                      <a:srgbClr val="FF0000"/>
                    </a:solidFill>
                    <a:latin typeface="Courier New" pitchFamily="-65" charset="0"/>
                  </a:rPr>
                  <a:t>1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1067" name="Text Box 75"/>
              <p:cNvSpPr txBox="1">
                <a:spLocks noChangeArrowheads="1"/>
              </p:cNvSpPr>
              <p:nvPr/>
            </p:nvSpPr>
            <p:spPr bwMode="auto">
              <a:xfrm>
                <a:off x="192" y="171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1068" name="Text Box 76"/>
              <p:cNvSpPr txBox="1">
                <a:spLocks noChangeArrowheads="1"/>
              </p:cNvSpPr>
              <p:nvPr/>
            </p:nvSpPr>
            <p:spPr bwMode="auto">
              <a:xfrm>
                <a:off x="192" y="1911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1069" name="Text Box 77"/>
              <p:cNvSpPr txBox="1">
                <a:spLocks noChangeArrowheads="1"/>
              </p:cNvSpPr>
              <p:nvPr/>
            </p:nvSpPr>
            <p:spPr bwMode="auto">
              <a:xfrm>
                <a:off x="192" y="2103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4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1070" name="Text Box 78"/>
              <p:cNvSpPr txBox="1">
                <a:spLocks noChangeArrowheads="1"/>
              </p:cNvSpPr>
              <p:nvPr/>
            </p:nvSpPr>
            <p:spPr bwMode="auto">
              <a:xfrm>
                <a:off x="192" y="229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5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1071" name="Text Box 79"/>
              <p:cNvSpPr txBox="1">
                <a:spLocks noChangeArrowheads="1"/>
              </p:cNvSpPr>
              <p:nvPr/>
            </p:nvSpPr>
            <p:spPr bwMode="auto">
              <a:xfrm>
                <a:off x="192" y="248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6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1072" name="Text Box 80"/>
              <p:cNvSpPr txBox="1">
                <a:spLocks noChangeArrowheads="1"/>
              </p:cNvSpPr>
              <p:nvPr/>
            </p:nvSpPr>
            <p:spPr bwMode="auto">
              <a:xfrm>
                <a:off x="192" y="267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7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1073" name="Text Box 81"/>
              <p:cNvSpPr txBox="1">
                <a:spLocks noChangeArrowheads="1"/>
              </p:cNvSpPr>
              <p:nvPr/>
            </p:nvSpPr>
            <p:spPr bwMode="auto">
              <a:xfrm>
                <a:off x="0" y="3300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1022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1074" name="Text Box 82"/>
              <p:cNvSpPr txBox="1">
                <a:spLocks noChangeArrowheads="1"/>
              </p:cNvSpPr>
              <p:nvPr/>
            </p:nvSpPr>
            <p:spPr bwMode="auto">
              <a:xfrm>
                <a:off x="0" y="3492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1023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1075" name="Text Box 83"/>
              <p:cNvSpPr txBox="1">
                <a:spLocks noChangeArrowheads="1"/>
              </p:cNvSpPr>
              <p:nvPr/>
            </p:nvSpPr>
            <p:spPr bwMode="auto">
              <a:xfrm>
                <a:off x="192" y="3002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</p:grpSp>
      <p:sp>
        <p:nvSpPr>
          <p:cNvPr id="2901076" name="Rectangle 84"/>
          <p:cNvSpPr>
            <a:spLocks noGrp="1" noChangeArrowheads="1"/>
          </p:cNvSpPr>
          <p:nvPr>
            <p:ph type="body" idx="1"/>
          </p:nvPr>
        </p:nvSpPr>
        <p:spPr>
          <a:xfrm>
            <a:off x="628650" y="857250"/>
            <a:ext cx="8286750" cy="371475"/>
          </a:xfrm>
          <a:noFill/>
          <a:ln/>
        </p:spPr>
        <p:txBody>
          <a:bodyPr/>
          <a:lstStyle/>
          <a:p>
            <a:pPr marL="285750" indent="-285750"/>
            <a:r>
              <a:rPr lang="en-US" sz="2800">
                <a:latin typeface="Courier New" pitchFamily="-65" charset="0"/>
              </a:rPr>
              <a:t>000000000000000000 </a:t>
            </a:r>
            <a:r>
              <a:rPr lang="en-US" sz="2800" u="sng">
                <a:solidFill>
                  <a:srgbClr val="FF0000"/>
                </a:solidFill>
                <a:latin typeface="Courier New" pitchFamily="-65" charset="0"/>
              </a:rPr>
              <a:t>0000000001</a:t>
            </a:r>
            <a:r>
              <a:rPr lang="en-US" sz="2800">
                <a:latin typeface="Courier New" pitchFamily="-65" charset="0"/>
              </a:rPr>
              <a:t> 0100</a:t>
            </a:r>
            <a:endParaRPr lang="en-US"/>
          </a:p>
        </p:txBody>
      </p:sp>
      <p:sp>
        <p:nvSpPr>
          <p:cNvPr id="2901077" name="Text Box 85"/>
          <p:cNvSpPr txBox="1">
            <a:spLocks noChangeArrowheads="1"/>
          </p:cNvSpPr>
          <p:nvPr/>
        </p:nvSpPr>
        <p:spPr bwMode="auto">
          <a:xfrm>
            <a:off x="0" y="1809750"/>
            <a:ext cx="11128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</a:t>
            </a:r>
          </a:p>
        </p:txBody>
      </p:sp>
      <p:sp>
        <p:nvSpPr>
          <p:cNvPr id="2901078" name="Text Box 86"/>
          <p:cNvSpPr txBox="1">
            <a:spLocks noChangeArrowheads="1"/>
          </p:cNvSpPr>
          <p:nvPr/>
        </p:nvSpPr>
        <p:spPr bwMode="auto">
          <a:xfrm>
            <a:off x="2286000" y="1123950"/>
            <a:ext cx="16462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Tag field</a:t>
            </a:r>
          </a:p>
        </p:txBody>
      </p:sp>
      <p:sp>
        <p:nvSpPr>
          <p:cNvPr id="2901079" name="Text Box 87"/>
          <p:cNvSpPr txBox="1">
            <a:spLocks noChangeArrowheads="1"/>
          </p:cNvSpPr>
          <p:nvPr/>
        </p:nvSpPr>
        <p:spPr bwMode="auto">
          <a:xfrm>
            <a:off x="5232400" y="1123950"/>
            <a:ext cx="19431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 field</a:t>
            </a:r>
          </a:p>
        </p:txBody>
      </p:sp>
      <p:sp>
        <p:nvSpPr>
          <p:cNvPr id="2901080" name="Text Box 88"/>
          <p:cNvSpPr txBox="1">
            <a:spLocks noChangeArrowheads="1"/>
          </p:cNvSpPr>
          <p:nvPr/>
        </p:nvSpPr>
        <p:spPr bwMode="auto">
          <a:xfrm>
            <a:off x="7289800" y="1123950"/>
            <a:ext cx="12112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Offset</a:t>
            </a:r>
          </a:p>
        </p:txBody>
      </p:sp>
      <p:cxnSp>
        <p:nvCxnSpPr>
          <p:cNvPr id="2901081" name="AutoShape 89"/>
          <p:cNvCxnSpPr>
            <a:cxnSpLocks noChangeShapeType="1"/>
          </p:cNvCxnSpPr>
          <p:nvPr/>
        </p:nvCxnSpPr>
        <p:spPr bwMode="auto">
          <a:xfrm rot="10800000" flipV="1">
            <a:off x="304800" y="1435100"/>
            <a:ext cx="4838700" cy="1249363"/>
          </a:xfrm>
          <a:prstGeom prst="curvedConnector3">
            <a:avLst>
              <a:gd name="adj1" fmla="val 104852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grpSp>
        <p:nvGrpSpPr>
          <p:cNvPr id="5" name="Group 90"/>
          <p:cNvGrpSpPr>
            <a:grpSpLocks/>
          </p:cNvGrpSpPr>
          <p:nvPr/>
        </p:nvGrpSpPr>
        <p:grpSpPr bwMode="auto">
          <a:xfrm>
            <a:off x="874713" y="2154238"/>
            <a:ext cx="338137" cy="3863975"/>
            <a:chOff x="551" y="1589"/>
            <a:chExt cx="213" cy="2434"/>
          </a:xfrm>
        </p:grpSpPr>
        <p:sp>
          <p:nvSpPr>
            <p:cNvPr id="2901083" name="Text Box 91"/>
            <p:cNvSpPr txBox="1">
              <a:spLocks noChangeArrowheads="1"/>
            </p:cNvSpPr>
            <p:nvPr/>
          </p:nvSpPr>
          <p:spPr bwMode="auto">
            <a:xfrm>
              <a:off x="551" y="1589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01084" name="Text Box 92"/>
            <p:cNvSpPr txBox="1">
              <a:spLocks noChangeArrowheads="1"/>
            </p:cNvSpPr>
            <p:nvPr/>
          </p:nvSpPr>
          <p:spPr bwMode="auto">
            <a:xfrm>
              <a:off x="551" y="1789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01085" name="Text Box 93"/>
            <p:cNvSpPr txBox="1">
              <a:spLocks noChangeArrowheads="1"/>
            </p:cNvSpPr>
            <p:nvPr/>
          </p:nvSpPr>
          <p:spPr bwMode="auto">
            <a:xfrm>
              <a:off x="551" y="1981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01086" name="Text Box 94"/>
            <p:cNvSpPr txBox="1">
              <a:spLocks noChangeArrowheads="1"/>
            </p:cNvSpPr>
            <p:nvPr/>
          </p:nvSpPr>
          <p:spPr bwMode="auto">
            <a:xfrm>
              <a:off x="551" y="2173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01087" name="Text Box 95"/>
            <p:cNvSpPr txBox="1">
              <a:spLocks noChangeArrowheads="1"/>
            </p:cNvSpPr>
            <p:nvPr/>
          </p:nvSpPr>
          <p:spPr bwMode="auto">
            <a:xfrm>
              <a:off x="559" y="2373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01088" name="Text Box 96"/>
            <p:cNvSpPr txBox="1">
              <a:spLocks noChangeArrowheads="1"/>
            </p:cNvSpPr>
            <p:nvPr/>
          </p:nvSpPr>
          <p:spPr bwMode="auto">
            <a:xfrm>
              <a:off x="559" y="2565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01089" name="Text Box 97"/>
            <p:cNvSpPr txBox="1">
              <a:spLocks noChangeArrowheads="1"/>
            </p:cNvSpPr>
            <p:nvPr/>
          </p:nvSpPr>
          <p:spPr bwMode="auto">
            <a:xfrm>
              <a:off x="559" y="2757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01090" name="Text Box 98"/>
            <p:cNvSpPr txBox="1">
              <a:spLocks noChangeArrowheads="1"/>
            </p:cNvSpPr>
            <p:nvPr/>
          </p:nvSpPr>
          <p:spPr bwMode="auto">
            <a:xfrm>
              <a:off x="559" y="2957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01091" name="Text Box 99"/>
            <p:cNvSpPr txBox="1">
              <a:spLocks noChangeArrowheads="1"/>
            </p:cNvSpPr>
            <p:nvPr/>
          </p:nvSpPr>
          <p:spPr bwMode="auto">
            <a:xfrm>
              <a:off x="559" y="3581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01092" name="Text Box 100"/>
            <p:cNvSpPr txBox="1">
              <a:spLocks noChangeArrowheads="1"/>
            </p:cNvSpPr>
            <p:nvPr/>
          </p:nvSpPr>
          <p:spPr bwMode="auto">
            <a:xfrm>
              <a:off x="559" y="3773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101" name="Text Box 69"/>
          <p:cNvSpPr txBox="1">
            <a:spLocks noChangeArrowheads="1"/>
          </p:cNvSpPr>
          <p:nvPr/>
        </p:nvSpPr>
        <p:spPr bwMode="auto">
          <a:xfrm>
            <a:off x="2438400" y="17018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0xc-f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2" name="Text Box 70"/>
          <p:cNvSpPr txBox="1">
            <a:spLocks noChangeArrowheads="1"/>
          </p:cNvSpPr>
          <p:nvPr/>
        </p:nvSpPr>
        <p:spPr bwMode="auto">
          <a:xfrm>
            <a:off x="41148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0x8-b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3" name="Text Box 71"/>
          <p:cNvSpPr txBox="1">
            <a:spLocks noChangeArrowheads="1"/>
          </p:cNvSpPr>
          <p:nvPr/>
        </p:nvSpPr>
        <p:spPr bwMode="auto">
          <a:xfrm>
            <a:off x="57912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0x4-7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4" name="Text Box 72"/>
          <p:cNvSpPr txBox="1">
            <a:spLocks noChangeArrowheads="1"/>
          </p:cNvSpPr>
          <p:nvPr/>
        </p:nvSpPr>
        <p:spPr bwMode="auto">
          <a:xfrm>
            <a:off x="73914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0x0-3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31916</TotalTime>
  <Pages>47</Pages>
  <Words>2123</Words>
  <Application>Microsoft Office PowerPoint</Application>
  <PresentationFormat>信纸(8.5x11 英寸)</PresentationFormat>
  <Paragraphs>983</Paragraphs>
  <Slides>32</Slides>
  <Notes>31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9" baseType="lpstr">
      <vt:lpstr>18 VAG Rounded Black   09390</vt:lpstr>
      <vt:lpstr>18 VAG Rounded Bold   07390</vt:lpstr>
      <vt:lpstr>18 VAG Rounded Thin   55390</vt:lpstr>
      <vt:lpstr>AppleGaramond Bd</vt:lpstr>
      <vt:lpstr>ＭＳ Ｐゴシック</vt:lpstr>
      <vt:lpstr>ＭＳ Ｐゴシック</vt:lpstr>
      <vt:lpstr>宋体</vt:lpstr>
      <vt:lpstr>Arial</vt:lpstr>
      <vt:lpstr>Corbel</vt:lpstr>
      <vt:lpstr>Courier New</vt:lpstr>
      <vt:lpstr>Helvetica</vt:lpstr>
      <vt:lpstr>Symbol</vt:lpstr>
      <vt:lpstr>Times</vt:lpstr>
      <vt:lpstr>Wingdings</vt:lpstr>
      <vt:lpstr>Wingdings 2</vt:lpstr>
      <vt:lpstr>Wingdings 3</vt:lpstr>
      <vt:lpstr>Metro</vt:lpstr>
      <vt:lpstr>PowerPoint 演示文稿</vt:lpstr>
      <vt:lpstr>Direct-Mapped Cache Terminology</vt:lpstr>
      <vt:lpstr>TIO Dan’s great cache mnemonic</vt:lpstr>
      <vt:lpstr>Caching Terminology</vt:lpstr>
      <vt:lpstr>Accessing data in a direct mapped cache</vt:lpstr>
      <vt:lpstr>Accessing data in a direct mapped cache</vt:lpstr>
      <vt:lpstr>16 KB Direct Mapped Cache, 16B blocks</vt:lpstr>
      <vt:lpstr>1. Read 0x00000014</vt:lpstr>
      <vt:lpstr>So we read block 1 (0000000001)</vt:lpstr>
      <vt:lpstr>No valid data</vt:lpstr>
      <vt:lpstr>So load that data into cache, setting tag, valid</vt:lpstr>
      <vt:lpstr>Read from cache at offset, return word b</vt:lpstr>
      <vt:lpstr>2. Read 0x0000001C = 0…00 0..001 1100</vt:lpstr>
      <vt:lpstr>Index is Valid</vt:lpstr>
      <vt:lpstr>Index valid, Tag Matches</vt:lpstr>
      <vt:lpstr>Index Valid, Tag Matches, return d</vt:lpstr>
      <vt:lpstr>3. Read 0x00000034 = 0…00 0..011 0100</vt:lpstr>
      <vt:lpstr>So read block 3</vt:lpstr>
      <vt:lpstr>No valid data</vt:lpstr>
      <vt:lpstr>Load that cache block, return word f</vt:lpstr>
      <vt:lpstr>4. Read 0x00008014 = 0…10 0..001 0100</vt:lpstr>
      <vt:lpstr>So read Cache Block 1, Data is Valid</vt:lpstr>
      <vt:lpstr>Cache Block 1 Tag does not match (0 != 2)</vt:lpstr>
      <vt:lpstr>Miss, so replace block 1 with new data &amp; tag</vt:lpstr>
      <vt:lpstr>And return word J</vt:lpstr>
      <vt:lpstr>Do an example yourself. What happens?</vt:lpstr>
      <vt:lpstr>Answers</vt:lpstr>
      <vt:lpstr>Peer Instruction</vt:lpstr>
      <vt:lpstr>Peer Instruction Answer</vt:lpstr>
      <vt:lpstr>Peer Instruction</vt:lpstr>
      <vt:lpstr>Peer Instruction Answer</vt:lpstr>
      <vt:lpstr>And in Conclusion…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成元庆</cp:lastModifiedBy>
  <cp:revision>2151</cp:revision>
  <cp:lastPrinted>2010-04-11T09:18:38Z</cp:lastPrinted>
  <dcterms:created xsi:type="dcterms:W3CDTF">2010-04-11T06:29:06Z</dcterms:created>
  <dcterms:modified xsi:type="dcterms:W3CDTF">2020-10-30T08:48:06Z</dcterms:modified>
</cp:coreProperties>
</file>