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933" r:id="rId2"/>
    <p:sldId id="1080" r:id="rId3"/>
    <p:sldId id="1095" r:id="rId4"/>
    <p:sldId id="1096" r:id="rId5"/>
    <p:sldId id="1097" r:id="rId6"/>
    <p:sldId id="1098" r:id="rId7"/>
    <p:sldId id="1099" r:id="rId8"/>
    <p:sldId id="1100" r:id="rId9"/>
    <p:sldId id="1101" r:id="rId10"/>
    <p:sldId id="1102" r:id="rId11"/>
    <p:sldId id="1103" r:id="rId12"/>
    <p:sldId id="1104" r:id="rId13"/>
    <p:sldId id="1105" r:id="rId14"/>
    <p:sldId id="1106" r:id="rId15"/>
    <p:sldId id="1107" r:id="rId16"/>
    <p:sldId id="1108" r:id="rId17"/>
    <p:sldId id="1109" r:id="rId18"/>
    <p:sldId id="1110" r:id="rId19"/>
    <p:sldId id="1111" r:id="rId20"/>
    <p:sldId id="1112" r:id="rId21"/>
    <p:sldId id="1113" r:id="rId22"/>
    <p:sldId id="1114" r:id="rId23"/>
    <p:sldId id="1115" r:id="rId24"/>
    <p:sldId id="1116" r:id="rId25"/>
    <p:sldId id="1117" r:id="rId26"/>
  </p:sldIdLst>
  <p:sldSz cx="9144000" cy="6858000" type="letter"/>
  <p:notesSz cx="7023100" cy="9309100"/>
  <p:defaultTextStyle>
    <a:defPPr>
      <a:defRPr lang="en-US"/>
    </a:defPPr>
    <a:lvl1pPr algn="l" rtl="0" eaLnBrk="0" fontAlgn="base" hangingPunct="0">
      <a:spcBef>
        <a:spcPct val="0"/>
      </a:spcBef>
      <a:spcAft>
        <a:spcPct val="0"/>
      </a:spcAft>
      <a:defRPr sz="25600" kern="1200">
        <a:solidFill>
          <a:schemeClr val="accent1"/>
        </a:solidFill>
        <a:latin typeface="Helvetica" pitchFamily="-65" charset="0"/>
        <a:ea typeface="+mn-ea"/>
        <a:cs typeface="+mn-cs"/>
      </a:defRPr>
    </a:lvl1pPr>
    <a:lvl2pPr marL="457200" algn="l" rtl="0" eaLnBrk="0" fontAlgn="base" hangingPunct="0">
      <a:spcBef>
        <a:spcPct val="0"/>
      </a:spcBef>
      <a:spcAft>
        <a:spcPct val="0"/>
      </a:spcAft>
      <a:defRPr sz="25600" kern="1200">
        <a:solidFill>
          <a:schemeClr val="accent1"/>
        </a:solidFill>
        <a:latin typeface="Helvetica" pitchFamily="-65" charset="0"/>
        <a:ea typeface="+mn-ea"/>
        <a:cs typeface="+mn-cs"/>
      </a:defRPr>
    </a:lvl2pPr>
    <a:lvl3pPr marL="914400" algn="l" rtl="0" eaLnBrk="0" fontAlgn="base" hangingPunct="0">
      <a:spcBef>
        <a:spcPct val="0"/>
      </a:spcBef>
      <a:spcAft>
        <a:spcPct val="0"/>
      </a:spcAft>
      <a:defRPr sz="25600" kern="1200">
        <a:solidFill>
          <a:schemeClr val="accent1"/>
        </a:solidFill>
        <a:latin typeface="Helvetica" pitchFamily="-65" charset="0"/>
        <a:ea typeface="+mn-ea"/>
        <a:cs typeface="+mn-cs"/>
      </a:defRPr>
    </a:lvl3pPr>
    <a:lvl4pPr marL="1371600" algn="l" rtl="0" eaLnBrk="0" fontAlgn="base" hangingPunct="0">
      <a:spcBef>
        <a:spcPct val="0"/>
      </a:spcBef>
      <a:spcAft>
        <a:spcPct val="0"/>
      </a:spcAft>
      <a:defRPr sz="25600" kern="1200">
        <a:solidFill>
          <a:schemeClr val="accent1"/>
        </a:solidFill>
        <a:latin typeface="Helvetica" pitchFamily="-65" charset="0"/>
        <a:ea typeface="+mn-ea"/>
        <a:cs typeface="+mn-cs"/>
      </a:defRPr>
    </a:lvl4pPr>
    <a:lvl5pPr marL="1828800" algn="l" rtl="0" eaLnBrk="0" fontAlgn="base" hangingPunct="0">
      <a:spcBef>
        <a:spcPct val="0"/>
      </a:spcBef>
      <a:spcAft>
        <a:spcPct val="0"/>
      </a:spcAft>
      <a:defRPr sz="25600" kern="1200">
        <a:solidFill>
          <a:schemeClr val="accent1"/>
        </a:solidFill>
        <a:latin typeface="Helvetica" pitchFamily="-65" charset="0"/>
        <a:ea typeface="+mn-ea"/>
        <a:cs typeface="+mn-cs"/>
      </a:defRPr>
    </a:lvl5pPr>
    <a:lvl6pPr marL="2286000" algn="l" defTabSz="457200" rtl="0" eaLnBrk="1" latinLnBrk="0" hangingPunct="1">
      <a:defRPr sz="25600" kern="1200">
        <a:solidFill>
          <a:schemeClr val="accent1"/>
        </a:solidFill>
        <a:latin typeface="Helvetica" pitchFamily="-65" charset="0"/>
        <a:ea typeface="+mn-ea"/>
        <a:cs typeface="+mn-cs"/>
      </a:defRPr>
    </a:lvl6pPr>
    <a:lvl7pPr marL="2743200" algn="l" defTabSz="457200" rtl="0" eaLnBrk="1" latinLnBrk="0" hangingPunct="1">
      <a:defRPr sz="25600" kern="1200">
        <a:solidFill>
          <a:schemeClr val="accent1"/>
        </a:solidFill>
        <a:latin typeface="Helvetica" pitchFamily="-65" charset="0"/>
        <a:ea typeface="+mn-ea"/>
        <a:cs typeface="+mn-cs"/>
      </a:defRPr>
    </a:lvl7pPr>
    <a:lvl8pPr marL="3200400" algn="l" defTabSz="457200" rtl="0" eaLnBrk="1" latinLnBrk="0" hangingPunct="1">
      <a:defRPr sz="25600" kern="1200">
        <a:solidFill>
          <a:schemeClr val="accent1"/>
        </a:solidFill>
        <a:latin typeface="Helvetica" pitchFamily="-65" charset="0"/>
        <a:ea typeface="+mn-ea"/>
        <a:cs typeface="+mn-cs"/>
      </a:defRPr>
    </a:lvl8pPr>
    <a:lvl9pPr marL="3657600" algn="l" defTabSz="457200" rtl="0" eaLnBrk="1" latinLnBrk="0" hangingPunct="1">
      <a:defRPr sz="25600" kern="1200">
        <a:solidFill>
          <a:schemeClr val="accent1"/>
        </a:solidFill>
        <a:latin typeface="Helvetica" pitchFamily="-65"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78">
          <p15:clr>
            <a:srgbClr val="A4A3A4"/>
          </p15:clr>
        </p15:guide>
      </p15:sldGuideLst>
    </p:ext>
    <p:ext uri="{2D200454-40CA-4A62-9FC3-DE9A4176ACB9}">
      <p15:notesGuideLst xmlns:p15="http://schemas.microsoft.com/office/powerpoint/2012/main">
        <p15:guide id="1" orient="horz" pos="2931">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415C"/>
    <a:srgbClr val="FB0A10"/>
    <a:srgbClr val="94F0E4"/>
    <a:srgbClr val="5771A0"/>
    <a:srgbClr val="800080"/>
    <a:srgbClr val="66FF33"/>
    <a:srgbClr val="FF0000"/>
    <a:srgbClr val="3333CC"/>
    <a:srgbClr val="FF8DA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1191" autoAdjust="0"/>
  </p:normalViewPr>
  <p:slideViewPr>
    <p:cSldViewPr>
      <p:cViewPr varScale="1">
        <p:scale>
          <a:sx n="105" d="100"/>
          <a:sy n="105" d="100"/>
        </p:scale>
        <p:origin x="390" y="78"/>
      </p:cViewPr>
      <p:guideLst>
        <p:guide orient="horz" pos="2160"/>
        <p:guide pos="287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8" d="100"/>
          <a:sy n="58" d="100"/>
        </p:scale>
        <p:origin x="-1782" y="-90"/>
      </p:cViewPr>
      <p:guideLst>
        <p:guide orient="horz" pos="2931"/>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idx="2"/>
          </p:nvPr>
        </p:nvSpPr>
        <p:spPr bwMode="auto">
          <a:xfrm>
            <a:off x="1204913" y="596900"/>
            <a:ext cx="4637087" cy="3478213"/>
          </a:xfrm>
          <a:prstGeom prst="rect">
            <a:avLst/>
          </a:prstGeom>
          <a:noFill/>
          <a:ln w="12700">
            <a:noFill/>
            <a:miter lim="800000"/>
            <a:headEnd/>
            <a:tailEnd/>
          </a:ln>
        </p:spPr>
      </p:sp>
      <p:sp>
        <p:nvSpPr>
          <p:cNvPr id="2051" name="Rectangle 3"/>
          <p:cNvSpPr>
            <a:spLocks noGrp="1" noChangeArrowheads="1"/>
          </p:cNvSpPr>
          <p:nvPr>
            <p:ph type="body" sz="quarter" idx="3"/>
          </p:nvPr>
        </p:nvSpPr>
        <p:spPr bwMode="auto">
          <a:xfrm>
            <a:off x="528638" y="4424363"/>
            <a:ext cx="6049962" cy="4186237"/>
          </a:xfrm>
          <a:prstGeom prst="rect">
            <a:avLst/>
          </a:prstGeom>
          <a:noFill/>
          <a:ln w="12700">
            <a:noFill/>
            <a:miter lim="800000"/>
            <a:headEnd/>
            <a:tailEnd/>
          </a:ln>
          <a:effectLst/>
        </p:spPr>
        <p:txBody>
          <a:bodyPr vert="horz" wrap="square" lIns="92282" tIns="45329" rIns="92282" bIns="45329" numCol="1" anchor="t" anchorCtr="0" compatLnSpc="1">
            <a:prstTxWarp prst="textNoShape">
              <a:avLst/>
            </a:prstTxWarp>
          </a:bodyPr>
          <a:lstStyle/>
          <a:p>
            <a:pPr lvl="0"/>
            <a:r>
              <a:rPr lang="en-US" noProof="0"/>
              <a:t>We want this to be in font 11 and justify.</a:t>
            </a:r>
          </a:p>
        </p:txBody>
      </p:sp>
    </p:spTree>
  </p:cSld>
  <p:clrMap bg1="lt1" tx1="dk1" bg2="lt2" tx2="dk2" accent1="accent1" accent2="accent2" accent3="accent3" accent4="accent4" accent5="accent5" accent6="accent6" hlink="hlink" folHlink="folHlink"/>
  <p:notesStyle>
    <a:lvl1pPr algn="just" rtl="0" eaLnBrk="0" fontAlgn="base" hangingPunct="0">
      <a:lnSpc>
        <a:spcPct val="90000"/>
      </a:lnSpc>
      <a:spcBef>
        <a:spcPct val="40000"/>
      </a:spcBef>
      <a:spcAft>
        <a:spcPct val="0"/>
      </a:spcAft>
      <a:defRPr sz="1100" kern="1200">
        <a:solidFill>
          <a:schemeClr val="tx1"/>
        </a:solidFill>
        <a:latin typeface="Arial" pitchFamily="-65" charset="0"/>
        <a:ea typeface="ＭＳ Ｐゴシック" charset="-128"/>
        <a:cs typeface="ＭＳ Ｐゴシック" charset="-128"/>
      </a:defRPr>
    </a:lvl1pPr>
    <a:lvl2pPr marL="37931725" indent="-37474525"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2610"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12611"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62" name="Rectangle 2"/>
          <p:cNvSpPr>
            <a:spLocks noGrp="1" noChangeArrowheads="1"/>
          </p:cNvSpPr>
          <p:nvPr>
            <p:ph type="body" idx="1"/>
          </p:nvPr>
        </p:nvSpPr>
        <p:spPr bwMode="auto">
          <a:xfrm>
            <a:off x="1284288" y="4421188"/>
            <a:ext cx="4381500" cy="4189412"/>
          </a:xfrm>
          <a:prstGeom prst="rect">
            <a:avLst/>
          </a:prstGeom>
          <a:noFill/>
          <a:ln w="12700">
            <a:miter lim="800000"/>
            <a:headEnd/>
            <a:tailEnd/>
          </a:ln>
        </p:spPr>
        <p:txBody>
          <a:bodyPr lIns="93867" tIns="46109" rIns="93867" bIns="46109">
            <a:prstTxWarp prst="textNoShape">
              <a:avLst/>
            </a:prstTxWarp>
          </a:bodyPr>
          <a:lstStyle/>
          <a:p>
            <a:endParaRPr lang="en-US"/>
          </a:p>
        </p:txBody>
      </p:sp>
      <p:sp>
        <p:nvSpPr>
          <p:cNvPr id="3061763" name="Rectangle 3"/>
          <p:cNvSpPr>
            <a:spLocks noGrp="1" noRot="1" noChangeAspect="1" noChangeArrowheads="1" noTextEdit="1"/>
          </p:cNvSpPr>
          <p:nvPr>
            <p:ph type="sldImg"/>
          </p:nvPr>
        </p:nvSpPr>
        <p:spPr bwMode="auto">
          <a:xfrm>
            <a:off x="1185863" y="698500"/>
            <a:ext cx="4652962" cy="3489325"/>
          </a:xfrm>
          <a:prstGeom prst="rect">
            <a:avLst/>
          </a:prstGeom>
          <a:noFill/>
          <a:ln w="12700" cap="flat">
            <a:solidFill>
              <a:schemeClr val="tx1"/>
            </a:solidFill>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3810"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63811"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5858" name="Rectangle 2"/>
          <p:cNvSpPr>
            <a:spLocks noGrp="1" noChangeArrowheads="1"/>
          </p:cNvSpPr>
          <p:nvPr>
            <p:ph type="body" idx="1"/>
          </p:nvPr>
        </p:nvSpPr>
        <p:spPr bwMode="auto">
          <a:xfrm>
            <a:off x="1284288" y="4421188"/>
            <a:ext cx="4381500" cy="4189412"/>
          </a:xfrm>
          <a:prstGeom prst="rect">
            <a:avLst/>
          </a:prstGeom>
          <a:noFill/>
          <a:ln w="12700">
            <a:miter lim="800000"/>
            <a:headEnd/>
            <a:tailEnd/>
          </a:ln>
        </p:spPr>
        <p:txBody>
          <a:bodyPr lIns="93867" tIns="46109" rIns="93867" bIns="46109">
            <a:prstTxWarp prst="textNoShape">
              <a:avLst/>
            </a:prstTxWarp>
          </a:bodyPr>
          <a:lstStyle/>
          <a:p>
            <a:endParaRPr lang="en-US"/>
          </a:p>
        </p:txBody>
      </p:sp>
      <p:sp>
        <p:nvSpPr>
          <p:cNvPr id="3065859" name="Rectangle 3"/>
          <p:cNvSpPr>
            <a:spLocks noGrp="1" noRot="1" noChangeAspect="1" noChangeArrowheads="1" noTextEdit="1"/>
          </p:cNvSpPr>
          <p:nvPr>
            <p:ph type="sldImg"/>
          </p:nvPr>
        </p:nvSpPr>
        <p:spPr bwMode="auto">
          <a:xfrm>
            <a:off x="1185863" y="698500"/>
            <a:ext cx="4652962" cy="3489325"/>
          </a:xfrm>
          <a:prstGeom prst="rect">
            <a:avLst/>
          </a:prstGeom>
          <a:noFill/>
          <a:ln w="12700" cap="flat">
            <a:solidFill>
              <a:schemeClr val="tx1"/>
            </a:solidFill>
            <a:miter lim="800000"/>
            <a:headEnd/>
            <a:tailEn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7906" name="Rectangle 2"/>
          <p:cNvSpPr>
            <a:spLocks noGrp="1" noRot="1" noChangeAspect="1" noChangeArrowheads="1" noTextEdit="1"/>
          </p:cNvSpPr>
          <p:nvPr>
            <p:ph type="sldImg"/>
          </p:nvPr>
        </p:nvSpPr>
        <p:spPr bwMode="auto">
          <a:xfrm>
            <a:off x="1206500" y="598488"/>
            <a:ext cx="4635500" cy="3476625"/>
          </a:xfrm>
          <a:prstGeom prst="rect">
            <a:avLst/>
          </a:prstGeom>
          <a:solidFill>
            <a:srgbClr val="FFFFFF"/>
          </a:solidFill>
          <a:ln>
            <a:solidFill>
              <a:srgbClr val="000000"/>
            </a:solidFill>
            <a:miter lim="800000"/>
            <a:headEnd/>
            <a:tailEnd/>
          </a:ln>
        </p:spPr>
      </p:sp>
      <p:sp>
        <p:nvSpPr>
          <p:cNvPr id="3067907" name="Rectangle 3"/>
          <p:cNvSpPr>
            <a:spLocks noGrp="1" noChangeArrowheads="1"/>
          </p:cNvSpPr>
          <p:nvPr>
            <p:ph type="body" idx="1"/>
          </p:nvPr>
        </p:nvSpPr>
        <p:spPr bwMode="auto">
          <a:xfrm>
            <a:off x="528638" y="4421188"/>
            <a:ext cx="6049962" cy="4189412"/>
          </a:xfrm>
          <a:prstGeom prst="rect">
            <a:avLst/>
          </a:prstGeom>
          <a:solidFill>
            <a:srgbClr val="FFFFFF"/>
          </a:solidFill>
          <a:ln>
            <a:solidFill>
              <a:srgbClr val="000000"/>
            </a:solidFill>
            <a:miter lim="800000"/>
            <a:headEnd/>
            <a:tailEnd/>
          </a:ln>
        </p:spPr>
        <p:txBody>
          <a:bodyPr lIns="93315" tIns="46656" rIns="93315" bIns="46656">
            <a:prstTxWarp prst="textNoShape">
              <a:avLst/>
            </a:prstTxWarp>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02"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72003"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050"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74051"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098"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76099"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146"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78147"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194"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80195"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42"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82243"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5" tIns="45902" rIns="91805" bIns="45902">
            <a:prstTxWarp prst="textNoShape">
              <a:avLst/>
            </a:prstTxWarp>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5378" name="Rectangle 2"/>
          <p:cNvSpPr>
            <a:spLocks noGrp="1" noChangeArrowheads="1"/>
          </p:cNvSpPr>
          <p:nvPr>
            <p:ph type="body" idx="1"/>
          </p:nvPr>
        </p:nvSpPr>
        <p:spPr bwMode="auto">
          <a:xfrm>
            <a:off x="528638" y="4421188"/>
            <a:ext cx="6049962" cy="4189412"/>
          </a:xfrm>
          <a:prstGeom prst="rect">
            <a:avLst/>
          </a:prstGeom>
          <a:noFill/>
          <a:ln w="12700">
            <a:miter lim="800000"/>
            <a:headEnd/>
            <a:tailEnd/>
          </a:ln>
        </p:spPr>
        <p:txBody>
          <a:bodyPr lIns="93867" tIns="46109" rIns="93867" bIns="46109">
            <a:prstTxWarp prst="textNoShape">
              <a:avLst/>
            </a:prstTxWarp>
          </a:bodyPr>
          <a:lstStyle/>
          <a:p>
            <a:endParaRPr lang="en-US"/>
          </a:p>
        </p:txBody>
      </p:sp>
      <p:sp>
        <p:nvSpPr>
          <p:cNvPr id="3045379" name="Rectangle 3"/>
          <p:cNvSpPr>
            <a:spLocks noGrp="1" noRot="1" noChangeAspect="1" noChangeArrowheads="1" noTextEdit="1"/>
          </p:cNvSpPr>
          <p:nvPr>
            <p:ph type="sldImg"/>
          </p:nvPr>
        </p:nvSpPr>
        <p:spPr bwMode="auto">
          <a:xfrm>
            <a:off x="1208088" y="601663"/>
            <a:ext cx="4629150" cy="3471862"/>
          </a:xfrm>
          <a:prstGeom prst="rect">
            <a:avLst/>
          </a:prstGeom>
          <a:noFill/>
          <a:ln w="12700">
            <a:miter lim="800000"/>
            <a:headEnd/>
            <a:tailEn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4290"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84291"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6338"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86339"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8386" name="Rectangle 2"/>
          <p:cNvSpPr>
            <a:spLocks noGrp="1" noRot="1" noChangeAspect="1" noChangeArrowheads="1" noTextEdit="1"/>
          </p:cNvSpPr>
          <p:nvPr>
            <p:ph type="sldImg"/>
          </p:nvPr>
        </p:nvSpPr>
        <p:spPr bwMode="auto">
          <a:xfrm>
            <a:off x="3511550" y="2441575"/>
            <a:ext cx="0" cy="0"/>
          </a:xfrm>
          <a:prstGeom prst="rect">
            <a:avLst/>
          </a:prstGeom>
          <a:solidFill>
            <a:srgbClr val="FFFFFF"/>
          </a:solidFill>
          <a:ln>
            <a:solidFill>
              <a:srgbClr val="000000"/>
            </a:solidFill>
            <a:miter lim="800000"/>
            <a:headEnd/>
            <a:tailEnd/>
          </a:ln>
        </p:spPr>
      </p:sp>
      <p:sp>
        <p:nvSpPr>
          <p:cNvPr id="3088387" name="Rectangle 3"/>
          <p:cNvSpPr>
            <a:spLocks noGrp="1" noChangeArrowheads="1"/>
          </p:cNvSpPr>
          <p:nvPr>
            <p:ph type="body" idx="1"/>
          </p:nvPr>
        </p:nvSpPr>
        <p:spPr bwMode="auto">
          <a:xfrm>
            <a:off x="935038" y="6389688"/>
            <a:ext cx="5532437" cy="252412"/>
          </a:xfrm>
          <a:prstGeom prst="rect">
            <a:avLst/>
          </a:prstGeom>
          <a:solidFill>
            <a:srgbClr val="FFFFFF"/>
          </a:solidFill>
          <a:ln>
            <a:solidFill>
              <a:srgbClr val="000000"/>
            </a:solidFill>
            <a:miter lim="800000"/>
            <a:headEnd/>
            <a:tailEnd/>
          </a:ln>
        </p:spPr>
        <p:txBody>
          <a:bodyPr lIns="88271" tIns="44136" rIns="88271" bIns="44136">
            <a:prstTxWarp prst="textNoShape">
              <a:avLst/>
            </a:prstTxWarp>
          </a:bodyPr>
          <a:lstStyle/>
          <a:p>
            <a:pPr marL="228600" indent="-228600"/>
            <a:r>
              <a:rPr lang="en-US"/>
              <a:t>Answer: [correct=5, TFF] Individual (6, 3, 6, 3, 34, 37, 7, 4)% &amp; Team (9, 4, 4, 4, 39, 34, 0, 7)%</a:t>
            </a:r>
          </a:p>
          <a:p>
            <a:pPr marL="228600" indent="-228600"/>
            <a:r>
              <a:rPr lang="en-US"/>
              <a:t>A: T [18/82 &amp; 25/75] (The game breaks up very quickly into separate, independent games -- big win to solve separated &amp; put together)</a:t>
            </a:r>
          </a:p>
          <a:p>
            <a:pPr marL="228600" indent="-228600"/>
            <a:r>
              <a:rPr lang="en-US"/>
              <a:t>B: F [80/20 &amp; 86/14] (The game tree grows exponentially! A better static evaluator can make all the difference!)</a:t>
            </a:r>
          </a:p>
          <a:p>
            <a:pPr marL="228600" indent="-228600"/>
            <a:r>
              <a:rPr lang="en-US"/>
              <a:t>C: F [53/57 &amp; 52/48] (If you're just looking for the best move, just keep theBestMove around [ala memoizing max])</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0434" name="Rectangle 2"/>
          <p:cNvSpPr>
            <a:spLocks noGrp="1" noRot="1" noChangeAspect="1" noChangeArrowheads="1" noTextEdit="1"/>
          </p:cNvSpPr>
          <p:nvPr>
            <p:ph type="sldImg"/>
          </p:nvPr>
        </p:nvSpPr>
        <p:spPr bwMode="auto">
          <a:xfrm>
            <a:off x="1201738" y="711200"/>
            <a:ext cx="4621212" cy="3465513"/>
          </a:xfrm>
          <a:prstGeom prst="rect">
            <a:avLst/>
          </a:prstGeom>
          <a:solidFill>
            <a:srgbClr val="FFFFFF"/>
          </a:solidFill>
          <a:ln>
            <a:solidFill>
              <a:srgbClr val="000000"/>
            </a:solidFill>
            <a:miter lim="800000"/>
            <a:headEnd/>
            <a:tailEnd/>
          </a:ln>
        </p:spPr>
      </p:sp>
      <p:sp>
        <p:nvSpPr>
          <p:cNvPr id="3090435" name="Rectangle 3"/>
          <p:cNvSpPr>
            <a:spLocks noGrp="1" noChangeArrowheads="1"/>
          </p:cNvSpPr>
          <p:nvPr>
            <p:ph type="body" idx="1"/>
          </p:nvPr>
        </p:nvSpPr>
        <p:spPr bwMode="auto">
          <a:xfrm>
            <a:off x="528638" y="4421188"/>
            <a:ext cx="6051550" cy="4189412"/>
          </a:xfrm>
          <a:prstGeom prst="rect">
            <a:avLst/>
          </a:prstGeom>
          <a:solidFill>
            <a:srgbClr val="FFFFFF"/>
          </a:solidFill>
          <a:ln>
            <a:solidFill>
              <a:srgbClr val="000000"/>
            </a:solidFill>
            <a:miter lim="800000"/>
            <a:headEnd/>
            <a:tailEnd/>
          </a:ln>
        </p:spPr>
        <p:txBody>
          <a:bodyPr lIns="93313" tIns="46657" rIns="93313" bIns="46657">
            <a:prstTxWarp prst="textNoShape">
              <a:avLst/>
            </a:prstTxWarp>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482"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92483"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7426"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47427"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9474"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49475"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22"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51523"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3570"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53571"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5618"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55619"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7666"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57667"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9714"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3059715"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Rectangle 6"/>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1" name="Rectangle 10"/>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Rectangle 11"/>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Rectangle 12"/>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Rectangle 13"/>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lang="en-US"/>
              <a:t>Click to edit Master title style</a:t>
            </a:r>
          </a:p>
        </p:txBody>
      </p:sp>
      <p:sp>
        <p:nvSpPr>
          <p:cNvPr id="9" name="Subtitle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5" name="Date Placeholder 27"/>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16" name="Footer Placeholder 16"/>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17" name="Slide Number Placeholder 28"/>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8E3342FC-85AC-0141-B4E7-B626C5929470}" type="slidenum">
              <a:rPr/>
              <a:pPr>
                <a:defRPr/>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6"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3767D12C-1D62-DB44-B351-8710E9C41DB2}" type="slidenum">
              <a:rPr/>
              <a:pPr>
                <a:defRPr/>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6"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EB5093A4-CC93-424A-94EB-96D0AD625C4C}" type="slidenum">
              <a:rPr/>
              <a:pPr>
                <a:defRPr/>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5727700" cy="474663"/>
          </a:xfrm>
        </p:spPr>
        <p:txBody>
          <a:bodyPr/>
          <a:lstStyle/>
          <a:p>
            <a:r>
              <a:rPr lang="en-US"/>
              <a:t>Click to edit Master title style</a:t>
            </a:r>
          </a:p>
        </p:txBody>
      </p:sp>
      <p:sp>
        <p:nvSpPr>
          <p:cNvPr id="3" name="Text Placeholder 2"/>
          <p:cNvSpPr>
            <a:spLocks noGrp="1"/>
          </p:cNvSpPr>
          <p:nvPr>
            <p:ph type="body" sz="half" idx="1"/>
          </p:nvPr>
        </p:nvSpPr>
        <p:spPr>
          <a:xfrm>
            <a:off x="685800" y="1143000"/>
            <a:ext cx="3848100" cy="213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86300" y="1143000"/>
            <a:ext cx="3848100" cy="2138363"/>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6"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01C1680E-D985-8A48-BA9E-A9F7CF2082B4}"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3"/>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p>
            <a:pPr>
              <a:defRPr/>
            </a:pPr>
            <a:endParaRPr lang="en-US"/>
          </a:p>
        </p:txBody>
      </p:sp>
      <p:sp>
        <p:nvSpPr>
          <p:cNvPr id="5" name="Freeform 4"/>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p>
            <a:pPr>
              <a:defRPr/>
            </a:pPr>
            <a:endParaRPr lang="en-US"/>
          </a:p>
        </p:txBody>
      </p:sp>
      <p:sp>
        <p:nvSpPr>
          <p:cNvPr id="6" name="Freeform 5"/>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6"/>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8" name="Freeform 7"/>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9" name="Freeform 8"/>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0" name="Freeform 9"/>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1" name="Freeform 10"/>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2" name="Freeform 11"/>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4" name="Freeform 13"/>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5" name="Freeform 14"/>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6" name="Freeform 15"/>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7" name="Freeform 16"/>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8" name="Freeform 17"/>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9" name="Rectangle 18"/>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0" name="Rectangle 19"/>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1" name="Rectangle 20"/>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2" name="Rectangle 21"/>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3" name="Rectangle 22"/>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4" name="Rectangle 23"/>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lstStyle>
          <a:p>
            <a:r>
              <a:rPr lang="en-US"/>
              <a:t>Click to edit Master title style</a:t>
            </a:r>
          </a:p>
        </p:txBody>
      </p:sp>
      <p:sp>
        <p:nvSpPr>
          <p:cNvPr id="25"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26"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27"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F08356AB-6050-C54D-8146-0D0927CCFB8F}" type="slidenum">
              <a:rPr/>
              <a:pPr>
                <a:def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4344" y="990601"/>
            <a:ext cx="4038600" cy="5305864"/>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5344" y="990601"/>
            <a:ext cx="4038600" cy="5305864"/>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6" name="Footer Placeholder 5"/>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7" name="Slide Number Placeholder 6"/>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344601BE-1874-5548-A792-BFB77CD508AE}" type="slidenum">
              <a:rPr/>
              <a:pPr>
                <a:defRPr/>
              </a:pPr>
              <a:t>‹#›</a:t>
            </a:fld>
            <a:endParaRPr/>
          </a:p>
        </p:txBody>
      </p:sp>
      <p:sp>
        <p:nvSpPr>
          <p:cNvPr id="8" name="Title Placeholder 21"/>
          <p:cNvSpPr>
            <a:spLocks noGrp="1"/>
          </p:cNvSpPr>
          <p:nvPr>
            <p:ph type="title"/>
          </p:nvPr>
        </p:nvSpPr>
        <p:spPr>
          <a:xfrm>
            <a:off x="457200" y="228600"/>
            <a:ext cx="8229600" cy="762000"/>
          </a:xfrm>
          <a:prstGeom prst="rect">
            <a:avLst/>
          </a:prstGeom>
        </p:spPr>
        <p:txBody>
          <a:bodyPr vert="horz" anchor="t">
            <a:noAutofit/>
          </a:bodyPr>
          <a:lstStyle/>
          <a:p>
            <a:r>
              <a:rPr lang="en-US" dirty="0"/>
              <a:t>Click to edit Master title style</a:t>
            </a:r>
          </a:p>
        </p:txBody>
      </p:sp>
      <p:cxnSp>
        <p:nvCxnSpPr>
          <p:cNvPr id="9" name="Straight Connector 8"/>
          <p:cNvCxnSpPr/>
          <p:nvPr userDrawn="1"/>
        </p:nvCxnSpPr>
        <p:spPr>
          <a:xfrm>
            <a:off x="457200" y="989012"/>
            <a:ext cx="8229600" cy="1588"/>
          </a:xfrm>
          <a:prstGeom prst="line">
            <a:avLst/>
          </a:prstGeom>
          <a:ln>
            <a:solidFill>
              <a:schemeClr val="tx2"/>
            </a:solidFill>
          </a:ln>
          <a:effectLst>
            <a:glow rad="101600">
              <a:schemeClr val="tx2">
                <a:alpha val="75000"/>
              </a:schemeClr>
            </a:glow>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6"/>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9" name="Rectangle 8"/>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 name="Rectangle 9"/>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1" name="Rectangle 10"/>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2" name="Rectangle 11"/>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3" name="Rectangle 12"/>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Rectangle 13"/>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Rectangle 15"/>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a:off x="504824" y="512064"/>
            <a:ext cx="7772400" cy="914400"/>
          </a:xfrm>
        </p:spPr>
        <p:txBody>
          <a:bodyPr/>
          <a:lstStyle>
            <a:lvl1pPr>
              <a:defRPr sz="4000"/>
            </a:lvl1pPr>
          </a:lstStyle>
          <a:p>
            <a:r>
              <a:rPr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Date Placeholder 6"/>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18" name="Footer Placeholder 7"/>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19" name="Slide Number Placeholder 8"/>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50361CD5-B477-9E43-A365-B6CBAABDE154}" type="slidenum">
              <a:rPr/>
              <a:pPr>
                <a:def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lang="en-US"/>
              <a:t>Click to edit Master title style</a:t>
            </a:r>
          </a:p>
        </p:txBody>
      </p:sp>
      <p:sp>
        <p:nvSpPr>
          <p:cNvPr id="3" name="Date Placeholder 2"/>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4" name="Footer Placeholder 3"/>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5" name="Slide Number Placeholder 4"/>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CD69752C-0324-1C40-9504-CBF4C9360C20}" type="slidenum">
              <a:rPr/>
              <a:pPr>
                <a:defRPr/>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3" name="Footer Placeholder 2"/>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4" name="Slide Number Placeholder 3"/>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44F050E0-6EC7-2D45-8299-7B7E99CE3E4C}" type="slidenum">
              <a:rPr/>
              <a:pPr>
                <a:defRPr/>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6" name="Footer Placeholder 5"/>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7" name="Slide Number Placeholder 6"/>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9956C743-C58C-B546-AEA2-8065E3DEDFB6}" type="slidenum">
              <a:rPr/>
              <a:pPr>
                <a:defRPr/>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6" name="Straight Connector 5"/>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20"/>
          <p:cNvGrpSpPr>
            <a:grpSpLocks/>
          </p:cNvGrpSpPr>
          <p:nvPr/>
        </p:nvGrpSpPr>
        <p:grpSpPr bwMode="auto">
          <a:xfrm rot="5400000">
            <a:off x="8515351" y="1219200"/>
            <a:ext cx="131762" cy="128587"/>
            <a:chOff x="6668087" y="1297746"/>
            <a:chExt cx="161840" cy="156602"/>
          </a:xfrm>
        </p:grpSpPr>
        <p:cxnSp>
          <p:nvCxnSpPr>
            <p:cNvPr id="8" name="Straight Connector 7"/>
            <p:cNvCxnSpPr/>
            <p:nvPr/>
          </p:nvCxnSpPr>
          <p:spPr>
            <a:xfrm rot="16200000">
              <a:off x="6659693" y="1302242"/>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V="1">
              <a:off x="6681299" y="1395381"/>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flipH="1">
              <a:off x="6740613" y="13012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25"/>
          <p:cNvGrpSpPr>
            <a:grpSpLocks/>
          </p:cNvGrpSpPr>
          <p:nvPr/>
        </p:nvGrpSpPr>
        <p:grpSpPr bwMode="auto">
          <a:xfrm rot="5400000">
            <a:off x="8667751" y="1371600"/>
            <a:ext cx="131762" cy="128587"/>
            <a:chOff x="6668087" y="1297746"/>
            <a:chExt cx="161840" cy="156602"/>
          </a:xfrm>
        </p:grpSpPr>
        <p:cxnSp>
          <p:nvCxnSpPr>
            <p:cNvPr id="12" name="Straight Connector 11"/>
            <p:cNvCxnSpPr/>
            <p:nvPr/>
          </p:nvCxnSpPr>
          <p:spPr>
            <a:xfrm rot="16200000">
              <a:off x="6659693" y="1302242"/>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16200000" flipV="1">
              <a:off x="6681299" y="1395381"/>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a:off x="6740613" y="13012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29"/>
          <p:cNvGrpSpPr>
            <a:grpSpLocks/>
          </p:cNvGrpSpPr>
          <p:nvPr/>
        </p:nvGrpSpPr>
        <p:grpSpPr bwMode="auto">
          <a:xfrm rot="5400000">
            <a:off x="8320087" y="1474788"/>
            <a:ext cx="131763" cy="128588"/>
            <a:chOff x="6668087" y="1297746"/>
            <a:chExt cx="161840" cy="156602"/>
          </a:xfrm>
        </p:grpSpPr>
        <p:cxnSp>
          <p:nvCxnSpPr>
            <p:cNvPr id="16" name="Straight Connector 15"/>
            <p:cNvCxnSpPr/>
            <p:nvPr/>
          </p:nvCxnSpPr>
          <p:spPr>
            <a:xfrm rot="16200000">
              <a:off x="6659692" y="1302240"/>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6681298" y="1395380"/>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flipH="1">
              <a:off x="6740612" y="1301265"/>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lstStyle>
          <a:p>
            <a:r>
              <a:rPr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lstStyle>
          <a:p>
            <a:pPr lvl="0"/>
            <a:r>
              <a:rPr lang="en-US" noProof="0"/>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9" name="Date Placeholder 4"/>
          <p:cNvSpPr>
            <a:spLocks noGrp="1"/>
          </p:cNvSpPr>
          <p:nvPr>
            <p:ph type="dt" sz="half" idx="10"/>
          </p:nvPr>
        </p:nvSpPr>
        <p:spPr>
          <a:xfrm>
            <a:off x="6477000" y="55563"/>
            <a:ext cx="2133600" cy="365125"/>
          </a:xfrm>
          <a:prstGeom prst="rect">
            <a:avLst/>
          </a:prstGeom>
        </p:spPr>
        <p:txBody>
          <a:bodyPr/>
          <a:lstStyle>
            <a:lvl1pPr>
              <a:defRPr>
                <a:latin typeface="Helvetica" pitchFamily="-65" charset="0"/>
              </a:defRPr>
            </a:lvl1pPr>
          </a:lstStyle>
          <a:p>
            <a:pPr>
              <a:defRPr/>
            </a:pPr>
            <a:endParaRPr/>
          </a:p>
        </p:txBody>
      </p:sp>
      <p:sp>
        <p:nvSpPr>
          <p:cNvPr id="20" name="Footer Placeholder 5"/>
          <p:cNvSpPr>
            <a:spLocks noGrp="1"/>
          </p:cNvSpPr>
          <p:nvPr>
            <p:ph type="ftr" sz="quarter" idx="11"/>
          </p:nvPr>
        </p:nvSpPr>
        <p:spPr>
          <a:xfrm>
            <a:off x="914400" y="55563"/>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21" name="Slide Number Placeholder 6"/>
          <p:cNvSpPr>
            <a:spLocks noGrp="1"/>
          </p:cNvSpPr>
          <p:nvPr>
            <p:ph type="sldNum" sz="quarter" idx="12"/>
          </p:nvPr>
        </p:nvSpPr>
        <p:spPr>
          <a:xfrm>
            <a:off x="8610600" y="55563"/>
            <a:ext cx="457200" cy="365125"/>
          </a:xfrm>
          <a:prstGeom prst="rect">
            <a:avLst/>
          </a:prstGeom>
        </p:spPr>
        <p:txBody>
          <a:bodyPr/>
          <a:lstStyle>
            <a:lvl1pPr>
              <a:defRPr>
                <a:latin typeface="Helvetica" pitchFamily="-65" charset="0"/>
              </a:defRPr>
            </a:lvl1pPr>
          </a:lstStyle>
          <a:p>
            <a:pPr>
              <a:defRPr/>
            </a:pPr>
            <a:fld id="{458E6A8A-592E-AF43-B50A-9BAEEB4055EB}" type="slidenum">
              <a:rPr/>
              <a:pPr>
                <a:def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28600"/>
            <a:ext cx="8229600" cy="762000"/>
          </a:xfrm>
          <a:prstGeom prst="rect">
            <a:avLst/>
          </a:prstGeom>
        </p:spPr>
        <p:txBody>
          <a:bodyPr vert="horz" anchor="t">
            <a:noAutofit/>
          </a:bodyPr>
          <a:lstStyle/>
          <a:p>
            <a:r>
              <a:rPr lang="en-US" dirty="0"/>
              <a:t>Click to edit Master title style</a:t>
            </a:r>
          </a:p>
        </p:txBody>
      </p:sp>
      <p:sp>
        <p:nvSpPr>
          <p:cNvPr id="1031" name="Text Placeholder 12"/>
          <p:cNvSpPr>
            <a:spLocks noGrp="1"/>
          </p:cNvSpPr>
          <p:nvPr>
            <p:ph type="body" idx="1"/>
          </p:nvPr>
        </p:nvSpPr>
        <p:spPr bwMode="auto">
          <a:xfrm>
            <a:off x="457200" y="990600"/>
            <a:ext cx="8229600" cy="5365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Rectangle 10"/>
          <p:cNvSpPr>
            <a:spLocks noChangeArrowheads="1"/>
          </p:cNvSpPr>
          <p:nvPr userDrawn="1"/>
        </p:nvSpPr>
        <p:spPr bwMode="auto">
          <a:xfrm>
            <a:off x="0" y="6662683"/>
            <a:ext cx="4953000" cy="203200"/>
          </a:xfrm>
          <a:prstGeom prst="rect">
            <a:avLst/>
          </a:prstGeom>
          <a:noFill/>
          <a:ln w="12700">
            <a:noFill/>
            <a:miter lim="800000"/>
            <a:headEnd/>
            <a:tailEnd/>
          </a:ln>
          <a:effectLst/>
        </p:spPr>
        <p:txBody>
          <a:bodyPr lIns="63500" tIns="25400" rIns="63500" bIns="25400">
            <a:prstTxWarp prst="textNoShape">
              <a:avLst/>
            </a:prstTxWarp>
            <a:spAutoFit/>
          </a:bodyPr>
          <a:lstStyle/>
          <a:p>
            <a:pPr>
              <a:defRPr/>
            </a:pPr>
            <a:r>
              <a:rPr lang="en-US" sz="1000" b="1" dirty="0">
                <a:solidFill>
                  <a:srgbClr val="FFFF00"/>
                </a:solidFill>
                <a:latin typeface="18 VAG Rounded Black   09390"/>
              </a:rPr>
              <a:t>L30 Virtual Memory I </a:t>
            </a:r>
            <a:r>
              <a:rPr lang="en-US" sz="1000" b="1" dirty="0">
                <a:solidFill>
                  <a:schemeClr val="tx1"/>
                </a:solidFill>
                <a:latin typeface="18 VAG Rounded Black   09390"/>
              </a:rPr>
              <a:t>(</a:t>
            </a:r>
            <a:fld id="{0382F9D6-1C8F-9447-89CA-9F506CE985D4}" type="slidenum">
              <a:rPr lang="en-US" sz="1000" b="1">
                <a:solidFill>
                  <a:schemeClr val="tx1"/>
                </a:solidFill>
                <a:latin typeface="18 VAG Rounded Black   09390"/>
              </a:rPr>
              <a:pPr>
                <a:defRPr/>
              </a:pPr>
              <a:t>‹#›</a:t>
            </a:fld>
            <a:r>
              <a:rPr lang="en-US" sz="1000" b="1" dirty="0">
                <a:solidFill>
                  <a:schemeClr val="tx1"/>
                </a:solidFill>
                <a:latin typeface="18 VAG Rounded Black   09390"/>
              </a:rPr>
              <a:t>)</a:t>
            </a:r>
          </a:p>
        </p:txBody>
      </p:sp>
      <p:cxnSp>
        <p:nvCxnSpPr>
          <p:cNvPr id="13" name="Straight Connector 12"/>
          <p:cNvCxnSpPr/>
          <p:nvPr userDrawn="1"/>
        </p:nvCxnSpPr>
        <p:spPr>
          <a:xfrm>
            <a:off x="457200" y="989012"/>
            <a:ext cx="8229600" cy="1588"/>
          </a:xfrm>
          <a:prstGeom prst="line">
            <a:avLst/>
          </a:prstGeom>
          <a:ln>
            <a:solidFill>
              <a:schemeClr val="tx2"/>
            </a:solidFill>
          </a:ln>
          <a:effectLst>
            <a:glow rad="101600">
              <a:schemeClr val="tx2">
                <a:alpha val="75000"/>
              </a:schemeClr>
            </a:glow>
          </a:effectLst>
        </p:spPr>
        <p:style>
          <a:lnRef idx="2">
            <a:schemeClr val="accent1"/>
          </a:lnRef>
          <a:fillRef idx="0">
            <a:schemeClr val="accent1"/>
          </a:fillRef>
          <a:effectRef idx="1">
            <a:schemeClr val="accent1"/>
          </a:effectRef>
          <a:fontRef idx="minor">
            <a:schemeClr val="tx1"/>
          </a:fontRef>
        </p:style>
      </p:cxnSp>
      <p:sp>
        <p:nvSpPr>
          <p:cNvPr id="8" name="Rectangle 11">
            <a:extLst>
              <a:ext uri="{FF2B5EF4-FFF2-40B4-BE49-F238E27FC236}">
                <a16:creationId xmlns:a16="http://schemas.microsoft.com/office/drawing/2014/main" id="{00D3379E-8E81-46D2-BED8-028FF3B365BB}"/>
              </a:ext>
            </a:extLst>
          </p:cNvPr>
          <p:cNvSpPr>
            <a:spLocks noChangeArrowheads="1"/>
          </p:cNvSpPr>
          <p:nvPr userDrawn="1"/>
        </p:nvSpPr>
        <p:spPr bwMode="auto">
          <a:xfrm>
            <a:off x="6916738" y="6678613"/>
            <a:ext cx="2228850"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lvl1pPr>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1pPr>
            <a:lvl2pPr marL="742950" indent="-28575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2pPr>
            <a:lvl3pPr marL="11430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3pPr>
            <a:lvl4pPr marL="16002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4pPr>
            <a:lvl5pPr marL="20574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5pPr>
            <a:lvl6pPr marL="25146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6pPr>
            <a:lvl7pPr marL="29718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7pPr>
            <a:lvl8pPr marL="34290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8pPr>
            <a:lvl9pPr marL="38862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9pPr>
          </a:lstStyle>
          <a:p>
            <a:pPr algn="r">
              <a:lnSpc>
                <a:spcPct val="100000"/>
              </a:lnSpc>
              <a:buClrTx/>
              <a:buSzTx/>
              <a:buFontTx/>
              <a:buNone/>
              <a:defRPr/>
            </a:pPr>
            <a:r>
              <a:rPr lang="en-US" altLang="zh-CN" sz="1000" dirty="0">
                <a:solidFill>
                  <a:schemeClr val="tx1"/>
                </a:solidFill>
                <a:latin typeface="Helvetica"/>
              </a:rPr>
              <a:t>Cheng, fall 2020 © BUAA</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4000" b="0" i="0" kern="1200" spc="-100">
          <a:solidFill>
            <a:srgbClr val="C1EEFF"/>
          </a:solidFill>
          <a:latin typeface="18 VAG Rounded Bold   07390"/>
          <a:ea typeface="ＭＳ Ｐゴシック" charset="-128"/>
          <a:cs typeface="AppleGaramond Bd"/>
        </a:defRPr>
      </a:lvl1pPr>
      <a:lvl2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2pPr>
      <a:lvl3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3pPr>
      <a:lvl4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4pPr>
      <a:lvl5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5pPr>
      <a:lvl6pPr marL="457200" algn="l" rtl="0" fontAlgn="base">
        <a:spcBef>
          <a:spcPct val="0"/>
        </a:spcBef>
        <a:spcAft>
          <a:spcPct val="0"/>
        </a:spcAft>
        <a:defRPr sz="4000" b="1">
          <a:solidFill>
            <a:srgbClr val="C1EEFF"/>
          </a:solidFill>
          <a:latin typeface="Corbel" charset="0"/>
          <a:ea typeface="ＭＳ Ｐゴシック" charset="-128"/>
          <a:cs typeface="ＭＳ Ｐゴシック" charset="-128"/>
        </a:defRPr>
      </a:lvl6pPr>
      <a:lvl7pPr marL="914400" algn="l" rtl="0" fontAlgn="base">
        <a:spcBef>
          <a:spcPct val="0"/>
        </a:spcBef>
        <a:spcAft>
          <a:spcPct val="0"/>
        </a:spcAft>
        <a:defRPr sz="4000" b="1">
          <a:solidFill>
            <a:srgbClr val="C1EEFF"/>
          </a:solidFill>
          <a:latin typeface="Corbel" charset="0"/>
          <a:ea typeface="ＭＳ Ｐゴシック" charset="-128"/>
          <a:cs typeface="ＭＳ Ｐゴシック" charset="-128"/>
        </a:defRPr>
      </a:lvl7pPr>
      <a:lvl8pPr marL="1371600" algn="l" rtl="0" fontAlgn="base">
        <a:spcBef>
          <a:spcPct val="0"/>
        </a:spcBef>
        <a:spcAft>
          <a:spcPct val="0"/>
        </a:spcAft>
        <a:defRPr sz="4000" b="1">
          <a:solidFill>
            <a:srgbClr val="C1EEFF"/>
          </a:solidFill>
          <a:latin typeface="Corbel" charset="0"/>
          <a:ea typeface="ＭＳ Ｐゴシック" charset="-128"/>
          <a:cs typeface="ＭＳ Ｐゴシック" charset="-128"/>
        </a:defRPr>
      </a:lvl8pPr>
      <a:lvl9pPr marL="1828800" algn="l" rtl="0" fontAlgn="base">
        <a:spcBef>
          <a:spcPct val="0"/>
        </a:spcBef>
        <a:spcAft>
          <a:spcPct val="0"/>
        </a:spcAft>
        <a:defRPr sz="4000" b="1">
          <a:solidFill>
            <a:srgbClr val="C1EEFF"/>
          </a:solidFill>
          <a:latin typeface="Corbel" charset="0"/>
          <a:ea typeface="ＭＳ Ｐゴシック" charset="-128"/>
          <a:cs typeface="ＭＳ Ｐゴシック" charset="-128"/>
        </a:defRPr>
      </a:lvl9pPr>
    </p:titleStyle>
    <p:bodyStyle>
      <a:lvl1pPr marL="411163" indent="-342900" algn="l" rtl="0" eaLnBrk="0" fontAlgn="base" hangingPunct="0">
        <a:spcBef>
          <a:spcPts val="700"/>
        </a:spcBef>
        <a:spcAft>
          <a:spcPct val="0"/>
        </a:spcAft>
        <a:buClr>
          <a:schemeClr val="tx2"/>
        </a:buClr>
        <a:buSzPct val="95000"/>
        <a:buFont typeface="Wingdings" pitchFamily="-65" charset="2"/>
        <a:buChar char=""/>
        <a:defRPr sz="3000" b="0" i="0" kern="1200">
          <a:solidFill>
            <a:schemeClr val="tx1"/>
          </a:solidFill>
          <a:latin typeface="18 VAG Rounded Bold   07390"/>
          <a:ea typeface="ＭＳ Ｐゴシック" charset="-128"/>
          <a:cs typeface="ＭＳ Ｐゴシック" charset="-128"/>
        </a:defRPr>
      </a:lvl1pPr>
      <a:lvl2pPr marL="739775" indent="-285750" algn="l" rtl="0" eaLnBrk="0" fontAlgn="base" hangingPunct="0">
        <a:spcBef>
          <a:spcPct val="20000"/>
        </a:spcBef>
        <a:spcAft>
          <a:spcPct val="0"/>
        </a:spcAft>
        <a:buSzPct val="90000"/>
        <a:buFont typeface="Wingdings" pitchFamily="-65" charset="2"/>
        <a:buChar char=""/>
        <a:defRPr sz="2600" b="0" i="0" kern="1200">
          <a:solidFill>
            <a:schemeClr val="accent3">
              <a:lumMod val="40000"/>
              <a:lumOff val="60000"/>
            </a:schemeClr>
          </a:solidFill>
          <a:latin typeface="18 VAG Rounded Light   02390"/>
          <a:ea typeface="ＭＳ Ｐゴシック" charset="-128"/>
          <a:cs typeface="+mn-cs"/>
        </a:defRPr>
      </a:lvl2pPr>
      <a:lvl3pPr marL="995363" indent="-228600" algn="l" rtl="0" eaLnBrk="0" fontAlgn="base" hangingPunct="0">
        <a:spcBef>
          <a:spcPct val="20000"/>
        </a:spcBef>
        <a:spcAft>
          <a:spcPct val="0"/>
        </a:spcAft>
        <a:buFont typeface="Wingdings 2" pitchFamily="-65" charset="2"/>
        <a:buChar char=""/>
        <a:defRPr sz="2400" b="0" i="0" kern="1200">
          <a:solidFill>
            <a:schemeClr val="tx2">
              <a:lumMod val="90000"/>
            </a:schemeClr>
          </a:solidFill>
          <a:latin typeface="18 VAG Rounded Light   02390"/>
          <a:ea typeface="ＭＳ Ｐゴシック" charset="-128"/>
          <a:cs typeface="+mn-cs"/>
        </a:defRPr>
      </a:lvl3pPr>
      <a:lvl4pPr marL="1260475" indent="-228600" algn="l" rtl="0" eaLnBrk="0" fontAlgn="base" hangingPunct="0">
        <a:spcBef>
          <a:spcPct val="20000"/>
        </a:spcBef>
        <a:spcAft>
          <a:spcPct val="0"/>
        </a:spcAft>
        <a:buClr>
          <a:schemeClr val="accent2"/>
        </a:buClr>
        <a:buFont typeface="Wingdings 3" pitchFamily="-65" charset="2"/>
        <a:buChar char=""/>
        <a:defRPr sz="2200" b="0" i="0" kern="1200">
          <a:solidFill>
            <a:srgbClr val="F273AF"/>
          </a:solidFill>
          <a:latin typeface="18 VAG Rounded Light   02390"/>
          <a:ea typeface="ＭＳ Ｐゴシック" charset="-128"/>
          <a:cs typeface="+mn-cs"/>
        </a:defRPr>
      </a:lvl4pPr>
      <a:lvl5pPr marL="1481138" indent="-209550" algn="l" rtl="0" eaLnBrk="0" fontAlgn="base" hangingPunct="0">
        <a:spcBef>
          <a:spcPct val="20000"/>
        </a:spcBef>
        <a:spcAft>
          <a:spcPct val="0"/>
        </a:spcAft>
        <a:buClr>
          <a:schemeClr val="tx1"/>
        </a:buClr>
        <a:buFont typeface="Wingdings 2" pitchFamily="-65" charset="2"/>
        <a:buChar char=""/>
        <a:defRPr sz="2000" b="0" i="0" kern="1200">
          <a:solidFill>
            <a:schemeClr val="tx1"/>
          </a:solidFill>
          <a:latin typeface="18 VAG Rounded Light   02390"/>
          <a:ea typeface="ＭＳ Ｐゴシック" charset="-128"/>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3" name="Rectangle 4"/>
          <p:cNvSpPr>
            <a:spLocks noChangeArrowheads="1"/>
          </p:cNvSpPr>
          <p:nvPr/>
        </p:nvSpPr>
        <p:spPr bwMode="auto">
          <a:xfrm>
            <a:off x="1981200" y="73725"/>
            <a:ext cx="7162800" cy="1866024"/>
          </a:xfrm>
          <a:prstGeom prst="rect">
            <a:avLst/>
          </a:prstGeom>
          <a:noFill/>
          <a:ln w="12700">
            <a:noFill/>
            <a:miter lim="800000"/>
            <a:headEnd/>
            <a:tailEnd/>
          </a:ln>
        </p:spPr>
        <p:txBody>
          <a:bodyPr lIns="63500" tIns="25400" rIns="63500" bIns="25400" anchor="ctr">
            <a:prstTxWarp prst="textNoShape">
              <a:avLst/>
            </a:prstTxWarp>
            <a:spAutoFit/>
          </a:bodyPr>
          <a:lstStyle/>
          <a:p>
            <a:pPr algn="ctr">
              <a:lnSpc>
                <a:spcPct val="77000"/>
              </a:lnSpc>
            </a:pPr>
            <a:r>
              <a:rPr lang="en-US" altLang="zh-CN" sz="2800" b="1" dirty="0">
                <a:solidFill>
                  <a:schemeClr val="bg2"/>
                </a:solidFill>
                <a:latin typeface="Courier New" pitchFamily="-65" charset="0"/>
              </a:rPr>
              <a:t>Computer Architecture</a:t>
            </a:r>
          </a:p>
          <a:p>
            <a:pPr algn="ctr">
              <a:lnSpc>
                <a:spcPct val="77000"/>
              </a:lnSpc>
            </a:pPr>
            <a:r>
              <a:rPr lang="en-US" altLang="zh-CN" sz="2800" b="1" dirty="0">
                <a:solidFill>
                  <a:schemeClr val="bg2"/>
                </a:solidFill>
                <a:latin typeface="Courier New" pitchFamily="-65" charset="0"/>
              </a:rPr>
              <a:t>（</a:t>
            </a:r>
            <a:r>
              <a:rPr lang="zh-CN" altLang="en-US" sz="2800" b="1" dirty="0">
                <a:solidFill>
                  <a:schemeClr val="bg2"/>
                </a:solidFill>
                <a:latin typeface="Courier New" pitchFamily="-65" charset="0"/>
              </a:rPr>
              <a:t>计算机体系结构</a:t>
            </a:r>
            <a:r>
              <a:rPr lang="en-US" altLang="zh-CN" sz="2800" b="1" dirty="0">
                <a:solidFill>
                  <a:schemeClr val="bg2"/>
                </a:solidFill>
                <a:latin typeface="Courier New" pitchFamily="-65" charset="0"/>
              </a:rPr>
              <a:t>)</a:t>
            </a:r>
            <a:br>
              <a:rPr lang="en-US" sz="3200" b="1" dirty="0">
                <a:solidFill>
                  <a:schemeClr val="tx2"/>
                </a:solidFill>
                <a:latin typeface="18 VAG Rounded Bold   07390"/>
                <a:cs typeface=""/>
              </a:rPr>
            </a:br>
            <a:br>
              <a:rPr lang="en-US" sz="3200" b="1" dirty="0">
                <a:solidFill>
                  <a:schemeClr val="tx2"/>
                </a:solidFill>
                <a:latin typeface="18 VAG Rounded Bold   07390"/>
                <a:cs typeface=""/>
              </a:rPr>
            </a:br>
            <a:r>
              <a:rPr lang="en-US" sz="3200" b="1" dirty="0">
                <a:solidFill>
                  <a:schemeClr val="tx2"/>
                </a:solidFill>
                <a:latin typeface="18 VAG Rounded Bold   07390"/>
                <a:cs typeface=""/>
              </a:rPr>
              <a:t> </a:t>
            </a:r>
            <a:r>
              <a:rPr lang="en-US" sz="3200" b="1" dirty="0">
                <a:latin typeface="18 VAG Rounded Bold   07390"/>
                <a:cs typeface=""/>
              </a:rPr>
              <a:t>Lecture 30 – Virtual Memory I</a:t>
            </a:r>
            <a:br>
              <a:rPr lang="en-US" sz="3200" b="1" dirty="0">
                <a:solidFill>
                  <a:schemeClr val="tx2"/>
                </a:solidFill>
                <a:latin typeface="18 VAG Rounded Bold   07390"/>
                <a:cs typeface=""/>
              </a:rPr>
            </a:br>
            <a:r>
              <a:rPr lang="en-US" sz="3200" b="1" dirty="0">
                <a:solidFill>
                  <a:schemeClr val="tx2"/>
                </a:solidFill>
                <a:latin typeface="18 VAG Rounded Bold   07390"/>
                <a:cs typeface=""/>
              </a:rPr>
              <a:t> </a:t>
            </a:r>
            <a:r>
              <a:rPr lang="en-US" sz="3200" b="1" dirty="0">
                <a:solidFill>
                  <a:schemeClr val="tx1"/>
                </a:solidFill>
                <a:latin typeface="18 VAG Rounded Bold   07390"/>
                <a:cs typeface=""/>
              </a:rPr>
              <a:t>2020-11-2</a:t>
            </a:r>
          </a:p>
        </p:txBody>
      </p:sp>
      <p:sp>
        <p:nvSpPr>
          <p:cNvPr id="51" name="TextBox 50"/>
          <p:cNvSpPr txBox="1"/>
          <p:nvPr/>
        </p:nvSpPr>
        <p:spPr>
          <a:xfrm>
            <a:off x="304800" y="2438400"/>
            <a:ext cx="1905000" cy="1015663"/>
          </a:xfrm>
          <a:prstGeom prst="rect">
            <a:avLst/>
          </a:prstGeom>
          <a:noFill/>
        </p:spPr>
        <p:txBody>
          <a:bodyPr wrap="square">
            <a:spAutoFit/>
          </a:bodyPr>
          <a:lstStyle/>
          <a:p>
            <a:pPr algn="ctr">
              <a:defRPr/>
            </a:pPr>
            <a:r>
              <a:rPr lang="en-US" sz="2000" b="1" dirty="0">
                <a:solidFill>
                  <a:schemeClr val="bg2"/>
                </a:solidFill>
                <a:latin typeface="18 VAG Rounded Bold   07390"/>
              </a:rPr>
              <a:t>Lecturer </a:t>
            </a:r>
            <a:r>
              <a:rPr lang="en-US" altLang="zh-CN" sz="2000" b="1" dirty="0">
                <a:solidFill>
                  <a:schemeClr val="bg2"/>
                </a:solidFill>
                <a:latin typeface="18 VAG Rounded Bold   07390"/>
              </a:rPr>
              <a:t>Yuanqing Cheng</a:t>
            </a:r>
            <a:endParaRPr lang="en-US" sz="2000" b="1" dirty="0">
              <a:solidFill>
                <a:schemeClr val="bg2"/>
              </a:solidFill>
              <a:latin typeface="18 VAG Rounded Bold   07390"/>
            </a:endParaRPr>
          </a:p>
          <a:p>
            <a:pPr algn="ctr">
              <a:defRPr/>
            </a:pPr>
            <a:endParaRPr lang="en-US" sz="2000" b="1" dirty="0">
              <a:solidFill>
                <a:schemeClr val="bg2"/>
              </a:solidFill>
              <a:latin typeface="18 VAG Rounded Bold   07390"/>
            </a:endParaRPr>
          </a:p>
        </p:txBody>
      </p:sp>
      <p:pic>
        <p:nvPicPr>
          <p:cNvPr id="11" name="图片 10">
            <a:extLst>
              <a:ext uri="{FF2B5EF4-FFF2-40B4-BE49-F238E27FC236}">
                <a16:creationId xmlns:a16="http://schemas.microsoft.com/office/drawing/2014/main" id="{6D6BFD3B-3579-482A-9633-0C8F384E2F4E}"/>
              </a:ext>
            </a:extLst>
          </p:cNvPr>
          <p:cNvPicPr>
            <a:picLocks noChangeAspect="1"/>
          </p:cNvPicPr>
          <p:nvPr/>
        </p:nvPicPr>
        <p:blipFill>
          <a:blip r:embed="rId2"/>
          <a:stretch>
            <a:fillRect/>
          </a:stretch>
        </p:blipFill>
        <p:spPr>
          <a:xfrm>
            <a:off x="398636" y="250825"/>
            <a:ext cx="1582564" cy="2209800"/>
          </a:xfrm>
          <a:prstGeom prst="rect">
            <a:avLst/>
          </a:prstGeom>
        </p:spPr>
      </p:pic>
      <p:sp>
        <p:nvSpPr>
          <p:cNvPr id="3" name="标题 2">
            <a:extLst>
              <a:ext uri="{FF2B5EF4-FFF2-40B4-BE49-F238E27FC236}">
                <a16:creationId xmlns:a16="http://schemas.microsoft.com/office/drawing/2014/main" id="{7DCF8127-9D34-4645-A1A2-601BE3488ECC}"/>
              </a:ext>
            </a:extLst>
          </p:cNvPr>
          <p:cNvSpPr>
            <a:spLocks noGrp="1"/>
          </p:cNvSpPr>
          <p:nvPr>
            <p:ph type="ctrTitle"/>
          </p:nvPr>
        </p:nvSpPr>
        <p:spPr/>
        <p:txBody>
          <a:bodyPr/>
          <a:lstStyle/>
          <a:p>
            <a:endParaRPr lang="zh-CN" altLang="en-US"/>
          </a:p>
        </p:txBody>
      </p:sp>
      <p:sp>
        <p:nvSpPr>
          <p:cNvPr id="5" name="副标题 4">
            <a:extLst>
              <a:ext uri="{FF2B5EF4-FFF2-40B4-BE49-F238E27FC236}">
                <a16:creationId xmlns:a16="http://schemas.microsoft.com/office/drawing/2014/main" id="{EE5DB0F7-82A1-4DA9-8CCB-37C80DFA590E}"/>
              </a:ext>
            </a:extLst>
          </p:cNvPr>
          <p:cNvSpPr>
            <a:spLocks noGrp="1"/>
          </p:cNvSpPr>
          <p:nvPr>
            <p:ph type="subTitle" idx="1"/>
          </p:nvPr>
        </p:nvSpPr>
        <p:spPr/>
        <p:txBody>
          <a:bodyPr/>
          <a:lstStyle/>
          <a:p>
            <a:endParaRPr lang="zh-CN" alt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8735" name="Rectangle 47"/>
          <p:cNvSpPr>
            <a:spLocks noGrp="1" noChangeArrowheads="1"/>
          </p:cNvSpPr>
          <p:nvPr>
            <p:ph type="body" idx="1"/>
          </p:nvPr>
        </p:nvSpPr>
        <p:spPr>
          <a:xfrm>
            <a:off x="457200" y="990600"/>
            <a:ext cx="5105400" cy="5365750"/>
          </a:xfrm>
        </p:spPr>
        <p:txBody>
          <a:bodyPr/>
          <a:lstStyle/>
          <a:p>
            <a:r>
              <a:rPr lang="en-US" sz="2400" dirty="0"/>
              <a:t>Divide into equal sized</a:t>
            </a:r>
            <a:br>
              <a:rPr lang="en-US" sz="2400" dirty="0"/>
            </a:br>
            <a:r>
              <a:rPr lang="en-US" sz="2400" dirty="0"/>
              <a:t>chunks (about 4 KB - 8 KB)</a:t>
            </a:r>
          </a:p>
          <a:p>
            <a:r>
              <a:rPr lang="en-US" sz="2400" dirty="0"/>
              <a:t>Any chunk of Virtual Memory assigned to any chuck of Physical Memory (“</a:t>
            </a:r>
            <a:r>
              <a:rPr lang="en-US" sz="2400" dirty="0">
                <a:solidFill>
                  <a:schemeClr val="accent2"/>
                </a:solidFill>
              </a:rPr>
              <a:t>page</a:t>
            </a:r>
            <a:r>
              <a:rPr lang="en-US" sz="2400" dirty="0"/>
              <a:t>”)</a:t>
            </a:r>
          </a:p>
          <a:p>
            <a:endParaRPr lang="en-US" sz="2400" dirty="0"/>
          </a:p>
        </p:txBody>
      </p:sp>
      <p:sp>
        <p:nvSpPr>
          <p:cNvPr id="3058691" name="Text Box 3"/>
          <p:cNvSpPr txBox="1">
            <a:spLocks noChangeArrowheads="1"/>
          </p:cNvSpPr>
          <p:nvPr/>
        </p:nvSpPr>
        <p:spPr bwMode="auto">
          <a:xfrm>
            <a:off x="1066800" y="6116638"/>
            <a:ext cx="409575" cy="579437"/>
          </a:xfrm>
          <a:prstGeom prst="rect">
            <a:avLst/>
          </a:prstGeom>
          <a:noFill/>
          <a:ln w="12700">
            <a:noFill/>
            <a:miter lim="800000"/>
            <a:headEnd/>
            <a:tailEnd/>
          </a:ln>
          <a:effectLst/>
        </p:spPr>
        <p:txBody>
          <a:bodyPr wrap="none">
            <a:prstTxWarp prst="textNoShape">
              <a:avLst/>
            </a:prstTxWarp>
            <a:spAutoFit/>
          </a:bodyPr>
          <a:lstStyle/>
          <a:p>
            <a:r>
              <a:rPr lang="en-US" sz="3200" b="1">
                <a:solidFill>
                  <a:schemeClr val="tx1"/>
                </a:solidFill>
              </a:rPr>
              <a:t>0</a:t>
            </a:r>
          </a:p>
        </p:txBody>
      </p:sp>
      <p:sp>
        <p:nvSpPr>
          <p:cNvPr id="3058692" name="Text Box 4"/>
          <p:cNvSpPr txBox="1">
            <a:spLocks noChangeArrowheads="1"/>
          </p:cNvSpPr>
          <p:nvPr/>
        </p:nvSpPr>
        <p:spPr bwMode="auto">
          <a:xfrm>
            <a:off x="1600200" y="2895600"/>
            <a:ext cx="2590523" cy="523220"/>
          </a:xfrm>
          <a:prstGeom prst="rect">
            <a:avLst/>
          </a:prstGeom>
          <a:noFill/>
          <a:ln w="12700">
            <a:noFill/>
            <a:miter lim="800000"/>
            <a:headEnd/>
            <a:tailEnd/>
          </a:ln>
          <a:effectLst/>
        </p:spPr>
        <p:txBody>
          <a:bodyPr wrap="none">
            <a:prstTxWarp prst="textNoShape">
              <a:avLst/>
            </a:prstTxWarp>
            <a:spAutoFit/>
          </a:bodyPr>
          <a:lstStyle/>
          <a:p>
            <a:pPr algn="ctr"/>
            <a:r>
              <a:rPr lang="en-US" sz="2800" b="1" dirty="0">
                <a:solidFill>
                  <a:schemeClr val="tx1"/>
                </a:solidFill>
              </a:rPr>
              <a:t>Physical Memory</a:t>
            </a:r>
          </a:p>
        </p:txBody>
      </p:sp>
      <p:sp>
        <p:nvSpPr>
          <p:cNvPr id="3058693" name="Rectangle 5"/>
          <p:cNvSpPr>
            <a:spLocks noChangeArrowheads="1"/>
          </p:cNvSpPr>
          <p:nvPr/>
        </p:nvSpPr>
        <p:spPr bwMode="auto">
          <a:xfrm>
            <a:off x="1905000" y="3402013"/>
            <a:ext cx="1600200" cy="3167062"/>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58694" name="Text Box 6"/>
          <p:cNvSpPr txBox="1">
            <a:spLocks noChangeArrowheads="1"/>
          </p:cNvSpPr>
          <p:nvPr/>
        </p:nvSpPr>
        <p:spPr bwMode="auto">
          <a:xfrm>
            <a:off x="5918200" y="914400"/>
            <a:ext cx="546100" cy="701675"/>
          </a:xfrm>
          <a:prstGeom prst="rect">
            <a:avLst/>
          </a:prstGeom>
          <a:noFill/>
          <a:ln w="12700">
            <a:noFill/>
            <a:miter lim="800000"/>
            <a:headEnd/>
            <a:tailEnd/>
          </a:ln>
          <a:effectLst/>
        </p:spPr>
        <p:txBody>
          <a:bodyPr wrap="none">
            <a:prstTxWarp prst="textNoShape">
              <a:avLst/>
            </a:prstTxWarp>
            <a:spAutoFit/>
          </a:bodyPr>
          <a:lstStyle/>
          <a:p>
            <a:r>
              <a:rPr lang="en-US" sz="4000" b="1">
                <a:solidFill>
                  <a:schemeClr val="tx1"/>
                </a:solidFill>
                <a:latin typeface="Symbol" pitchFamily="-65" charset="2"/>
              </a:rPr>
              <a:t>¥</a:t>
            </a:r>
            <a:endParaRPr lang="en-US" sz="4000" b="1"/>
          </a:p>
        </p:txBody>
      </p:sp>
      <p:sp>
        <p:nvSpPr>
          <p:cNvPr id="3058695" name="Text Box 7"/>
          <p:cNvSpPr txBox="1">
            <a:spLocks noChangeArrowheads="1"/>
          </p:cNvSpPr>
          <p:nvPr/>
        </p:nvSpPr>
        <p:spPr bwMode="auto">
          <a:xfrm>
            <a:off x="6059488" y="709613"/>
            <a:ext cx="2752725" cy="519112"/>
          </a:xfrm>
          <a:prstGeom prst="rect">
            <a:avLst/>
          </a:prstGeom>
          <a:noFill/>
          <a:ln w="12700">
            <a:noFill/>
            <a:miter lim="800000"/>
            <a:headEnd/>
            <a:tailEnd/>
          </a:ln>
          <a:effectLst/>
        </p:spPr>
        <p:txBody>
          <a:bodyPr wrap="none">
            <a:prstTxWarp prst="textNoShape">
              <a:avLst/>
            </a:prstTxWarp>
            <a:spAutoFit/>
          </a:bodyPr>
          <a:lstStyle/>
          <a:p>
            <a:r>
              <a:rPr lang="en-US" sz="2800" b="1">
                <a:solidFill>
                  <a:schemeClr val="tx1"/>
                </a:solidFill>
              </a:rPr>
              <a:t>Virtual Memory</a:t>
            </a:r>
          </a:p>
        </p:txBody>
      </p:sp>
      <p:grpSp>
        <p:nvGrpSpPr>
          <p:cNvPr id="2" name="Group 8"/>
          <p:cNvGrpSpPr>
            <a:grpSpLocks/>
          </p:cNvGrpSpPr>
          <p:nvPr/>
        </p:nvGrpSpPr>
        <p:grpSpPr bwMode="auto">
          <a:xfrm>
            <a:off x="6527800" y="5502275"/>
            <a:ext cx="1600200" cy="1066800"/>
            <a:chOff x="1056" y="2976"/>
            <a:chExt cx="1008" cy="672"/>
          </a:xfrm>
        </p:grpSpPr>
        <p:sp>
          <p:nvSpPr>
            <p:cNvPr id="3058697" name="Text Box 9"/>
            <p:cNvSpPr txBox="1">
              <a:spLocks noChangeArrowheads="1"/>
            </p:cNvSpPr>
            <p:nvPr/>
          </p:nvSpPr>
          <p:spPr bwMode="auto">
            <a:xfrm>
              <a:off x="1190" y="3143"/>
              <a:ext cx="756" cy="365"/>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Code</a:t>
              </a:r>
            </a:p>
          </p:txBody>
        </p:sp>
        <p:sp>
          <p:nvSpPr>
            <p:cNvPr id="3058698" name="Rectangle 10"/>
            <p:cNvSpPr>
              <a:spLocks noChangeArrowheads="1"/>
            </p:cNvSpPr>
            <p:nvPr/>
          </p:nvSpPr>
          <p:spPr bwMode="auto">
            <a:xfrm>
              <a:off x="1056" y="2976"/>
              <a:ext cx="1008" cy="672"/>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grpSp>
      <p:grpSp>
        <p:nvGrpSpPr>
          <p:cNvPr id="3" name="Group 11"/>
          <p:cNvGrpSpPr>
            <a:grpSpLocks/>
          </p:cNvGrpSpPr>
          <p:nvPr/>
        </p:nvGrpSpPr>
        <p:grpSpPr bwMode="auto">
          <a:xfrm>
            <a:off x="6527800" y="4435475"/>
            <a:ext cx="1600200" cy="1066800"/>
            <a:chOff x="1056" y="2976"/>
            <a:chExt cx="1008" cy="672"/>
          </a:xfrm>
        </p:grpSpPr>
        <p:sp>
          <p:nvSpPr>
            <p:cNvPr id="3058700" name="Text Box 12"/>
            <p:cNvSpPr txBox="1">
              <a:spLocks noChangeArrowheads="1"/>
            </p:cNvSpPr>
            <p:nvPr/>
          </p:nvSpPr>
          <p:spPr bwMode="auto">
            <a:xfrm>
              <a:off x="1190" y="3143"/>
              <a:ext cx="813" cy="365"/>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Static</a:t>
              </a:r>
            </a:p>
          </p:txBody>
        </p:sp>
        <p:sp>
          <p:nvSpPr>
            <p:cNvPr id="3058701" name="Rectangle 13"/>
            <p:cNvSpPr>
              <a:spLocks noChangeArrowheads="1"/>
            </p:cNvSpPr>
            <p:nvPr/>
          </p:nvSpPr>
          <p:spPr bwMode="auto">
            <a:xfrm>
              <a:off x="1056" y="2976"/>
              <a:ext cx="1008" cy="672"/>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grpSp>
      <p:grpSp>
        <p:nvGrpSpPr>
          <p:cNvPr id="4" name="Group 14"/>
          <p:cNvGrpSpPr>
            <a:grpSpLocks/>
          </p:cNvGrpSpPr>
          <p:nvPr/>
        </p:nvGrpSpPr>
        <p:grpSpPr bwMode="auto">
          <a:xfrm>
            <a:off x="6527800" y="2987675"/>
            <a:ext cx="1600200" cy="1447800"/>
            <a:chOff x="1056" y="1728"/>
            <a:chExt cx="1008" cy="912"/>
          </a:xfrm>
        </p:grpSpPr>
        <p:grpSp>
          <p:nvGrpSpPr>
            <p:cNvPr id="5" name="Group 15"/>
            <p:cNvGrpSpPr>
              <a:grpSpLocks/>
            </p:cNvGrpSpPr>
            <p:nvPr/>
          </p:nvGrpSpPr>
          <p:grpSpPr bwMode="auto">
            <a:xfrm>
              <a:off x="1056" y="1968"/>
              <a:ext cx="1008" cy="672"/>
              <a:chOff x="1056" y="2976"/>
              <a:chExt cx="1008" cy="672"/>
            </a:xfrm>
          </p:grpSpPr>
          <p:sp>
            <p:nvSpPr>
              <p:cNvPr id="3058704" name="Text Box 16"/>
              <p:cNvSpPr txBox="1">
                <a:spLocks noChangeArrowheads="1"/>
              </p:cNvSpPr>
              <p:nvPr/>
            </p:nvSpPr>
            <p:spPr bwMode="auto">
              <a:xfrm>
                <a:off x="1190" y="3143"/>
                <a:ext cx="742" cy="365"/>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Heap</a:t>
                </a:r>
              </a:p>
            </p:txBody>
          </p:sp>
          <p:sp>
            <p:nvSpPr>
              <p:cNvPr id="3058705" name="Rectangle 17"/>
              <p:cNvSpPr>
                <a:spLocks noChangeArrowheads="1"/>
              </p:cNvSpPr>
              <p:nvPr/>
            </p:nvSpPr>
            <p:spPr bwMode="auto">
              <a:xfrm>
                <a:off x="1056" y="2976"/>
                <a:ext cx="1008" cy="672"/>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grpSp>
        <p:sp>
          <p:nvSpPr>
            <p:cNvPr id="3058706" name="Line 18"/>
            <p:cNvSpPr>
              <a:spLocks noChangeShapeType="1"/>
            </p:cNvSpPr>
            <p:nvPr/>
          </p:nvSpPr>
          <p:spPr bwMode="auto">
            <a:xfrm flipV="1">
              <a:off x="1536" y="1728"/>
              <a:ext cx="0" cy="24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grpSp>
      <p:sp>
        <p:nvSpPr>
          <p:cNvPr id="3058707" name="Text Box 19"/>
          <p:cNvSpPr txBox="1">
            <a:spLocks noChangeArrowheads="1"/>
          </p:cNvSpPr>
          <p:nvPr/>
        </p:nvSpPr>
        <p:spPr bwMode="auto">
          <a:xfrm>
            <a:off x="6740525" y="1366838"/>
            <a:ext cx="1268413" cy="579437"/>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Stack</a:t>
            </a:r>
          </a:p>
        </p:txBody>
      </p:sp>
      <p:sp>
        <p:nvSpPr>
          <p:cNvPr id="3058708" name="Rectangle 20"/>
          <p:cNvSpPr>
            <a:spLocks noChangeArrowheads="1"/>
          </p:cNvSpPr>
          <p:nvPr/>
        </p:nvSpPr>
        <p:spPr bwMode="auto">
          <a:xfrm>
            <a:off x="6527800" y="1139825"/>
            <a:ext cx="1600200" cy="1066800"/>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58709" name="Line 21"/>
          <p:cNvSpPr>
            <a:spLocks noChangeShapeType="1"/>
          </p:cNvSpPr>
          <p:nvPr/>
        </p:nvSpPr>
        <p:spPr bwMode="auto">
          <a:xfrm flipV="1">
            <a:off x="7289800" y="2206625"/>
            <a:ext cx="0" cy="381000"/>
          </a:xfrm>
          <a:prstGeom prst="line">
            <a:avLst/>
          </a:prstGeom>
          <a:noFill/>
          <a:ln w="28575">
            <a:solidFill>
              <a:schemeClr val="tx1"/>
            </a:solidFill>
            <a:round/>
            <a:headEnd type="triangle" w="med" len="med"/>
            <a:tailEnd/>
          </a:ln>
          <a:effectLst/>
        </p:spPr>
        <p:txBody>
          <a:bodyPr wrap="none" anchor="ctr">
            <a:prstTxWarp prst="textNoShape">
              <a:avLst/>
            </a:prstTxWarp>
          </a:bodyPr>
          <a:lstStyle/>
          <a:p>
            <a:endParaRPr lang="en-US"/>
          </a:p>
        </p:txBody>
      </p:sp>
      <p:sp>
        <p:nvSpPr>
          <p:cNvPr id="3058710" name="Text Box 22"/>
          <p:cNvSpPr txBox="1">
            <a:spLocks noChangeArrowheads="1"/>
          </p:cNvSpPr>
          <p:nvPr/>
        </p:nvSpPr>
        <p:spPr bwMode="auto">
          <a:xfrm>
            <a:off x="328613" y="3111500"/>
            <a:ext cx="1381125" cy="579438"/>
          </a:xfrm>
          <a:prstGeom prst="rect">
            <a:avLst/>
          </a:prstGeom>
          <a:noFill/>
          <a:ln w="12700">
            <a:noFill/>
            <a:miter lim="800000"/>
            <a:headEnd/>
            <a:tailEnd/>
          </a:ln>
          <a:effectLst/>
        </p:spPr>
        <p:txBody>
          <a:bodyPr wrap="none">
            <a:prstTxWarp prst="textNoShape">
              <a:avLst/>
            </a:prstTxWarp>
            <a:spAutoFit/>
          </a:bodyPr>
          <a:lstStyle/>
          <a:p>
            <a:r>
              <a:rPr lang="en-US" sz="3200" b="1">
                <a:solidFill>
                  <a:schemeClr val="tx1"/>
                </a:solidFill>
              </a:rPr>
              <a:t>64 MB</a:t>
            </a:r>
          </a:p>
        </p:txBody>
      </p:sp>
      <p:grpSp>
        <p:nvGrpSpPr>
          <p:cNvPr id="6" name="Group 23"/>
          <p:cNvGrpSpPr>
            <a:grpSpLocks/>
          </p:cNvGrpSpPr>
          <p:nvPr/>
        </p:nvGrpSpPr>
        <p:grpSpPr bwMode="auto">
          <a:xfrm>
            <a:off x="1905000" y="1139825"/>
            <a:ext cx="6223000" cy="5429250"/>
            <a:chOff x="1200" y="666"/>
            <a:chExt cx="3920" cy="3420"/>
          </a:xfrm>
        </p:grpSpPr>
        <p:grpSp>
          <p:nvGrpSpPr>
            <p:cNvPr id="7" name="Group 24"/>
            <p:cNvGrpSpPr>
              <a:grpSpLocks/>
            </p:cNvGrpSpPr>
            <p:nvPr/>
          </p:nvGrpSpPr>
          <p:grpSpPr bwMode="auto">
            <a:xfrm>
              <a:off x="1200" y="2091"/>
              <a:ext cx="1008" cy="1995"/>
              <a:chOff x="1200" y="2091"/>
              <a:chExt cx="1008" cy="1995"/>
            </a:xfrm>
          </p:grpSpPr>
          <p:sp>
            <p:nvSpPr>
              <p:cNvPr id="3058713" name="Rectangle 25"/>
              <p:cNvSpPr>
                <a:spLocks noChangeArrowheads="1"/>
              </p:cNvSpPr>
              <p:nvPr/>
            </p:nvSpPr>
            <p:spPr bwMode="auto">
              <a:xfrm>
                <a:off x="1200" y="323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14" name="Rectangle 26"/>
              <p:cNvSpPr>
                <a:spLocks noChangeArrowheads="1"/>
              </p:cNvSpPr>
              <p:nvPr/>
            </p:nvSpPr>
            <p:spPr bwMode="auto">
              <a:xfrm>
                <a:off x="1200" y="266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grpSp>
            <p:nvGrpSpPr>
              <p:cNvPr id="8" name="Group 27"/>
              <p:cNvGrpSpPr>
                <a:grpSpLocks/>
              </p:cNvGrpSpPr>
              <p:nvPr/>
            </p:nvGrpSpPr>
            <p:grpSpPr bwMode="auto">
              <a:xfrm>
                <a:off x="1200" y="2091"/>
                <a:ext cx="1008" cy="1995"/>
                <a:chOff x="1200" y="2091"/>
                <a:chExt cx="1008" cy="1995"/>
              </a:xfrm>
            </p:grpSpPr>
            <p:sp>
              <p:nvSpPr>
                <p:cNvPr id="3058716" name="Rectangle 28"/>
                <p:cNvSpPr>
                  <a:spLocks noChangeArrowheads="1"/>
                </p:cNvSpPr>
                <p:nvPr/>
              </p:nvSpPr>
              <p:spPr bwMode="auto">
                <a:xfrm>
                  <a:off x="1200" y="380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17" name="Rectangle 29"/>
                <p:cNvSpPr>
                  <a:spLocks noChangeArrowheads="1"/>
                </p:cNvSpPr>
                <p:nvPr/>
              </p:nvSpPr>
              <p:spPr bwMode="auto">
                <a:xfrm>
                  <a:off x="1200" y="351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18" name="Rectangle 30"/>
                <p:cNvSpPr>
                  <a:spLocks noChangeArrowheads="1"/>
                </p:cNvSpPr>
                <p:nvPr/>
              </p:nvSpPr>
              <p:spPr bwMode="auto">
                <a:xfrm>
                  <a:off x="1200" y="294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19" name="Rectangle 31"/>
                <p:cNvSpPr>
                  <a:spLocks noChangeArrowheads="1"/>
                </p:cNvSpPr>
                <p:nvPr/>
              </p:nvSpPr>
              <p:spPr bwMode="auto">
                <a:xfrm>
                  <a:off x="1200" y="237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20" name="Rectangle 32"/>
                <p:cNvSpPr>
                  <a:spLocks noChangeArrowheads="1"/>
                </p:cNvSpPr>
                <p:nvPr/>
              </p:nvSpPr>
              <p:spPr bwMode="auto">
                <a:xfrm>
                  <a:off x="1200" y="209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grpSp>
        </p:grpSp>
        <p:grpSp>
          <p:nvGrpSpPr>
            <p:cNvPr id="9" name="Group 33"/>
            <p:cNvGrpSpPr>
              <a:grpSpLocks/>
            </p:cNvGrpSpPr>
            <p:nvPr/>
          </p:nvGrpSpPr>
          <p:grpSpPr bwMode="auto">
            <a:xfrm>
              <a:off x="4112" y="666"/>
              <a:ext cx="1008" cy="3420"/>
              <a:chOff x="4112" y="666"/>
              <a:chExt cx="1008" cy="3420"/>
            </a:xfrm>
          </p:grpSpPr>
          <p:sp>
            <p:nvSpPr>
              <p:cNvPr id="3058722" name="Rectangle 34"/>
              <p:cNvSpPr>
                <a:spLocks noChangeArrowheads="1"/>
              </p:cNvSpPr>
              <p:nvPr/>
            </p:nvSpPr>
            <p:spPr bwMode="auto">
              <a:xfrm>
                <a:off x="4112" y="351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23" name="Rectangle 35"/>
              <p:cNvSpPr>
                <a:spLocks noChangeArrowheads="1"/>
              </p:cNvSpPr>
              <p:nvPr/>
            </p:nvSpPr>
            <p:spPr bwMode="auto">
              <a:xfrm>
                <a:off x="4112" y="180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24" name="Rectangle 36"/>
              <p:cNvSpPr>
                <a:spLocks noChangeArrowheads="1"/>
              </p:cNvSpPr>
              <p:nvPr/>
            </p:nvSpPr>
            <p:spPr bwMode="auto">
              <a:xfrm>
                <a:off x="4112" y="123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grpSp>
            <p:nvGrpSpPr>
              <p:cNvPr id="10" name="Group 37"/>
              <p:cNvGrpSpPr>
                <a:grpSpLocks/>
              </p:cNvGrpSpPr>
              <p:nvPr/>
            </p:nvGrpSpPr>
            <p:grpSpPr bwMode="auto">
              <a:xfrm>
                <a:off x="4112" y="666"/>
                <a:ext cx="1008" cy="3420"/>
                <a:chOff x="4112" y="666"/>
                <a:chExt cx="1008" cy="3420"/>
              </a:xfrm>
            </p:grpSpPr>
            <p:sp>
              <p:nvSpPr>
                <p:cNvPr id="3058726" name="Rectangle 38"/>
                <p:cNvSpPr>
                  <a:spLocks noChangeArrowheads="1"/>
                </p:cNvSpPr>
                <p:nvPr/>
              </p:nvSpPr>
              <p:spPr bwMode="auto">
                <a:xfrm>
                  <a:off x="4112" y="380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27" name="Rectangle 39"/>
                <p:cNvSpPr>
                  <a:spLocks noChangeArrowheads="1"/>
                </p:cNvSpPr>
                <p:nvPr/>
              </p:nvSpPr>
              <p:spPr bwMode="auto">
                <a:xfrm>
                  <a:off x="4112" y="323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28" name="Rectangle 40"/>
                <p:cNvSpPr>
                  <a:spLocks noChangeArrowheads="1"/>
                </p:cNvSpPr>
                <p:nvPr/>
              </p:nvSpPr>
              <p:spPr bwMode="auto">
                <a:xfrm>
                  <a:off x="4112" y="294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29" name="Rectangle 41"/>
                <p:cNvSpPr>
                  <a:spLocks noChangeArrowheads="1"/>
                </p:cNvSpPr>
                <p:nvPr/>
              </p:nvSpPr>
              <p:spPr bwMode="auto">
                <a:xfrm>
                  <a:off x="4112" y="266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30" name="Rectangle 42"/>
                <p:cNvSpPr>
                  <a:spLocks noChangeArrowheads="1"/>
                </p:cNvSpPr>
                <p:nvPr/>
              </p:nvSpPr>
              <p:spPr bwMode="auto">
                <a:xfrm>
                  <a:off x="4112" y="237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31" name="Rectangle 43"/>
                <p:cNvSpPr>
                  <a:spLocks noChangeArrowheads="1"/>
                </p:cNvSpPr>
                <p:nvPr/>
              </p:nvSpPr>
              <p:spPr bwMode="auto">
                <a:xfrm>
                  <a:off x="4112" y="209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32" name="Rectangle 44"/>
                <p:cNvSpPr>
                  <a:spLocks noChangeArrowheads="1"/>
                </p:cNvSpPr>
                <p:nvPr/>
              </p:nvSpPr>
              <p:spPr bwMode="auto">
                <a:xfrm>
                  <a:off x="4112" y="152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33" name="Rectangle 45"/>
                <p:cNvSpPr>
                  <a:spLocks noChangeArrowheads="1"/>
                </p:cNvSpPr>
                <p:nvPr/>
              </p:nvSpPr>
              <p:spPr bwMode="auto">
                <a:xfrm>
                  <a:off x="4112" y="95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8734" name="Rectangle 46"/>
                <p:cNvSpPr>
                  <a:spLocks noChangeArrowheads="1"/>
                </p:cNvSpPr>
                <p:nvPr/>
              </p:nvSpPr>
              <p:spPr bwMode="auto">
                <a:xfrm>
                  <a:off x="4112" y="66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grpSp>
        </p:grpSp>
      </p:grpSp>
      <p:sp>
        <p:nvSpPr>
          <p:cNvPr id="73" name="Title 72"/>
          <p:cNvSpPr>
            <a:spLocks noGrp="1"/>
          </p:cNvSpPr>
          <p:nvPr>
            <p:ph type="title"/>
          </p:nvPr>
        </p:nvSpPr>
        <p:spPr/>
        <p:txBody>
          <a:bodyPr/>
          <a:lstStyle/>
          <a:p>
            <a:r>
              <a:rPr lang="en-US" sz="3200" dirty="0"/>
              <a:t>Mapping Virtual Memory to Physical Memory </a:t>
            </a:r>
          </a:p>
        </p:txBody>
      </p:sp>
      <p:sp>
        <p:nvSpPr>
          <p:cNvPr id="3058736" name="Text Box 48"/>
          <p:cNvSpPr txBox="1">
            <a:spLocks noChangeArrowheads="1"/>
          </p:cNvSpPr>
          <p:nvPr/>
        </p:nvSpPr>
        <p:spPr bwMode="auto">
          <a:xfrm>
            <a:off x="5918200" y="6278563"/>
            <a:ext cx="409575" cy="579437"/>
          </a:xfrm>
          <a:prstGeom prst="rect">
            <a:avLst/>
          </a:prstGeom>
          <a:noFill/>
          <a:ln w="12700">
            <a:noFill/>
            <a:miter lim="800000"/>
            <a:headEnd/>
            <a:tailEnd/>
          </a:ln>
          <a:effectLst/>
        </p:spPr>
        <p:txBody>
          <a:bodyPr wrap="none">
            <a:prstTxWarp prst="textNoShape">
              <a:avLst/>
            </a:prstTxWarp>
            <a:spAutoFit/>
          </a:bodyPr>
          <a:lstStyle/>
          <a:p>
            <a:r>
              <a:rPr lang="en-US" sz="3200" b="1">
                <a:solidFill>
                  <a:schemeClr val="tx1"/>
                </a:solidFill>
              </a:rPr>
              <a:t>0</a:t>
            </a:r>
            <a:endParaRPr lang="en-US" sz="3200" b="1"/>
          </a:p>
        </p:txBody>
      </p:sp>
      <p:grpSp>
        <p:nvGrpSpPr>
          <p:cNvPr id="11" name="Group 50"/>
          <p:cNvGrpSpPr>
            <a:grpSpLocks/>
          </p:cNvGrpSpPr>
          <p:nvPr/>
        </p:nvGrpSpPr>
        <p:grpSpPr bwMode="auto">
          <a:xfrm>
            <a:off x="1905000" y="1149350"/>
            <a:ext cx="6248400" cy="5410200"/>
            <a:chOff x="1200" y="672"/>
            <a:chExt cx="3936" cy="3408"/>
          </a:xfrm>
        </p:grpSpPr>
        <p:grpSp>
          <p:nvGrpSpPr>
            <p:cNvPr id="12" name="Group 51"/>
            <p:cNvGrpSpPr>
              <a:grpSpLocks/>
            </p:cNvGrpSpPr>
            <p:nvPr/>
          </p:nvGrpSpPr>
          <p:grpSpPr bwMode="auto">
            <a:xfrm>
              <a:off x="2208" y="809"/>
              <a:ext cx="1892" cy="3135"/>
              <a:chOff x="2208" y="809"/>
              <a:chExt cx="1892" cy="3135"/>
            </a:xfrm>
          </p:grpSpPr>
          <p:cxnSp>
            <p:nvCxnSpPr>
              <p:cNvPr id="3058740" name="AutoShape 52"/>
              <p:cNvCxnSpPr>
                <a:cxnSpLocks noChangeShapeType="1"/>
              </p:cNvCxnSpPr>
              <p:nvPr/>
            </p:nvCxnSpPr>
            <p:spPr bwMode="auto">
              <a:xfrm rot="10800000" flipV="1">
                <a:off x="2220" y="809"/>
                <a:ext cx="1880" cy="1710"/>
              </a:xfrm>
              <a:prstGeom prst="curvedConnector3">
                <a:avLst>
                  <a:gd name="adj1" fmla="val 30421"/>
                </a:avLst>
              </a:prstGeom>
              <a:noFill/>
              <a:ln w="38100">
                <a:solidFill>
                  <a:schemeClr val="accent4"/>
                </a:solidFill>
                <a:round/>
                <a:headEnd/>
                <a:tailEnd type="triangle" w="med" len="med"/>
              </a:ln>
              <a:effectLst/>
            </p:spPr>
          </p:cxnSp>
          <p:cxnSp>
            <p:nvCxnSpPr>
              <p:cNvPr id="3058741" name="AutoShape 53"/>
              <p:cNvCxnSpPr>
                <a:cxnSpLocks noChangeShapeType="1"/>
              </p:cNvCxnSpPr>
              <p:nvPr/>
            </p:nvCxnSpPr>
            <p:spPr bwMode="auto">
              <a:xfrm rot="10800000" flipV="1">
                <a:off x="2220" y="1094"/>
                <a:ext cx="1880" cy="1140"/>
              </a:xfrm>
              <a:prstGeom prst="curvedConnector3">
                <a:avLst>
                  <a:gd name="adj1" fmla="val 25741"/>
                </a:avLst>
              </a:prstGeom>
              <a:noFill/>
              <a:ln w="38100">
                <a:solidFill>
                  <a:srgbClr val="66FF33"/>
                </a:solidFill>
                <a:round/>
                <a:headEnd/>
                <a:tailEnd type="triangle" w="med" len="med"/>
              </a:ln>
              <a:effectLst/>
            </p:spPr>
          </p:cxnSp>
          <p:cxnSp>
            <p:nvCxnSpPr>
              <p:cNvPr id="3058742" name="AutoShape 54"/>
              <p:cNvCxnSpPr>
                <a:cxnSpLocks noChangeShapeType="1"/>
              </p:cNvCxnSpPr>
              <p:nvPr/>
            </p:nvCxnSpPr>
            <p:spPr bwMode="auto">
              <a:xfrm rot="10800000">
                <a:off x="2220" y="2742"/>
                <a:ext cx="1880" cy="1202"/>
              </a:xfrm>
              <a:prstGeom prst="curvedConnector3">
                <a:avLst>
                  <a:gd name="adj1" fmla="val 49681"/>
                </a:avLst>
              </a:prstGeom>
              <a:noFill/>
              <a:ln w="38100">
                <a:solidFill>
                  <a:srgbClr val="FFFF00"/>
                </a:solidFill>
                <a:round/>
                <a:headEnd/>
                <a:tailEnd type="triangle" w="med" len="med"/>
              </a:ln>
              <a:effectLst/>
            </p:spPr>
          </p:cxnSp>
          <p:cxnSp>
            <p:nvCxnSpPr>
              <p:cNvPr id="3058743" name="AutoShape 55"/>
              <p:cNvCxnSpPr>
                <a:cxnSpLocks noChangeShapeType="1"/>
              </p:cNvCxnSpPr>
              <p:nvPr/>
            </p:nvCxnSpPr>
            <p:spPr bwMode="auto">
              <a:xfrm rot="10800000">
                <a:off x="2208" y="3414"/>
                <a:ext cx="1892" cy="245"/>
              </a:xfrm>
              <a:prstGeom prst="curvedConnector3">
                <a:avLst>
                  <a:gd name="adj1" fmla="val 49685"/>
                </a:avLst>
              </a:prstGeom>
              <a:noFill/>
              <a:ln w="38100">
                <a:solidFill>
                  <a:schemeClr val="tx1"/>
                </a:solidFill>
                <a:round/>
                <a:headEnd/>
                <a:tailEnd type="triangle" w="med" len="med"/>
              </a:ln>
              <a:effectLst/>
            </p:spPr>
          </p:cxnSp>
          <p:cxnSp>
            <p:nvCxnSpPr>
              <p:cNvPr id="3058744" name="AutoShape 56"/>
              <p:cNvCxnSpPr>
                <a:cxnSpLocks noChangeShapeType="1"/>
              </p:cNvCxnSpPr>
              <p:nvPr/>
            </p:nvCxnSpPr>
            <p:spPr bwMode="auto">
              <a:xfrm rot="10800000" flipV="1">
                <a:off x="2220" y="2804"/>
                <a:ext cx="1880" cy="855"/>
              </a:xfrm>
              <a:prstGeom prst="curvedConnector3">
                <a:avLst>
                  <a:gd name="adj1" fmla="val 49681"/>
                </a:avLst>
              </a:prstGeom>
              <a:noFill/>
              <a:ln w="38100">
                <a:solidFill>
                  <a:srgbClr val="FF9900"/>
                </a:solidFill>
                <a:round/>
                <a:headEnd/>
                <a:tailEnd type="triangle" w="med" len="med"/>
              </a:ln>
              <a:effectLst/>
            </p:spPr>
          </p:cxnSp>
          <p:cxnSp>
            <p:nvCxnSpPr>
              <p:cNvPr id="3058745" name="AutoShape 57"/>
              <p:cNvCxnSpPr>
                <a:cxnSpLocks noChangeShapeType="1"/>
              </p:cNvCxnSpPr>
              <p:nvPr/>
            </p:nvCxnSpPr>
            <p:spPr bwMode="auto">
              <a:xfrm rot="10800000" flipV="1">
                <a:off x="2220" y="2234"/>
                <a:ext cx="1880" cy="838"/>
              </a:xfrm>
              <a:prstGeom prst="curvedConnector3">
                <a:avLst>
                  <a:gd name="adj1" fmla="val 49681"/>
                </a:avLst>
              </a:prstGeom>
              <a:noFill/>
              <a:ln w="38100">
                <a:solidFill>
                  <a:srgbClr val="FF8DA0"/>
                </a:solidFill>
                <a:round/>
                <a:headEnd/>
                <a:tailEnd type="triangle" w="med" len="med"/>
              </a:ln>
              <a:effectLst/>
            </p:spPr>
          </p:cxnSp>
          <p:cxnSp>
            <p:nvCxnSpPr>
              <p:cNvPr id="3058746" name="AutoShape 58"/>
              <p:cNvCxnSpPr>
                <a:cxnSpLocks noChangeShapeType="1"/>
              </p:cNvCxnSpPr>
              <p:nvPr/>
            </p:nvCxnSpPr>
            <p:spPr bwMode="auto">
              <a:xfrm rot="10800000" flipV="1">
                <a:off x="2220" y="3374"/>
                <a:ext cx="1880" cy="570"/>
              </a:xfrm>
              <a:prstGeom prst="curvedConnector3">
                <a:avLst>
                  <a:gd name="adj1" fmla="val 50000"/>
                </a:avLst>
              </a:prstGeom>
              <a:noFill/>
              <a:ln w="38100">
                <a:solidFill>
                  <a:schemeClr val="accent2"/>
                </a:solidFill>
                <a:round/>
                <a:headEnd/>
                <a:tailEnd type="triangle" w="med" len="med"/>
              </a:ln>
              <a:effectLst/>
            </p:spPr>
          </p:cxnSp>
        </p:grpSp>
        <p:sp>
          <p:nvSpPr>
            <p:cNvPr id="3058747" name="Rectangle 59"/>
            <p:cNvSpPr>
              <a:spLocks noChangeArrowheads="1"/>
            </p:cNvSpPr>
            <p:nvPr/>
          </p:nvSpPr>
          <p:spPr bwMode="auto">
            <a:xfrm>
              <a:off x="4128" y="3792"/>
              <a:ext cx="1008" cy="288"/>
            </a:xfrm>
            <a:prstGeom prst="rect">
              <a:avLst/>
            </a:prstGeom>
            <a:solidFill>
              <a:srgbClr val="FFFF00"/>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48" name="Rectangle 60"/>
            <p:cNvSpPr>
              <a:spLocks noChangeArrowheads="1"/>
            </p:cNvSpPr>
            <p:nvPr/>
          </p:nvSpPr>
          <p:spPr bwMode="auto">
            <a:xfrm>
              <a:off x="1200" y="2640"/>
              <a:ext cx="1008" cy="288"/>
            </a:xfrm>
            <a:prstGeom prst="rect">
              <a:avLst/>
            </a:prstGeom>
            <a:solidFill>
              <a:srgbClr val="FFFF00"/>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49" name="Rectangle 61"/>
            <p:cNvSpPr>
              <a:spLocks noChangeArrowheads="1"/>
            </p:cNvSpPr>
            <p:nvPr/>
          </p:nvSpPr>
          <p:spPr bwMode="auto">
            <a:xfrm>
              <a:off x="4128" y="3504"/>
              <a:ext cx="1008" cy="288"/>
            </a:xfrm>
            <a:prstGeom prst="rect">
              <a:avLst/>
            </a:prstGeom>
            <a:solidFill>
              <a:schemeClr val="tx1"/>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50" name="Rectangle 62"/>
            <p:cNvSpPr>
              <a:spLocks noChangeArrowheads="1"/>
            </p:cNvSpPr>
            <p:nvPr/>
          </p:nvSpPr>
          <p:spPr bwMode="auto">
            <a:xfrm>
              <a:off x="1200" y="3216"/>
              <a:ext cx="1008" cy="288"/>
            </a:xfrm>
            <a:prstGeom prst="rect">
              <a:avLst/>
            </a:prstGeom>
            <a:solidFill>
              <a:schemeClr val="tx1"/>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51" name="Rectangle 63"/>
            <p:cNvSpPr>
              <a:spLocks noChangeArrowheads="1"/>
            </p:cNvSpPr>
            <p:nvPr/>
          </p:nvSpPr>
          <p:spPr bwMode="auto">
            <a:xfrm>
              <a:off x="4128" y="3216"/>
              <a:ext cx="1008" cy="288"/>
            </a:xfrm>
            <a:prstGeom prst="rect">
              <a:avLst/>
            </a:prstGeom>
            <a:solidFill>
              <a:schemeClr val="accent2"/>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52" name="Rectangle 64"/>
            <p:cNvSpPr>
              <a:spLocks noChangeArrowheads="1"/>
            </p:cNvSpPr>
            <p:nvPr/>
          </p:nvSpPr>
          <p:spPr bwMode="auto">
            <a:xfrm>
              <a:off x="1200" y="3792"/>
              <a:ext cx="1008" cy="288"/>
            </a:xfrm>
            <a:prstGeom prst="rect">
              <a:avLst/>
            </a:prstGeom>
            <a:solidFill>
              <a:schemeClr val="accent2"/>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53" name="Rectangle 65"/>
            <p:cNvSpPr>
              <a:spLocks noChangeArrowheads="1"/>
            </p:cNvSpPr>
            <p:nvPr/>
          </p:nvSpPr>
          <p:spPr bwMode="auto">
            <a:xfrm>
              <a:off x="4128" y="2640"/>
              <a:ext cx="1008" cy="288"/>
            </a:xfrm>
            <a:prstGeom prst="rect">
              <a:avLst/>
            </a:prstGeom>
            <a:solidFill>
              <a:srgbClr val="FF9900"/>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54" name="Rectangle 66"/>
            <p:cNvSpPr>
              <a:spLocks noChangeArrowheads="1"/>
            </p:cNvSpPr>
            <p:nvPr/>
          </p:nvSpPr>
          <p:spPr bwMode="auto">
            <a:xfrm>
              <a:off x="1200" y="3504"/>
              <a:ext cx="1008" cy="288"/>
            </a:xfrm>
            <a:prstGeom prst="rect">
              <a:avLst/>
            </a:prstGeom>
            <a:solidFill>
              <a:srgbClr val="FF9900"/>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55" name="Rectangle 67"/>
            <p:cNvSpPr>
              <a:spLocks noChangeArrowheads="1"/>
            </p:cNvSpPr>
            <p:nvPr/>
          </p:nvSpPr>
          <p:spPr bwMode="auto">
            <a:xfrm>
              <a:off x="4128" y="2064"/>
              <a:ext cx="1008" cy="288"/>
            </a:xfrm>
            <a:prstGeom prst="rect">
              <a:avLst/>
            </a:prstGeom>
            <a:solidFill>
              <a:srgbClr val="FF8DA0"/>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56" name="Rectangle 68"/>
            <p:cNvSpPr>
              <a:spLocks noChangeArrowheads="1"/>
            </p:cNvSpPr>
            <p:nvPr/>
          </p:nvSpPr>
          <p:spPr bwMode="auto">
            <a:xfrm>
              <a:off x="1200" y="2928"/>
              <a:ext cx="1008" cy="288"/>
            </a:xfrm>
            <a:prstGeom prst="rect">
              <a:avLst/>
            </a:prstGeom>
            <a:solidFill>
              <a:srgbClr val="FF8DA0"/>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57" name="Rectangle 69"/>
            <p:cNvSpPr>
              <a:spLocks noChangeArrowheads="1"/>
            </p:cNvSpPr>
            <p:nvPr/>
          </p:nvSpPr>
          <p:spPr bwMode="auto">
            <a:xfrm>
              <a:off x="4128" y="960"/>
              <a:ext cx="1008" cy="288"/>
            </a:xfrm>
            <a:prstGeom prst="rect">
              <a:avLst/>
            </a:prstGeom>
            <a:solidFill>
              <a:srgbClr val="66FF33"/>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58" name="Rectangle 70"/>
            <p:cNvSpPr>
              <a:spLocks noChangeArrowheads="1"/>
            </p:cNvSpPr>
            <p:nvPr/>
          </p:nvSpPr>
          <p:spPr bwMode="auto">
            <a:xfrm>
              <a:off x="1200" y="2064"/>
              <a:ext cx="1008" cy="288"/>
            </a:xfrm>
            <a:prstGeom prst="rect">
              <a:avLst/>
            </a:prstGeom>
            <a:solidFill>
              <a:srgbClr val="66FF33"/>
            </a:solidFill>
            <a:ln w="12700">
              <a:solidFill>
                <a:schemeClr val="accent1"/>
              </a:solidFill>
              <a:miter lim="800000"/>
              <a:headEnd/>
              <a:tailEnd/>
            </a:ln>
            <a:effectLst/>
          </p:spPr>
          <p:txBody>
            <a:bodyPr wrap="none" anchor="ctr">
              <a:prstTxWarp prst="textNoShape">
                <a:avLst/>
              </a:prstTxWarp>
            </a:bodyPr>
            <a:lstStyle/>
            <a:p>
              <a:endParaRPr lang="en-US"/>
            </a:p>
          </p:txBody>
        </p:sp>
        <p:sp>
          <p:nvSpPr>
            <p:cNvPr id="3058759" name="Rectangle 71"/>
            <p:cNvSpPr>
              <a:spLocks noChangeArrowheads="1"/>
            </p:cNvSpPr>
            <p:nvPr/>
          </p:nvSpPr>
          <p:spPr bwMode="auto">
            <a:xfrm>
              <a:off x="4128" y="672"/>
              <a:ext cx="1008" cy="288"/>
            </a:xfrm>
            <a:prstGeom prst="rect">
              <a:avLst/>
            </a:prstGeom>
            <a:solidFill>
              <a:schemeClr val="accent4"/>
            </a:solidFill>
            <a:ln w="12700">
              <a:solidFill>
                <a:schemeClr val="accent1"/>
              </a:solidFill>
              <a:miter lim="800000"/>
              <a:headEnd/>
              <a:tailEnd/>
            </a:ln>
            <a:effectLst/>
          </p:spPr>
          <p:txBody>
            <a:bodyPr wrap="none" anchor="ctr">
              <a:prstTxWarp prst="textNoShape">
                <a:avLst/>
              </a:prstTxWarp>
            </a:bodyPr>
            <a:lstStyle/>
            <a:p>
              <a:endParaRPr lang="en-US" dirty="0"/>
            </a:p>
          </p:txBody>
        </p:sp>
        <p:sp>
          <p:nvSpPr>
            <p:cNvPr id="3058760" name="Rectangle 72"/>
            <p:cNvSpPr>
              <a:spLocks noChangeArrowheads="1"/>
            </p:cNvSpPr>
            <p:nvPr/>
          </p:nvSpPr>
          <p:spPr bwMode="auto">
            <a:xfrm>
              <a:off x="1200" y="2352"/>
              <a:ext cx="1008" cy="288"/>
            </a:xfrm>
            <a:prstGeom prst="rect">
              <a:avLst/>
            </a:prstGeom>
            <a:solidFill>
              <a:schemeClr val="accent4"/>
            </a:solidFill>
            <a:ln w="12700">
              <a:solidFill>
                <a:schemeClr val="accent1"/>
              </a:solidFill>
              <a:miter lim="800000"/>
              <a:headEnd/>
              <a:tailEnd/>
            </a:ln>
            <a:effectLst/>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587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587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873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0738" name="Rectangle 2"/>
          <p:cNvSpPr>
            <a:spLocks noGrp="1" noChangeArrowheads="1"/>
          </p:cNvSpPr>
          <p:nvPr>
            <p:ph type="title"/>
          </p:nvPr>
        </p:nvSpPr>
        <p:spPr/>
        <p:txBody>
          <a:bodyPr/>
          <a:lstStyle/>
          <a:p>
            <a:r>
              <a:rPr lang="en-US" sz="3600" dirty="0"/>
              <a:t>Paging Organization (assume 1 KB pages)</a:t>
            </a:r>
          </a:p>
        </p:txBody>
      </p:sp>
      <p:sp>
        <p:nvSpPr>
          <p:cNvPr id="3060739" name="Rectangle 3"/>
          <p:cNvSpPr>
            <a:spLocks noChangeArrowheads="1"/>
          </p:cNvSpPr>
          <p:nvPr/>
        </p:nvSpPr>
        <p:spPr bwMode="auto">
          <a:xfrm>
            <a:off x="4243387" y="2644775"/>
            <a:ext cx="1060450" cy="1339850"/>
          </a:xfrm>
          <a:prstGeom prst="rect">
            <a:avLst/>
          </a:prstGeom>
          <a:noFill/>
          <a:ln w="38100">
            <a:solidFill>
              <a:schemeClr val="tx1"/>
            </a:solidFill>
            <a:miter lim="800000"/>
            <a:headEnd/>
            <a:tailEnd/>
          </a:ln>
          <a:effectLst/>
        </p:spPr>
        <p:txBody>
          <a:bodyPr wrap="none" lIns="90488" tIns="44450" rIns="90488" bIns="44450" anchor="ctr">
            <a:prstTxWarp prst="textNoShape">
              <a:avLst/>
            </a:prstTxWarp>
          </a:bodyPr>
          <a:lstStyle/>
          <a:p>
            <a:pPr algn="ctr"/>
            <a:r>
              <a:rPr lang="en-US" sz="2800">
                <a:solidFill>
                  <a:schemeClr val="tx1"/>
                </a:solidFill>
                <a:latin typeface="18 VAG Rounded Light   02390"/>
              </a:rPr>
              <a:t>Addr</a:t>
            </a:r>
          </a:p>
          <a:p>
            <a:pPr algn="ctr"/>
            <a:r>
              <a:rPr lang="en-US" sz="2800">
                <a:solidFill>
                  <a:schemeClr val="tx1"/>
                </a:solidFill>
                <a:latin typeface="18 VAG Rounded Light   02390"/>
              </a:rPr>
              <a:t>Trans</a:t>
            </a:r>
          </a:p>
          <a:p>
            <a:pPr algn="ctr"/>
            <a:r>
              <a:rPr lang="en-US" sz="2800">
                <a:solidFill>
                  <a:schemeClr val="tx1"/>
                </a:solidFill>
                <a:latin typeface="18 VAG Rounded Light   02390"/>
              </a:rPr>
              <a:t>MAP</a:t>
            </a:r>
          </a:p>
        </p:txBody>
      </p:sp>
      <p:sp>
        <p:nvSpPr>
          <p:cNvPr id="3060740" name="Line 4"/>
          <p:cNvSpPr>
            <a:spLocks noChangeShapeType="1"/>
          </p:cNvSpPr>
          <p:nvPr/>
        </p:nvSpPr>
        <p:spPr bwMode="auto">
          <a:xfrm>
            <a:off x="3608387" y="2390775"/>
            <a:ext cx="628650" cy="431800"/>
          </a:xfrm>
          <a:prstGeom prst="line">
            <a:avLst/>
          </a:prstGeom>
          <a:noFill/>
          <a:ln w="38100">
            <a:solidFill>
              <a:schemeClr val="tx1"/>
            </a:solidFill>
            <a:round/>
            <a:headEnd type="triangle" w="med" len="med"/>
            <a:tailEnd/>
          </a:ln>
          <a:effectLst/>
        </p:spPr>
        <p:txBody>
          <a:bodyPr wrap="none" anchor="ctr">
            <a:prstTxWarp prst="textNoShape">
              <a:avLst/>
            </a:prstTxWarp>
          </a:bodyPr>
          <a:lstStyle/>
          <a:p>
            <a:endParaRPr lang="en-US">
              <a:latin typeface="18 VAG Rounded Light   02390"/>
            </a:endParaRPr>
          </a:p>
        </p:txBody>
      </p:sp>
      <p:sp>
        <p:nvSpPr>
          <p:cNvPr id="3060741" name="Line 5"/>
          <p:cNvSpPr>
            <a:spLocks noChangeShapeType="1"/>
          </p:cNvSpPr>
          <p:nvPr/>
        </p:nvSpPr>
        <p:spPr bwMode="auto">
          <a:xfrm flipV="1">
            <a:off x="3576637" y="3889375"/>
            <a:ext cx="641350" cy="139700"/>
          </a:xfrm>
          <a:prstGeom prst="line">
            <a:avLst/>
          </a:prstGeom>
          <a:noFill/>
          <a:ln w="38100">
            <a:solidFill>
              <a:schemeClr val="tx1"/>
            </a:solidFill>
            <a:round/>
            <a:headEnd type="triangle" w="med" len="med"/>
            <a:tailEnd/>
          </a:ln>
          <a:effectLst/>
        </p:spPr>
        <p:txBody>
          <a:bodyPr wrap="none" anchor="ctr">
            <a:prstTxWarp prst="textNoShape">
              <a:avLst/>
            </a:prstTxWarp>
          </a:bodyPr>
          <a:lstStyle/>
          <a:p>
            <a:endParaRPr lang="en-US">
              <a:latin typeface="18 VAG Rounded Light   02390"/>
            </a:endParaRPr>
          </a:p>
        </p:txBody>
      </p:sp>
      <p:sp>
        <p:nvSpPr>
          <p:cNvPr id="3060742" name="Line 6"/>
          <p:cNvSpPr>
            <a:spLocks noChangeShapeType="1"/>
          </p:cNvSpPr>
          <p:nvPr/>
        </p:nvSpPr>
        <p:spPr bwMode="auto">
          <a:xfrm flipV="1">
            <a:off x="5329237" y="2327275"/>
            <a:ext cx="927100" cy="463550"/>
          </a:xfrm>
          <a:prstGeom prst="line">
            <a:avLst/>
          </a:prstGeom>
          <a:noFill/>
          <a:ln w="38100">
            <a:solidFill>
              <a:schemeClr val="tx1"/>
            </a:solidFill>
            <a:round/>
            <a:headEnd type="triangle" w="med" len="med"/>
            <a:tailEnd/>
          </a:ln>
          <a:effectLst/>
        </p:spPr>
        <p:txBody>
          <a:bodyPr wrap="none" anchor="ctr">
            <a:prstTxWarp prst="textNoShape">
              <a:avLst/>
            </a:prstTxWarp>
          </a:bodyPr>
          <a:lstStyle/>
          <a:p>
            <a:endParaRPr lang="en-US">
              <a:latin typeface="18 VAG Rounded Light   02390"/>
            </a:endParaRPr>
          </a:p>
        </p:txBody>
      </p:sp>
      <p:sp>
        <p:nvSpPr>
          <p:cNvPr id="3060743" name="Line 7"/>
          <p:cNvSpPr>
            <a:spLocks noChangeShapeType="1"/>
          </p:cNvSpPr>
          <p:nvPr/>
        </p:nvSpPr>
        <p:spPr bwMode="auto">
          <a:xfrm>
            <a:off x="5303837" y="3895725"/>
            <a:ext cx="361950" cy="698500"/>
          </a:xfrm>
          <a:prstGeom prst="line">
            <a:avLst/>
          </a:prstGeom>
          <a:noFill/>
          <a:ln w="38100">
            <a:solidFill>
              <a:schemeClr val="tx1"/>
            </a:solidFill>
            <a:round/>
            <a:headEnd type="triangle" w="med" len="med"/>
            <a:tailEnd/>
          </a:ln>
          <a:effectLst/>
        </p:spPr>
        <p:txBody>
          <a:bodyPr wrap="none" anchor="ctr">
            <a:prstTxWarp prst="textNoShape">
              <a:avLst/>
            </a:prstTxWarp>
          </a:bodyPr>
          <a:lstStyle/>
          <a:p>
            <a:endParaRPr lang="en-US">
              <a:latin typeface="18 VAG Rounded Light   02390"/>
            </a:endParaRPr>
          </a:p>
        </p:txBody>
      </p:sp>
      <p:sp>
        <p:nvSpPr>
          <p:cNvPr id="3060744" name="Rectangle 8"/>
          <p:cNvSpPr>
            <a:spLocks noChangeArrowheads="1"/>
          </p:cNvSpPr>
          <p:nvPr/>
        </p:nvSpPr>
        <p:spPr bwMode="auto">
          <a:xfrm>
            <a:off x="2598737" y="1450975"/>
            <a:ext cx="1885131" cy="794576"/>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hlink"/>
                </a:solidFill>
                <a:latin typeface="18 VAG Rounded Light   02390"/>
              </a:rPr>
              <a:t>Page is unit </a:t>
            </a:r>
            <a:br>
              <a:rPr lang="en-US" sz="2800">
                <a:solidFill>
                  <a:schemeClr val="hlink"/>
                </a:solidFill>
                <a:latin typeface="18 VAG Rounded Light   02390"/>
              </a:rPr>
            </a:br>
            <a:r>
              <a:rPr lang="en-US" sz="2800">
                <a:solidFill>
                  <a:schemeClr val="hlink"/>
                </a:solidFill>
                <a:latin typeface="18 VAG Rounded Light   02390"/>
              </a:rPr>
              <a:t>of mapping</a:t>
            </a:r>
          </a:p>
        </p:txBody>
      </p:sp>
      <p:sp>
        <p:nvSpPr>
          <p:cNvPr id="3060745" name="Rectangle 9"/>
          <p:cNvSpPr>
            <a:spLocks noChangeArrowheads="1"/>
          </p:cNvSpPr>
          <p:nvPr/>
        </p:nvSpPr>
        <p:spPr bwMode="auto">
          <a:xfrm>
            <a:off x="3208337" y="4625975"/>
            <a:ext cx="3524250" cy="1160830"/>
          </a:xfrm>
          <a:prstGeom prst="rect">
            <a:avLst/>
          </a:prstGeom>
          <a:noFill/>
          <a:ln w="12700">
            <a:noFill/>
            <a:miter lim="800000"/>
            <a:headEnd/>
            <a:tailEnd/>
          </a:ln>
          <a:effectLst/>
        </p:spPr>
        <p:txBody>
          <a:bodyPr lIns="63500" tIns="25400" rIns="63500" bIns="25400">
            <a:prstTxWarp prst="textNoShape">
              <a:avLst/>
            </a:prstTxWarp>
            <a:spAutoFit/>
          </a:bodyPr>
          <a:lstStyle/>
          <a:p>
            <a:pPr>
              <a:lnSpc>
                <a:spcPct val="85000"/>
              </a:lnSpc>
            </a:pPr>
            <a:r>
              <a:rPr lang="en-US" sz="2800">
                <a:solidFill>
                  <a:schemeClr val="hlink"/>
                </a:solidFill>
                <a:latin typeface="18 VAG Rounded Light   02390"/>
              </a:rPr>
              <a:t>Page also unit of transfer from disk to physical memory</a:t>
            </a:r>
          </a:p>
        </p:txBody>
      </p:sp>
      <p:grpSp>
        <p:nvGrpSpPr>
          <p:cNvPr id="2" name="Group 10"/>
          <p:cNvGrpSpPr>
            <a:grpSpLocks/>
          </p:cNvGrpSpPr>
          <p:nvPr/>
        </p:nvGrpSpPr>
        <p:grpSpPr bwMode="auto">
          <a:xfrm>
            <a:off x="5105402" y="1447800"/>
            <a:ext cx="3722688" cy="4252913"/>
            <a:chOff x="2947" y="494"/>
            <a:chExt cx="2345" cy="2679"/>
          </a:xfrm>
        </p:grpSpPr>
        <p:sp>
          <p:nvSpPr>
            <p:cNvPr id="3060747" name="Rectangle 11"/>
            <p:cNvSpPr>
              <a:spLocks noChangeArrowheads="1"/>
            </p:cNvSpPr>
            <p:nvPr/>
          </p:nvSpPr>
          <p:spPr bwMode="auto">
            <a:xfrm>
              <a:off x="3996" y="920"/>
              <a:ext cx="867" cy="270"/>
            </a:xfrm>
            <a:prstGeom prst="rect">
              <a:avLst/>
            </a:prstGeom>
            <a:noFill/>
            <a:ln w="38100">
              <a:solidFill>
                <a:schemeClr val="tx1"/>
              </a:solid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page   0</a:t>
              </a:r>
            </a:p>
          </p:txBody>
        </p:sp>
        <p:sp>
          <p:nvSpPr>
            <p:cNvPr id="3060748" name="Rectangle 12"/>
            <p:cNvSpPr>
              <a:spLocks noChangeArrowheads="1"/>
            </p:cNvSpPr>
            <p:nvPr/>
          </p:nvSpPr>
          <p:spPr bwMode="auto">
            <a:xfrm>
              <a:off x="4928" y="972"/>
              <a:ext cx="299"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1K</a:t>
              </a:r>
            </a:p>
          </p:txBody>
        </p:sp>
        <p:sp>
          <p:nvSpPr>
            <p:cNvPr id="3060749" name="Rectangle 13"/>
            <p:cNvSpPr>
              <a:spLocks noChangeArrowheads="1"/>
            </p:cNvSpPr>
            <p:nvPr/>
          </p:nvSpPr>
          <p:spPr bwMode="auto">
            <a:xfrm>
              <a:off x="4944" y="1224"/>
              <a:ext cx="299"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1K</a:t>
              </a:r>
            </a:p>
          </p:txBody>
        </p:sp>
        <p:sp>
          <p:nvSpPr>
            <p:cNvPr id="3060750" name="Rectangle 14"/>
            <p:cNvSpPr>
              <a:spLocks noChangeArrowheads="1"/>
            </p:cNvSpPr>
            <p:nvPr/>
          </p:nvSpPr>
          <p:spPr bwMode="auto">
            <a:xfrm>
              <a:off x="4968" y="2260"/>
              <a:ext cx="299"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1K</a:t>
              </a:r>
            </a:p>
          </p:txBody>
        </p:sp>
        <p:sp>
          <p:nvSpPr>
            <p:cNvPr id="3060751" name="Rectangle 15"/>
            <p:cNvSpPr>
              <a:spLocks noChangeArrowheads="1"/>
            </p:cNvSpPr>
            <p:nvPr/>
          </p:nvSpPr>
          <p:spPr bwMode="auto">
            <a:xfrm>
              <a:off x="3688" y="964"/>
              <a:ext cx="202"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0</a:t>
              </a:r>
            </a:p>
          </p:txBody>
        </p:sp>
        <p:sp>
          <p:nvSpPr>
            <p:cNvPr id="3060752" name="Rectangle 16"/>
            <p:cNvSpPr>
              <a:spLocks noChangeArrowheads="1"/>
            </p:cNvSpPr>
            <p:nvPr/>
          </p:nvSpPr>
          <p:spPr bwMode="auto">
            <a:xfrm>
              <a:off x="3376" y="1232"/>
              <a:ext cx="525"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latin typeface="18 VAG Rounded Light   02390"/>
                </a:rPr>
                <a:t>1</a:t>
              </a:r>
              <a:r>
                <a:rPr lang="en-US" sz="2800">
                  <a:solidFill>
                    <a:schemeClr val="tx1"/>
                  </a:solidFill>
                  <a:latin typeface="18 VAG Rounded Light   02390"/>
                </a:rPr>
                <a:t>024</a:t>
              </a:r>
            </a:p>
          </p:txBody>
        </p:sp>
        <p:sp>
          <p:nvSpPr>
            <p:cNvPr id="3060753" name="Rectangle 17"/>
            <p:cNvSpPr>
              <a:spLocks noChangeArrowheads="1"/>
            </p:cNvSpPr>
            <p:nvPr/>
          </p:nvSpPr>
          <p:spPr bwMode="auto">
            <a:xfrm>
              <a:off x="3256" y="2292"/>
              <a:ext cx="638"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latin typeface="18 VAG Rounded Light   02390"/>
                </a:rPr>
                <a:t>31</a:t>
              </a:r>
              <a:r>
                <a:rPr lang="en-US" sz="2800">
                  <a:solidFill>
                    <a:schemeClr val="tx1"/>
                  </a:solidFill>
                  <a:latin typeface="18 VAG Rounded Light   02390"/>
                </a:rPr>
                <a:t>744</a:t>
              </a:r>
            </a:p>
          </p:txBody>
        </p:sp>
        <p:sp>
          <p:nvSpPr>
            <p:cNvPr id="3060754" name="Rectangle 18"/>
            <p:cNvSpPr>
              <a:spLocks noChangeArrowheads="1"/>
            </p:cNvSpPr>
            <p:nvPr/>
          </p:nvSpPr>
          <p:spPr bwMode="auto">
            <a:xfrm>
              <a:off x="4032" y="2672"/>
              <a:ext cx="873" cy="501"/>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800">
                  <a:latin typeface="18 VAG Rounded Light   02390"/>
                </a:rPr>
                <a:t>Virtual </a:t>
              </a:r>
              <a:br>
                <a:rPr lang="en-US" sz="2800">
                  <a:latin typeface="18 VAG Rounded Light   02390"/>
                </a:rPr>
              </a:br>
              <a:r>
                <a:rPr lang="en-US" sz="2800">
                  <a:latin typeface="18 VAG Rounded Light   02390"/>
                </a:rPr>
                <a:t>Memory</a:t>
              </a:r>
              <a:endParaRPr lang="en-US" sz="2800">
                <a:solidFill>
                  <a:schemeClr val="tx1"/>
                </a:solidFill>
                <a:latin typeface="18 VAG Rounded Light   02390"/>
              </a:endParaRPr>
            </a:p>
          </p:txBody>
        </p:sp>
        <p:sp>
          <p:nvSpPr>
            <p:cNvPr id="3060755" name="Rectangle 19"/>
            <p:cNvSpPr>
              <a:spLocks noChangeArrowheads="1"/>
            </p:cNvSpPr>
            <p:nvPr/>
          </p:nvSpPr>
          <p:spPr bwMode="auto">
            <a:xfrm>
              <a:off x="2947" y="494"/>
              <a:ext cx="923" cy="525"/>
            </a:xfrm>
            <a:prstGeom prst="rect">
              <a:avLst/>
            </a:prstGeom>
            <a:noFill/>
            <a:ln w="12700">
              <a:noFill/>
              <a:miter lim="800000"/>
              <a:headEnd/>
              <a:tailEnd/>
            </a:ln>
            <a:effectLst/>
          </p:spPr>
          <p:txBody>
            <a:bodyPr wrap="none" lIns="90488" tIns="44450" rIns="90488" bIns="44450">
              <a:prstTxWarp prst="textNoShape">
                <a:avLst/>
              </a:prstTxWarp>
              <a:spAutoFit/>
            </a:bodyPr>
            <a:lstStyle/>
            <a:p>
              <a:pPr>
                <a:lnSpc>
                  <a:spcPct val="85000"/>
                </a:lnSpc>
              </a:pPr>
              <a:r>
                <a:rPr lang="en-US" sz="2800">
                  <a:latin typeface="18 VAG Rounded Light   02390"/>
                </a:rPr>
                <a:t>Virtual</a:t>
              </a:r>
            </a:p>
            <a:p>
              <a:pPr>
                <a:lnSpc>
                  <a:spcPct val="85000"/>
                </a:lnSpc>
              </a:pPr>
              <a:r>
                <a:rPr lang="en-US" sz="2800">
                  <a:latin typeface="18 VAG Rounded Light   02390"/>
                </a:rPr>
                <a:t>Address</a:t>
              </a:r>
            </a:p>
          </p:txBody>
        </p:sp>
        <p:sp>
          <p:nvSpPr>
            <p:cNvPr id="3060756" name="Rectangle 20"/>
            <p:cNvSpPr>
              <a:spLocks noChangeArrowheads="1"/>
            </p:cNvSpPr>
            <p:nvPr/>
          </p:nvSpPr>
          <p:spPr bwMode="auto">
            <a:xfrm>
              <a:off x="3996" y="1208"/>
              <a:ext cx="871" cy="270"/>
            </a:xfrm>
            <a:prstGeom prst="rect">
              <a:avLst/>
            </a:prstGeom>
            <a:noFill/>
            <a:ln w="38100">
              <a:solidFill>
                <a:schemeClr val="tx1"/>
              </a:solidFill>
              <a:miter lim="800000"/>
              <a:headEnd/>
              <a:tailEnd/>
            </a:ln>
            <a:effectLst/>
          </p:spPr>
          <p:txBody>
            <a:bodyPr wrap="square" lIns="63500" tIns="25400" rIns="63500" bIns="25400">
              <a:prstTxWarp prst="textNoShape">
                <a:avLst/>
              </a:prstTxWarp>
              <a:spAutoFit/>
            </a:bodyPr>
            <a:lstStyle/>
            <a:p>
              <a:pPr>
                <a:lnSpc>
                  <a:spcPct val="85000"/>
                </a:lnSpc>
              </a:pPr>
              <a:r>
                <a:rPr lang="en-US" sz="2800">
                  <a:solidFill>
                    <a:schemeClr val="tx1"/>
                  </a:solidFill>
                  <a:latin typeface="18 VAG Rounded Light   02390"/>
                </a:rPr>
                <a:t>page   1</a:t>
              </a:r>
            </a:p>
          </p:txBody>
        </p:sp>
        <p:sp>
          <p:nvSpPr>
            <p:cNvPr id="3060757" name="Rectangle 21"/>
            <p:cNvSpPr>
              <a:spLocks noChangeArrowheads="1"/>
            </p:cNvSpPr>
            <p:nvPr/>
          </p:nvSpPr>
          <p:spPr bwMode="auto">
            <a:xfrm>
              <a:off x="3996" y="2252"/>
              <a:ext cx="852" cy="270"/>
            </a:xfrm>
            <a:prstGeom prst="rect">
              <a:avLst/>
            </a:prstGeom>
            <a:noFill/>
            <a:ln w="38100">
              <a:solidFill>
                <a:schemeClr val="tx1"/>
              </a:solid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page 31</a:t>
              </a:r>
            </a:p>
          </p:txBody>
        </p:sp>
        <p:sp>
          <p:nvSpPr>
            <p:cNvPr id="3060758" name="Rectangle 22"/>
            <p:cNvSpPr>
              <a:spLocks noChangeArrowheads="1"/>
            </p:cNvSpPr>
            <p:nvPr/>
          </p:nvSpPr>
          <p:spPr bwMode="auto">
            <a:xfrm>
              <a:off x="4944" y="1500"/>
              <a:ext cx="299"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1K</a:t>
              </a:r>
            </a:p>
          </p:txBody>
        </p:sp>
        <p:sp>
          <p:nvSpPr>
            <p:cNvPr id="3060759" name="Rectangle 23"/>
            <p:cNvSpPr>
              <a:spLocks noChangeArrowheads="1"/>
            </p:cNvSpPr>
            <p:nvPr/>
          </p:nvSpPr>
          <p:spPr bwMode="auto">
            <a:xfrm>
              <a:off x="3376" y="1508"/>
              <a:ext cx="566"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latin typeface="18 VAG Rounded Light   02390"/>
                </a:rPr>
                <a:t>2</a:t>
              </a:r>
              <a:r>
                <a:rPr lang="en-US" sz="2800">
                  <a:solidFill>
                    <a:schemeClr val="tx1"/>
                  </a:solidFill>
                  <a:latin typeface="18 VAG Rounded Light   02390"/>
                </a:rPr>
                <a:t>048</a:t>
              </a:r>
            </a:p>
          </p:txBody>
        </p:sp>
        <p:sp>
          <p:nvSpPr>
            <p:cNvPr id="3060760" name="Rectangle 24"/>
            <p:cNvSpPr>
              <a:spLocks noChangeArrowheads="1"/>
            </p:cNvSpPr>
            <p:nvPr/>
          </p:nvSpPr>
          <p:spPr bwMode="auto">
            <a:xfrm>
              <a:off x="3996" y="1484"/>
              <a:ext cx="871" cy="270"/>
            </a:xfrm>
            <a:prstGeom prst="rect">
              <a:avLst/>
            </a:prstGeom>
            <a:noFill/>
            <a:ln w="38100">
              <a:solidFill>
                <a:schemeClr val="tx1"/>
              </a:solidFill>
              <a:miter lim="800000"/>
              <a:headEnd/>
              <a:tailEnd/>
            </a:ln>
            <a:effectLst/>
          </p:spPr>
          <p:txBody>
            <a:bodyPr wrap="square" lIns="63500" tIns="25400" rIns="63500" bIns="25400">
              <a:prstTxWarp prst="textNoShape">
                <a:avLst/>
              </a:prstTxWarp>
              <a:spAutoFit/>
            </a:bodyPr>
            <a:lstStyle/>
            <a:p>
              <a:pPr>
                <a:lnSpc>
                  <a:spcPct val="85000"/>
                </a:lnSpc>
              </a:pPr>
              <a:r>
                <a:rPr lang="en-US" sz="2800">
                  <a:solidFill>
                    <a:schemeClr val="tx1"/>
                  </a:solidFill>
                  <a:latin typeface="18 VAG Rounded Light   02390"/>
                </a:rPr>
                <a:t>page   2</a:t>
              </a:r>
            </a:p>
          </p:txBody>
        </p:sp>
        <p:sp>
          <p:nvSpPr>
            <p:cNvPr id="3060761" name="Text Box 25"/>
            <p:cNvSpPr txBox="1">
              <a:spLocks noChangeArrowheads="1"/>
            </p:cNvSpPr>
            <p:nvPr/>
          </p:nvSpPr>
          <p:spPr bwMode="auto">
            <a:xfrm>
              <a:off x="4406" y="1798"/>
              <a:ext cx="310" cy="368"/>
            </a:xfrm>
            <a:prstGeom prst="rect">
              <a:avLst/>
            </a:prstGeom>
            <a:noFill/>
            <a:ln w="12700">
              <a:noFill/>
              <a:miter lim="800000"/>
              <a:headEnd/>
              <a:tailEnd/>
            </a:ln>
            <a:effectLst/>
          </p:spPr>
          <p:txBody>
            <a:bodyPr wrap="none">
              <a:prstTxWarp prst="textNoShape">
                <a:avLst/>
              </a:prstTxWarp>
              <a:spAutoFit/>
            </a:bodyPr>
            <a:lstStyle/>
            <a:p>
              <a:r>
                <a:rPr lang="en-US" sz="3200">
                  <a:solidFill>
                    <a:schemeClr val="tx1"/>
                  </a:solidFill>
                  <a:latin typeface="18 VAG Rounded Light   02390"/>
                </a:rPr>
                <a:t>...</a:t>
              </a:r>
              <a:endParaRPr lang="en-US" sz="2000">
                <a:latin typeface="18 VAG Rounded Light   02390"/>
              </a:endParaRPr>
            </a:p>
          </p:txBody>
        </p:sp>
        <p:sp>
          <p:nvSpPr>
            <p:cNvPr id="3060762" name="Text Box 26"/>
            <p:cNvSpPr txBox="1">
              <a:spLocks noChangeArrowheads="1"/>
            </p:cNvSpPr>
            <p:nvPr/>
          </p:nvSpPr>
          <p:spPr bwMode="auto">
            <a:xfrm>
              <a:off x="3482" y="1798"/>
              <a:ext cx="310" cy="368"/>
            </a:xfrm>
            <a:prstGeom prst="rect">
              <a:avLst/>
            </a:prstGeom>
            <a:noFill/>
            <a:ln w="12700">
              <a:noFill/>
              <a:miter lim="800000"/>
              <a:headEnd/>
              <a:tailEnd/>
            </a:ln>
            <a:effectLst/>
          </p:spPr>
          <p:txBody>
            <a:bodyPr wrap="none">
              <a:prstTxWarp prst="textNoShape">
                <a:avLst/>
              </a:prstTxWarp>
              <a:spAutoFit/>
            </a:bodyPr>
            <a:lstStyle/>
            <a:p>
              <a:r>
                <a:rPr lang="en-US" sz="3200">
                  <a:solidFill>
                    <a:schemeClr val="tx1"/>
                  </a:solidFill>
                  <a:latin typeface="18 VAG Rounded Light   02390"/>
                </a:rPr>
                <a:t>...</a:t>
              </a:r>
              <a:endParaRPr lang="en-US" sz="2000">
                <a:solidFill>
                  <a:schemeClr val="tx1"/>
                </a:solidFill>
                <a:latin typeface="18 VAG Rounded Light   02390"/>
              </a:endParaRPr>
            </a:p>
          </p:txBody>
        </p:sp>
        <p:sp>
          <p:nvSpPr>
            <p:cNvPr id="3060763" name="Text Box 27"/>
            <p:cNvSpPr txBox="1">
              <a:spLocks noChangeArrowheads="1"/>
            </p:cNvSpPr>
            <p:nvPr/>
          </p:nvSpPr>
          <p:spPr bwMode="auto">
            <a:xfrm>
              <a:off x="4982" y="1798"/>
              <a:ext cx="310" cy="368"/>
            </a:xfrm>
            <a:prstGeom prst="rect">
              <a:avLst/>
            </a:prstGeom>
            <a:noFill/>
            <a:ln w="12700">
              <a:noFill/>
              <a:miter lim="800000"/>
              <a:headEnd/>
              <a:tailEnd/>
            </a:ln>
            <a:effectLst/>
          </p:spPr>
          <p:txBody>
            <a:bodyPr wrap="none">
              <a:prstTxWarp prst="textNoShape">
                <a:avLst/>
              </a:prstTxWarp>
              <a:spAutoFit/>
            </a:bodyPr>
            <a:lstStyle/>
            <a:p>
              <a:r>
                <a:rPr lang="en-US" sz="3200">
                  <a:solidFill>
                    <a:schemeClr val="tx1"/>
                  </a:solidFill>
                  <a:latin typeface="18 VAG Rounded Light   02390"/>
                </a:rPr>
                <a:t>...</a:t>
              </a:r>
              <a:endParaRPr lang="en-US" sz="2000">
                <a:latin typeface="18 VAG Rounded Light   02390"/>
              </a:endParaRPr>
            </a:p>
          </p:txBody>
        </p:sp>
      </p:grpSp>
      <p:grpSp>
        <p:nvGrpSpPr>
          <p:cNvPr id="3" name="Group 28"/>
          <p:cNvGrpSpPr>
            <a:grpSpLocks/>
          </p:cNvGrpSpPr>
          <p:nvPr/>
        </p:nvGrpSpPr>
        <p:grpSpPr bwMode="auto">
          <a:xfrm>
            <a:off x="380999" y="1447800"/>
            <a:ext cx="3170238" cy="3636963"/>
            <a:chOff x="-29" y="494"/>
            <a:chExt cx="1997" cy="2291"/>
          </a:xfrm>
        </p:grpSpPr>
        <p:sp>
          <p:nvSpPr>
            <p:cNvPr id="3060765" name="Rectangle 29"/>
            <p:cNvSpPr>
              <a:spLocks noChangeArrowheads="1"/>
            </p:cNvSpPr>
            <p:nvPr/>
          </p:nvSpPr>
          <p:spPr bwMode="auto">
            <a:xfrm>
              <a:off x="744" y="1012"/>
              <a:ext cx="753" cy="270"/>
            </a:xfrm>
            <a:prstGeom prst="rect">
              <a:avLst/>
            </a:prstGeom>
            <a:noFill/>
            <a:ln w="38100">
              <a:solidFill>
                <a:schemeClr val="tx1"/>
              </a:solid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page 0</a:t>
              </a:r>
            </a:p>
          </p:txBody>
        </p:sp>
        <p:sp>
          <p:nvSpPr>
            <p:cNvPr id="3060766" name="Rectangle 30"/>
            <p:cNvSpPr>
              <a:spLocks noChangeArrowheads="1"/>
            </p:cNvSpPr>
            <p:nvPr/>
          </p:nvSpPr>
          <p:spPr bwMode="auto">
            <a:xfrm>
              <a:off x="240" y="1048"/>
              <a:ext cx="202"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0</a:t>
              </a:r>
            </a:p>
          </p:txBody>
        </p:sp>
        <p:sp>
          <p:nvSpPr>
            <p:cNvPr id="3060767" name="Rectangle 31"/>
            <p:cNvSpPr>
              <a:spLocks noChangeArrowheads="1"/>
            </p:cNvSpPr>
            <p:nvPr/>
          </p:nvSpPr>
          <p:spPr bwMode="auto">
            <a:xfrm>
              <a:off x="0" y="1324"/>
              <a:ext cx="525"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dirty="0">
                  <a:solidFill>
                    <a:schemeClr val="accent4"/>
                  </a:solidFill>
                  <a:latin typeface="18 VAG Rounded Light   02390"/>
                </a:rPr>
                <a:t>1</a:t>
              </a:r>
              <a:r>
                <a:rPr lang="en-US" sz="2800" dirty="0">
                  <a:solidFill>
                    <a:schemeClr val="tx1"/>
                  </a:solidFill>
                  <a:latin typeface="18 VAG Rounded Light   02390"/>
                </a:rPr>
                <a:t>024</a:t>
              </a:r>
            </a:p>
          </p:txBody>
        </p:sp>
        <p:sp>
          <p:nvSpPr>
            <p:cNvPr id="3060768" name="Rectangle 32"/>
            <p:cNvSpPr>
              <a:spLocks noChangeArrowheads="1"/>
            </p:cNvSpPr>
            <p:nvPr/>
          </p:nvSpPr>
          <p:spPr bwMode="auto">
            <a:xfrm>
              <a:off x="0" y="1892"/>
              <a:ext cx="512"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dirty="0">
                  <a:solidFill>
                    <a:schemeClr val="accent4"/>
                  </a:solidFill>
                  <a:latin typeface="18 VAG Rounded Light   02390"/>
                </a:rPr>
                <a:t>7</a:t>
              </a:r>
              <a:r>
                <a:rPr lang="en-US" sz="2800" dirty="0">
                  <a:solidFill>
                    <a:schemeClr val="tx1"/>
                  </a:solidFill>
                  <a:latin typeface="18 VAG Rounded Light   02390"/>
                </a:rPr>
                <a:t>168</a:t>
              </a:r>
            </a:p>
          </p:txBody>
        </p:sp>
        <p:sp>
          <p:nvSpPr>
            <p:cNvPr id="3060769" name="Rectangle 33"/>
            <p:cNvSpPr>
              <a:spLocks noChangeArrowheads="1"/>
            </p:cNvSpPr>
            <p:nvPr/>
          </p:nvSpPr>
          <p:spPr bwMode="auto">
            <a:xfrm>
              <a:off x="-29" y="494"/>
              <a:ext cx="889" cy="50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dirty="0">
                  <a:solidFill>
                    <a:schemeClr val="accent4"/>
                  </a:solidFill>
                  <a:latin typeface="18 VAG Rounded Light   02390"/>
                </a:rPr>
                <a:t>Physical</a:t>
              </a:r>
            </a:p>
            <a:p>
              <a:pPr>
                <a:lnSpc>
                  <a:spcPct val="85000"/>
                </a:lnSpc>
              </a:pPr>
              <a:r>
                <a:rPr lang="en-US" sz="2800" dirty="0">
                  <a:solidFill>
                    <a:schemeClr val="accent4"/>
                  </a:solidFill>
                  <a:latin typeface="18 VAG Rounded Light   02390"/>
                </a:rPr>
                <a:t>Address</a:t>
              </a:r>
            </a:p>
          </p:txBody>
        </p:sp>
        <p:sp>
          <p:nvSpPr>
            <p:cNvPr id="3060770" name="Rectangle 34"/>
            <p:cNvSpPr>
              <a:spLocks noChangeArrowheads="1"/>
            </p:cNvSpPr>
            <p:nvPr/>
          </p:nvSpPr>
          <p:spPr bwMode="auto">
            <a:xfrm>
              <a:off x="705" y="2284"/>
              <a:ext cx="873" cy="501"/>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800" dirty="0">
                  <a:solidFill>
                    <a:schemeClr val="accent4"/>
                  </a:solidFill>
                  <a:latin typeface="18 VAG Rounded Light   02390"/>
                </a:rPr>
                <a:t>Physical</a:t>
              </a:r>
            </a:p>
            <a:p>
              <a:pPr algn="ctr">
                <a:lnSpc>
                  <a:spcPct val="85000"/>
                </a:lnSpc>
              </a:pPr>
              <a:r>
                <a:rPr lang="en-US" sz="2800" dirty="0">
                  <a:solidFill>
                    <a:schemeClr val="accent4"/>
                  </a:solidFill>
                  <a:latin typeface="18 VAG Rounded Light   02390"/>
                </a:rPr>
                <a:t>Memory</a:t>
              </a:r>
            </a:p>
          </p:txBody>
        </p:sp>
        <p:sp>
          <p:nvSpPr>
            <p:cNvPr id="3060771" name="Rectangle 35"/>
            <p:cNvSpPr>
              <a:spLocks noChangeArrowheads="1"/>
            </p:cNvSpPr>
            <p:nvPr/>
          </p:nvSpPr>
          <p:spPr bwMode="auto">
            <a:xfrm>
              <a:off x="1640" y="1024"/>
              <a:ext cx="299"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1K</a:t>
              </a:r>
            </a:p>
          </p:txBody>
        </p:sp>
        <p:sp>
          <p:nvSpPr>
            <p:cNvPr id="3060772" name="Rectangle 36"/>
            <p:cNvSpPr>
              <a:spLocks noChangeArrowheads="1"/>
            </p:cNvSpPr>
            <p:nvPr/>
          </p:nvSpPr>
          <p:spPr bwMode="auto">
            <a:xfrm>
              <a:off x="1644" y="1276"/>
              <a:ext cx="299"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1K</a:t>
              </a:r>
            </a:p>
          </p:txBody>
        </p:sp>
        <p:sp>
          <p:nvSpPr>
            <p:cNvPr id="3060773" name="Rectangle 37"/>
            <p:cNvSpPr>
              <a:spLocks noChangeArrowheads="1"/>
            </p:cNvSpPr>
            <p:nvPr/>
          </p:nvSpPr>
          <p:spPr bwMode="auto">
            <a:xfrm>
              <a:off x="1644" y="1888"/>
              <a:ext cx="299"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1K</a:t>
              </a:r>
            </a:p>
          </p:txBody>
        </p:sp>
        <p:sp>
          <p:nvSpPr>
            <p:cNvPr id="3060774" name="Rectangle 38"/>
            <p:cNvSpPr>
              <a:spLocks noChangeArrowheads="1"/>
            </p:cNvSpPr>
            <p:nvPr/>
          </p:nvSpPr>
          <p:spPr bwMode="auto">
            <a:xfrm>
              <a:off x="744" y="1312"/>
              <a:ext cx="735" cy="270"/>
            </a:xfrm>
            <a:prstGeom prst="rect">
              <a:avLst/>
            </a:prstGeom>
            <a:noFill/>
            <a:ln w="38100">
              <a:solidFill>
                <a:schemeClr val="tx1"/>
              </a:solid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page 1</a:t>
              </a:r>
            </a:p>
          </p:txBody>
        </p:sp>
        <p:sp>
          <p:nvSpPr>
            <p:cNvPr id="3060775" name="Rectangle 39"/>
            <p:cNvSpPr>
              <a:spLocks noChangeArrowheads="1"/>
            </p:cNvSpPr>
            <p:nvPr/>
          </p:nvSpPr>
          <p:spPr bwMode="auto">
            <a:xfrm>
              <a:off x="744" y="1840"/>
              <a:ext cx="745" cy="270"/>
            </a:xfrm>
            <a:prstGeom prst="rect">
              <a:avLst/>
            </a:prstGeom>
            <a:noFill/>
            <a:ln w="38100">
              <a:solidFill>
                <a:schemeClr val="tx1"/>
              </a:solid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page 7</a:t>
              </a:r>
            </a:p>
          </p:txBody>
        </p:sp>
        <p:sp>
          <p:nvSpPr>
            <p:cNvPr id="3060776" name="Text Box 40"/>
            <p:cNvSpPr txBox="1">
              <a:spLocks noChangeArrowheads="1"/>
            </p:cNvSpPr>
            <p:nvPr/>
          </p:nvSpPr>
          <p:spPr bwMode="auto">
            <a:xfrm>
              <a:off x="1106" y="1474"/>
              <a:ext cx="310" cy="368"/>
            </a:xfrm>
            <a:prstGeom prst="rect">
              <a:avLst/>
            </a:prstGeom>
            <a:noFill/>
            <a:ln w="12700">
              <a:noFill/>
              <a:miter lim="800000"/>
              <a:headEnd/>
              <a:tailEnd/>
            </a:ln>
            <a:effectLst/>
          </p:spPr>
          <p:txBody>
            <a:bodyPr wrap="none">
              <a:prstTxWarp prst="textNoShape">
                <a:avLst/>
              </a:prstTxWarp>
              <a:spAutoFit/>
            </a:bodyPr>
            <a:lstStyle/>
            <a:p>
              <a:r>
                <a:rPr lang="en-US" sz="3200">
                  <a:solidFill>
                    <a:schemeClr val="tx1"/>
                  </a:solidFill>
                  <a:latin typeface="18 VAG Rounded Light   02390"/>
                </a:rPr>
                <a:t>...</a:t>
              </a:r>
              <a:endParaRPr lang="en-US" sz="2000">
                <a:latin typeface="18 VAG Rounded Light   02390"/>
              </a:endParaRPr>
            </a:p>
          </p:txBody>
        </p:sp>
        <p:sp>
          <p:nvSpPr>
            <p:cNvPr id="3060777" name="Text Box 41"/>
            <p:cNvSpPr txBox="1">
              <a:spLocks noChangeArrowheads="1"/>
            </p:cNvSpPr>
            <p:nvPr/>
          </p:nvSpPr>
          <p:spPr bwMode="auto">
            <a:xfrm>
              <a:off x="182" y="1474"/>
              <a:ext cx="310" cy="368"/>
            </a:xfrm>
            <a:prstGeom prst="rect">
              <a:avLst/>
            </a:prstGeom>
            <a:noFill/>
            <a:ln w="12700">
              <a:noFill/>
              <a:miter lim="800000"/>
              <a:headEnd/>
              <a:tailEnd/>
            </a:ln>
            <a:effectLst/>
          </p:spPr>
          <p:txBody>
            <a:bodyPr wrap="none">
              <a:prstTxWarp prst="textNoShape">
                <a:avLst/>
              </a:prstTxWarp>
              <a:spAutoFit/>
            </a:bodyPr>
            <a:lstStyle/>
            <a:p>
              <a:r>
                <a:rPr lang="en-US" sz="3200">
                  <a:solidFill>
                    <a:schemeClr val="tx1"/>
                  </a:solidFill>
                  <a:latin typeface="18 VAG Rounded Light   02390"/>
                </a:rPr>
                <a:t>...</a:t>
              </a:r>
              <a:endParaRPr lang="en-US" sz="2000">
                <a:solidFill>
                  <a:schemeClr val="tx1"/>
                </a:solidFill>
                <a:latin typeface="18 VAG Rounded Light   02390"/>
              </a:endParaRPr>
            </a:p>
          </p:txBody>
        </p:sp>
        <p:sp>
          <p:nvSpPr>
            <p:cNvPr id="3060778" name="Text Box 42"/>
            <p:cNvSpPr txBox="1">
              <a:spLocks noChangeArrowheads="1"/>
            </p:cNvSpPr>
            <p:nvPr/>
          </p:nvSpPr>
          <p:spPr bwMode="auto">
            <a:xfrm>
              <a:off x="1658" y="1474"/>
              <a:ext cx="310" cy="368"/>
            </a:xfrm>
            <a:prstGeom prst="rect">
              <a:avLst/>
            </a:prstGeom>
            <a:noFill/>
            <a:ln w="12700">
              <a:noFill/>
              <a:miter lim="800000"/>
              <a:headEnd/>
              <a:tailEnd/>
            </a:ln>
            <a:effectLst/>
          </p:spPr>
          <p:txBody>
            <a:bodyPr wrap="none">
              <a:prstTxWarp prst="textNoShape">
                <a:avLst/>
              </a:prstTxWarp>
              <a:spAutoFit/>
            </a:bodyPr>
            <a:lstStyle/>
            <a:p>
              <a:r>
                <a:rPr lang="en-US" sz="3200">
                  <a:solidFill>
                    <a:schemeClr val="tx1"/>
                  </a:solidFill>
                  <a:latin typeface="18 VAG Rounded Light   02390"/>
                </a:rPr>
                <a:t>...</a:t>
              </a:r>
              <a:endParaRPr lang="en-US" sz="2000">
                <a:latin typeface="18 VAG Rounded Light   0239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6074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6074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0744" grpId="0" build="p" autoUpdateAnimBg="0"/>
      <p:bldP spid="306074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2786" name="Rectangle 2"/>
          <p:cNvSpPr>
            <a:spLocks noGrp="1" noChangeArrowheads="1"/>
          </p:cNvSpPr>
          <p:nvPr>
            <p:ph type="title"/>
          </p:nvPr>
        </p:nvSpPr>
        <p:spPr/>
        <p:txBody>
          <a:bodyPr/>
          <a:lstStyle/>
          <a:p>
            <a:r>
              <a:rPr lang="en-US"/>
              <a:t>Virtual Memory Mapping Function</a:t>
            </a:r>
          </a:p>
        </p:txBody>
      </p:sp>
      <p:sp>
        <p:nvSpPr>
          <p:cNvPr id="3062787" name="Rectangle 3"/>
          <p:cNvSpPr>
            <a:spLocks noGrp="1" noChangeArrowheads="1"/>
          </p:cNvSpPr>
          <p:nvPr>
            <p:ph type="body" idx="1"/>
          </p:nvPr>
        </p:nvSpPr>
        <p:spPr/>
        <p:txBody>
          <a:bodyPr/>
          <a:lstStyle/>
          <a:p>
            <a:r>
              <a:rPr lang="en-US" dirty="0"/>
              <a:t>Cannot have simple function to predict arbitrary mapping</a:t>
            </a:r>
          </a:p>
          <a:p>
            <a:r>
              <a:rPr lang="en-US" dirty="0"/>
              <a:t>Use table lookup of mappings</a:t>
            </a:r>
          </a:p>
          <a:p>
            <a:pPr>
              <a:buNone/>
            </a:pPr>
            <a:endParaRPr lang="en-US" dirty="0"/>
          </a:p>
          <a:p>
            <a:r>
              <a:rPr lang="en-US" dirty="0"/>
              <a:t>Use table lookup (“</a:t>
            </a:r>
            <a:r>
              <a:rPr lang="en-US" dirty="0">
                <a:solidFill>
                  <a:schemeClr val="accent2"/>
                </a:solidFill>
              </a:rPr>
              <a:t>Page Table</a:t>
            </a:r>
            <a:r>
              <a:rPr lang="en-US" dirty="0"/>
              <a:t>”) for mappings: Page number is index</a:t>
            </a:r>
          </a:p>
          <a:p>
            <a:r>
              <a:rPr lang="en-US" dirty="0"/>
              <a:t>Virtual Memory Mapping Function</a:t>
            </a:r>
          </a:p>
          <a:p>
            <a:pPr lvl="1"/>
            <a:r>
              <a:rPr lang="en-US" dirty="0"/>
              <a:t>Physical Offset = Virtual Offset</a:t>
            </a:r>
          </a:p>
          <a:p>
            <a:pPr lvl="1"/>
            <a:r>
              <a:rPr lang="en-US" dirty="0"/>
              <a:t>Physical Page Number</a:t>
            </a:r>
            <a:br>
              <a:rPr lang="en-US" dirty="0"/>
            </a:br>
            <a:r>
              <a:rPr lang="en-US" dirty="0"/>
              <a:t>= </a:t>
            </a:r>
            <a:r>
              <a:rPr lang="en-US" dirty="0" err="1"/>
              <a:t>PageTable[Virtual</a:t>
            </a:r>
            <a:r>
              <a:rPr lang="en-US" dirty="0"/>
              <a:t> Page Number]</a:t>
            </a:r>
          </a:p>
          <a:p>
            <a:pPr lvl="1">
              <a:buNone/>
            </a:pPr>
            <a:r>
              <a:rPr lang="en-US" dirty="0"/>
              <a:t>(P.P.N. also called “</a:t>
            </a:r>
            <a:r>
              <a:rPr lang="en-US" dirty="0">
                <a:solidFill>
                  <a:schemeClr val="accent2"/>
                </a:solidFill>
              </a:rPr>
              <a:t>Page Frame</a:t>
            </a:r>
            <a:r>
              <a:rPr lang="en-US" dirty="0"/>
              <a:t>”)</a:t>
            </a:r>
          </a:p>
          <a:p>
            <a:endParaRPr lang="en-US" dirty="0"/>
          </a:p>
        </p:txBody>
      </p:sp>
      <p:grpSp>
        <p:nvGrpSpPr>
          <p:cNvPr id="2" name="Group 5"/>
          <p:cNvGrpSpPr>
            <a:grpSpLocks/>
          </p:cNvGrpSpPr>
          <p:nvPr/>
        </p:nvGrpSpPr>
        <p:grpSpPr bwMode="auto">
          <a:xfrm>
            <a:off x="1371600" y="2514600"/>
            <a:ext cx="4495800" cy="627063"/>
            <a:chOff x="192" y="1719"/>
            <a:chExt cx="2832" cy="395"/>
          </a:xfrm>
        </p:grpSpPr>
        <p:sp>
          <p:nvSpPr>
            <p:cNvPr id="3062790" name="Rectangle 6"/>
            <p:cNvSpPr>
              <a:spLocks noChangeArrowheads="1"/>
            </p:cNvSpPr>
            <p:nvPr/>
          </p:nvSpPr>
          <p:spPr bwMode="auto">
            <a:xfrm>
              <a:off x="192" y="1719"/>
              <a:ext cx="2832" cy="395"/>
            </a:xfrm>
            <a:prstGeom prst="rect">
              <a:avLst/>
            </a:prstGeom>
            <a:noFill/>
            <a:ln w="38100">
              <a:solidFill>
                <a:srgbClr val="FFFF00"/>
              </a:solidFill>
              <a:miter lim="800000"/>
              <a:headEnd/>
              <a:tailEnd/>
            </a:ln>
            <a:effectLst/>
          </p:spPr>
          <p:txBody>
            <a:bodyPr wrap="none" anchor="ctr">
              <a:prstTxWarp prst="textNoShape">
                <a:avLst/>
              </a:prstTxWarp>
            </a:bodyPr>
            <a:lstStyle/>
            <a:p>
              <a:endParaRPr lang="en-US"/>
            </a:p>
          </p:txBody>
        </p:sp>
        <p:sp>
          <p:nvSpPr>
            <p:cNvPr id="3062791" name="Text Box 7"/>
            <p:cNvSpPr txBox="1">
              <a:spLocks noChangeArrowheads="1"/>
            </p:cNvSpPr>
            <p:nvPr/>
          </p:nvSpPr>
          <p:spPr bwMode="auto">
            <a:xfrm>
              <a:off x="308" y="1719"/>
              <a:ext cx="2637" cy="330"/>
            </a:xfrm>
            <a:prstGeom prst="rect">
              <a:avLst/>
            </a:prstGeom>
            <a:noFill/>
            <a:ln w="12700">
              <a:noFill/>
              <a:miter lim="800000"/>
              <a:headEnd/>
              <a:tailEnd/>
            </a:ln>
            <a:effectLst/>
          </p:spPr>
          <p:txBody>
            <a:bodyPr wrap="none">
              <a:prstTxWarp prst="textNoShape">
                <a:avLst/>
              </a:prstTxWarp>
              <a:spAutoFit/>
            </a:bodyPr>
            <a:lstStyle/>
            <a:p>
              <a:r>
                <a:rPr lang="en-US" sz="2800" b="1" dirty="0">
                  <a:solidFill>
                    <a:srgbClr val="FFFF00"/>
                  </a:solidFill>
                  <a:latin typeface="18 VAG Rounded Bold   07390"/>
                </a:rPr>
                <a:t>Page Number         Offset</a:t>
              </a:r>
              <a:endParaRPr lang="en-US" sz="2000" dirty="0">
                <a:solidFill>
                  <a:srgbClr val="FFFF00"/>
                </a:solidFill>
                <a:latin typeface="18 VAG Rounded Bold   07390"/>
              </a:endParaRPr>
            </a:p>
          </p:txBody>
        </p:sp>
        <p:sp>
          <p:nvSpPr>
            <p:cNvPr id="3062792" name="Line 8"/>
            <p:cNvSpPr>
              <a:spLocks noChangeShapeType="1"/>
            </p:cNvSpPr>
            <p:nvPr/>
          </p:nvSpPr>
          <p:spPr bwMode="auto">
            <a:xfrm>
              <a:off x="2016" y="1719"/>
              <a:ext cx="0" cy="395"/>
            </a:xfrm>
            <a:prstGeom prst="line">
              <a:avLst/>
            </a:prstGeom>
            <a:noFill/>
            <a:ln w="38100">
              <a:solidFill>
                <a:srgbClr val="FFFF00"/>
              </a:solidFill>
              <a:round/>
              <a:headEnd/>
              <a:tailEnd/>
            </a:ln>
            <a:effectLst/>
          </p:spPr>
          <p:txBody>
            <a:bodyPr wrap="none" anchor="ctr">
              <a:prstTxWarp prst="textNoShape">
                <a:avLst/>
              </a:prstTxWarp>
            </a:bodyPr>
            <a:lstStyle/>
            <a:p>
              <a:endParaRPr lang="en-US"/>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4834" name="Rectangle 2"/>
          <p:cNvSpPr>
            <a:spLocks noGrp="1" noChangeArrowheads="1"/>
          </p:cNvSpPr>
          <p:nvPr>
            <p:ph type="title"/>
          </p:nvPr>
        </p:nvSpPr>
        <p:spPr/>
        <p:txBody>
          <a:bodyPr/>
          <a:lstStyle/>
          <a:p>
            <a:r>
              <a:rPr lang="en-US" dirty="0"/>
              <a:t>Address Mapping: </a:t>
            </a:r>
            <a:r>
              <a:rPr lang="en-US" dirty="0">
                <a:solidFill>
                  <a:schemeClr val="accent2"/>
                </a:solidFill>
              </a:rPr>
              <a:t>Page Table</a:t>
            </a:r>
          </a:p>
        </p:txBody>
      </p:sp>
      <p:grpSp>
        <p:nvGrpSpPr>
          <p:cNvPr id="2" name="Group 3"/>
          <p:cNvGrpSpPr>
            <a:grpSpLocks/>
          </p:cNvGrpSpPr>
          <p:nvPr/>
        </p:nvGrpSpPr>
        <p:grpSpPr bwMode="auto">
          <a:xfrm>
            <a:off x="898525" y="1185862"/>
            <a:ext cx="3419475" cy="927100"/>
            <a:chOff x="296" y="438"/>
            <a:chExt cx="2154" cy="584"/>
          </a:xfrm>
        </p:grpSpPr>
        <p:sp>
          <p:nvSpPr>
            <p:cNvPr id="3064836" name="Rectangle 4"/>
            <p:cNvSpPr>
              <a:spLocks noChangeArrowheads="1"/>
            </p:cNvSpPr>
            <p:nvPr/>
          </p:nvSpPr>
          <p:spPr bwMode="auto">
            <a:xfrm>
              <a:off x="296" y="438"/>
              <a:ext cx="1644"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dirty="0">
                  <a:solidFill>
                    <a:schemeClr val="tx1"/>
                  </a:solidFill>
                  <a:latin typeface="18 VAG Rounded Light   02390"/>
                </a:rPr>
                <a:t>Virtual Address:</a:t>
              </a:r>
            </a:p>
          </p:txBody>
        </p:sp>
        <p:sp>
          <p:nvSpPr>
            <p:cNvPr id="3064837" name="Rectangle 5"/>
            <p:cNvSpPr>
              <a:spLocks noChangeArrowheads="1"/>
            </p:cNvSpPr>
            <p:nvPr/>
          </p:nvSpPr>
          <p:spPr bwMode="auto">
            <a:xfrm>
              <a:off x="808" y="752"/>
              <a:ext cx="932" cy="270"/>
            </a:xfrm>
            <a:prstGeom prst="rect">
              <a:avLst/>
            </a:prstGeom>
            <a:noFill/>
            <a:ln w="38100">
              <a:solidFill>
                <a:schemeClr val="tx1"/>
              </a:solidFill>
              <a:miter lim="800000"/>
              <a:headEnd/>
              <a:tailEnd/>
            </a:ln>
            <a:effectLst/>
          </p:spPr>
          <p:txBody>
            <a:bodyPr wrap="none" lIns="63500" tIns="25400" rIns="63500" bIns="25400">
              <a:prstTxWarp prst="textNoShape">
                <a:avLst/>
              </a:prstTxWarp>
              <a:spAutoFit/>
            </a:bodyPr>
            <a:lstStyle/>
            <a:p>
              <a:pPr>
                <a:lnSpc>
                  <a:spcPct val="85000"/>
                </a:lnSpc>
              </a:pPr>
              <a:r>
                <a:rPr lang="en-US" sz="2800" dirty="0">
                  <a:solidFill>
                    <a:schemeClr val="accent3"/>
                  </a:solidFill>
                  <a:latin typeface="18 VAG Rounded Light   02390"/>
                </a:rPr>
                <a:t>page no.</a:t>
              </a:r>
            </a:p>
          </p:txBody>
        </p:sp>
        <p:sp>
          <p:nvSpPr>
            <p:cNvPr id="3064838" name="Rectangle 6"/>
            <p:cNvSpPr>
              <a:spLocks noChangeArrowheads="1"/>
            </p:cNvSpPr>
            <p:nvPr/>
          </p:nvSpPr>
          <p:spPr bwMode="auto">
            <a:xfrm>
              <a:off x="1836" y="752"/>
              <a:ext cx="614" cy="270"/>
            </a:xfrm>
            <a:prstGeom prst="rect">
              <a:avLst/>
            </a:prstGeom>
            <a:noFill/>
            <a:ln w="38100">
              <a:solidFill>
                <a:schemeClr val="tx1"/>
              </a:solid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rgbClr val="00FF00"/>
                  </a:solidFill>
                  <a:latin typeface="18 VAG Rounded Light   02390"/>
                </a:rPr>
                <a:t>offset</a:t>
              </a:r>
              <a:endParaRPr lang="en-US" sz="2800">
                <a:solidFill>
                  <a:schemeClr val="tx1"/>
                </a:solidFill>
                <a:latin typeface="18 VAG Rounded Light   02390"/>
              </a:endParaRPr>
            </a:p>
          </p:txBody>
        </p:sp>
      </p:grpSp>
      <p:grpSp>
        <p:nvGrpSpPr>
          <p:cNvPr id="3" name="Group 7"/>
          <p:cNvGrpSpPr>
            <a:grpSpLocks/>
          </p:cNvGrpSpPr>
          <p:nvPr/>
        </p:nvGrpSpPr>
        <p:grpSpPr bwMode="auto">
          <a:xfrm>
            <a:off x="428625" y="2776538"/>
            <a:ext cx="2552700" cy="795338"/>
            <a:chOff x="270" y="1482"/>
            <a:chExt cx="1608" cy="501"/>
          </a:xfrm>
        </p:grpSpPr>
        <p:sp>
          <p:nvSpPr>
            <p:cNvPr id="3064840" name="Rectangle 8"/>
            <p:cNvSpPr>
              <a:spLocks noChangeArrowheads="1"/>
            </p:cNvSpPr>
            <p:nvPr/>
          </p:nvSpPr>
          <p:spPr bwMode="auto">
            <a:xfrm>
              <a:off x="270" y="1482"/>
              <a:ext cx="1119" cy="50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18 VAG Rounded Light   02390"/>
                </a:rPr>
                <a:t>Page Table</a:t>
              </a:r>
            </a:p>
            <a:p>
              <a:pPr>
                <a:lnSpc>
                  <a:spcPct val="85000"/>
                </a:lnSpc>
              </a:pPr>
              <a:r>
                <a:rPr lang="en-US" sz="2800">
                  <a:solidFill>
                    <a:schemeClr val="tx1"/>
                  </a:solidFill>
                  <a:latin typeface="18 VAG Rounded Light   02390"/>
                </a:rPr>
                <a:t>Base Reg</a:t>
              </a:r>
            </a:p>
          </p:txBody>
        </p:sp>
        <p:sp>
          <p:nvSpPr>
            <p:cNvPr id="3064841" name="Line 9"/>
            <p:cNvSpPr>
              <a:spLocks noChangeShapeType="1"/>
            </p:cNvSpPr>
            <p:nvPr/>
          </p:nvSpPr>
          <p:spPr bwMode="auto">
            <a:xfrm>
              <a:off x="1490" y="1582"/>
              <a:ext cx="388" cy="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latin typeface="18 VAG Rounded Light   02390"/>
              </a:endParaRPr>
            </a:p>
          </p:txBody>
        </p:sp>
      </p:grpSp>
      <p:sp>
        <p:nvSpPr>
          <p:cNvPr id="3064842" name="Rectangle 10"/>
          <p:cNvSpPr>
            <a:spLocks noChangeArrowheads="1"/>
          </p:cNvSpPr>
          <p:nvPr/>
        </p:nvSpPr>
        <p:spPr bwMode="auto">
          <a:xfrm>
            <a:off x="1143000" y="6019800"/>
            <a:ext cx="7369175" cy="428322"/>
          </a:xfrm>
          <a:prstGeom prst="rect">
            <a:avLst/>
          </a:prstGeom>
          <a:noFill/>
          <a:ln w="12700">
            <a:noFill/>
            <a:miter lim="800000"/>
            <a:headEnd/>
            <a:tailEnd/>
          </a:ln>
          <a:effectLst/>
        </p:spPr>
        <p:txBody>
          <a:bodyPr lIns="63500" tIns="25400" rIns="63500" bIns="25400">
            <a:prstTxWarp prst="textNoShape">
              <a:avLst/>
            </a:prstTxWarp>
            <a:spAutoFit/>
          </a:bodyPr>
          <a:lstStyle/>
          <a:p>
            <a:pPr algn="ctr">
              <a:lnSpc>
                <a:spcPct val="85000"/>
              </a:lnSpc>
            </a:pPr>
            <a:r>
              <a:rPr lang="en-US" sz="2800" b="1" dirty="0">
                <a:solidFill>
                  <a:schemeClr val="tx1"/>
                </a:solidFill>
                <a:latin typeface="18 VAG Rounded Light   02390"/>
              </a:rPr>
              <a:t>Page Table located in physical memory</a:t>
            </a:r>
          </a:p>
        </p:txBody>
      </p:sp>
      <p:grpSp>
        <p:nvGrpSpPr>
          <p:cNvPr id="4" name="Group 11"/>
          <p:cNvGrpSpPr>
            <a:grpSpLocks/>
          </p:cNvGrpSpPr>
          <p:nvPr/>
        </p:nvGrpSpPr>
        <p:grpSpPr bwMode="auto">
          <a:xfrm>
            <a:off x="1460500" y="2190750"/>
            <a:ext cx="1555750" cy="3043237"/>
            <a:chOff x="632" y="1041"/>
            <a:chExt cx="980" cy="1917"/>
          </a:xfrm>
        </p:grpSpPr>
        <p:sp>
          <p:nvSpPr>
            <p:cNvPr id="3064844" name="Rectangle 12"/>
            <p:cNvSpPr>
              <a:spLocks noChangeArrowheads="1"/>
            </p:cNvSpPr>
            <p:nvPr/>
          </p:nvSpPr>
          <p:spPr bwMode="auto">
            <a:xfrm>
              <a:off x="632" y="1996"/>
              <a:ext cx="606" cy="962"/>
            </a:xfrm>
            <a:prstGeom prst="rect">
              <a:avLst/>
            </a:prstGeom>
            <a:noFill/>
            <a:ln w="12700">
              <a:noFill/>
              <a:miter lim="800000"/>
              <a:headEnd/>
              <a:tailEnd/>
            </a:ln>
            <a:effectLst/>
          </p:spPr>
          <p:txBody>
            <a:bodyPr wrap="none" lIns="63500" tIns="25400" rIns="63500" bIns="25400">
              <a:prstTxWarp prst="textNoShape">
                <a:avLst/>
              </a:prstTxWarp>
              <a:spAutoFit/>
            </a:bodyPr>
            <a:lstStyle/>
            <a:p>
              <a:pPr algn="r">
                <a:lnSpc>
                  <a:spcPct val="85000"/>
                </a:lnSpc>
              </a:pPr>
              <a:r>
                <a:rPr lang="en-US" sz="2800" dirty="0">
                  <a:solidFill>
                    <a:schemeClr val="accent3"/>
                  </a:solidFill>
                  <a:latin typeface="18 VAG Rounded Light   02390"/>
                </a:rPr>
                <a:t>index</a:t>
              </a:r>
            </a:p>
            <a:p>
              <a:pPr>
                <a:lnSpc>
                  <a:spcPct val="85000"/>
                </a:lnSpc>
              </a:pPr>
              <a:r>
                <a:rPr lang="en-US" sz="2800" dirty="0">
                  <a:solidFill>
                    <a:schemeClr val="accent3"/>
                  </a:solidFill>
                  <a:latin typeface="18 VAG Rounded Light   02390"/>
                </a:rPr>
                <a:t>into</a:t>
              </a:r>
            </a:p>
            <a:p>
              <a:pPr>
                <a:lnSpc>
                  <a:spcPct val="85000"/>
                </a:lnSpc>
              </a:pPr>
              <a:r>
                <a:rPr lang="en-US" sz="2800" dirty="0">
                  <a:solidFill>
                    <a:schemeClr val="accent3"/>
                  </a:solidFill>
                  <a:latin typeface="18 VAG Rounded Light   02390"/>
                </a:rPr>
                <a:t>page</a:t>
              </a:r>
            </a:p>
            <a:p>
              <a:pPr>
                <a:lnSpc>
                  <a:spcPct val="85000"/>
                </a:lnSpc>
              </a:pPr>
              <a:r>
                <a:rPr lang="en-US" sz="2800" dirty="0">
                  <a:solidFill>
                    <a:schemeClr val="accent3"/>
                  </a:solidFill>
                  <a:latin typeface="18 VAG Rounded Light   02390"/>
                </a:rPr>
                <a:t>table</a:t>
              </a:r>
            </a:p>
          </p:txBody>
        </p:sp>
        <p:cxnSp>
          <p:nvCxnSpPr>
            <p:cNvPr id="3064845" name="AutoShape 13"/>
            <p:cNvCxnSpPr>
              <a:cxnSpLocks noChangeShapeType="1"/>
            </p:cNvCxnSpPr>
            <p:nvPr/>
          </p:nvCxnSpPr>
          <p:spPr bwMode="auto">
            <a:xfrm rot="16200000" flipH="1">
              <a:off x="754" y="1600"/>
              <a:ext cx="1417" cy="299"/>
            </a:xfrm>
            <a:prstGeom prst="bentConnector2">
              <a:avLst/>
            </a:prstGeom>
            <a:noFill/>
            <a:ln w="38100">
              <a:solidFill>
                <a:schemeClr val="accent3"/>
              </a:solidFill>
              <a:miter lim="800000"/>
              <a:headEnd/>
              <a:tailEnd type="triangle" w="med" len="med"/>
            </a:ln>
            <a:effectLst/>
          </p:spPr>
        </p:cxnSp>
      </p:grpSp>
      <p:grpSp>
        <p:nvGrpSpPr>
          <p:cNvPr id="5" name="Group 14"/>
          <p:cNvGrpSpPr>
            <a:grpSpLocks/>
          </p:cNvGrpSpPr>
          <p:nvPr/>
        </p:nvGrpSpPr>
        <p:grpSpPr bwMode="auto">
          <a:xfrm>
            <a:off x="3873500" y="2174875"/>
            <a:ext cx="4395788" cy="3463925"/>
            <a:chOff x="2170" y="1061"/>
            <a:chExt cx="2769" cy="2182"/>
          </a:xfrm>
        </p:grpSpPr>
        <p:sp>
          <p:nvSpPr>
            <p:cNvPr id="3064847" name="Rectangle 15"/>
            <p:cNvSpPr>
              <a:spLocks noChangeArrowheads="1"/>
            </p:cNvSpPr>
            <p:nvPr/>
          </p:nvSpPr>
          <p:spPr bwMode="auto">
            <a:xfrm>
              <a:off x="4260" y="1944"/>
              <a:ext cx="392" cy="260"/>
            </a:xfrm>
            <a:prstGeom prst="rect">
              <a:avLst/>
            </a:prstGeom>
            <a:noFill/>
            <a:ln w="38100">
              <a:solidFill>
                <a:schemeClr val="tx1"/>
              </a:solidFill>
              <a:miter lim="800000"/>
              <a:headEnd/>
              <a:tailEnd/>
            </a:ln>
            <a:effectLst/>
          </p:spPr>
          <p:txBody>
            <a:bodyPr wrap="none" lIns="90488" tIns="44450" rIns="90488" bIns="44450" anchor="ctr">
              <a:prstTxWarp prst="textNoShape">
                <a:avLst/>
              </a:prstTxWarp>
            </a:bodyPr>
            <a:lstStyle/>
            <a:p>
              <a:pPr algn="ctr"/>
              <a:r>
                <a:rPr lang="en-US" sz="2800">
                  <a:solidFill>
                    <a:schemeClr val="tx1"/>
                  </a:solidFill>
                  <a:latin typeface="18 VAG Rounded Light   02390"/>
                </a:rPr>
                <a:t>+</a:t>
              </a:r>
            </a:p>
          </p:txBody>
        </p:sp>
        <p:sp>
          <p:nvSpPr>
            <p:cNvPr id="3064848" name="Rectangle 16"/>
            <p:cNvSpPr>
              <a:spLocks noChangeArrowheads="1"/>
            </p:cNvSpPr>
            <p:nvPr/>
          </p:nvSpPr>
          <p:spPr bwMode="auto">
            <a:xfrm>
              <a:off x="4066" y="2512"/>
              <a:ext cx="873" cy="731"/>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800">
                  <a:solidFill>
                    <a:schemeClr val="tx1"/>
                  </a:solidFill>
                  <a:latin typeface="18 VAG Rounded Light   02390"/>
                </a:rPr>
                <a:t>Physical</a:t>
              </a:r>
            </a:p>
            <a:p>
              <a:pPr algn="ctr">
                <a:lnSpc>
                  <a:spcPct val="85000"/>
                </a:lnSpc>
              </a:pPr>
              <a:r>
                <a:rPr lang="en-US" sz="2800">
                  <a:solidFill>
                    <a:schemeClr val="tx1"/>
                  </a:solidFill>
                  <a:latin typeface="18 VAG Rounded Light   02390"/>
                </a:rPr>
                <a:t>Memory</a:t>
              </a:r>
            </a:p>
            <a:p>
              <a:pPr algn="ctr">
                <a:lnSpc>
                  <a:spcPct val="85000"/>
                </a:lnSpc>
              </a:pPr>
              <a:r>
                <a:rPr lang="en-US" sz="2800">
                  <a:solidFill>
                    <a:schemeClr val="tx1"/>
                  </a:solidFill>
                  <a:latin typeface="18 VAG Rounded Light   02390"/>
                </a:rPr>
                <a:t>Address</a:t>
              </a:r>
            </a:p>
          </p:txBody>
        </p:sp>
        <p:cxnSp>
          <p:nvCxnSpPr>
            <p:cNvPr id="3064849" name="AutoShape 17"/>
            <p:cNvCxnSpPr>
              <a:cxnSpLocks noChangeShapeType="1"/>
            </p:cNvCxnSpPr>
            <p:nvPr/>
          </p:nvCxnSpPr>
          <p:spPr bwMode="auto">
            <a:xfrm rot="16200000" flipH="1">
              <a:off x="2859" y="372"/>
              <a:ext cx="883" cy="2262"/>
            </a:xfrm>
            <a:prstGeom prst="bentConnector3">
              <a:avLst>
                <a:gd name="adj1" fmla="val 15968"/>
              </a:avLst>
            </a:prstGeom>
            <a:noFill/>
            <a:ln w="38100">
              <a:solidFill>
                <a:srgbClr val="00FF00"/>
              </a:solidFill>
              <a:miter lim="800000"/>
              <a:headEnd/>
              <a:tailEnd type="triangle" w="med" len="med"/>
            </a:ln>
            <a:effectLst/>
          </p:spPr>
        </p:cxnSp>
        <p:sp>
          <p:nvSpPr>
            <p:cNvPr id="3064850" name="Line 18"/>
            <p:cNvSpPr>
              <a:spLocks noChangeShapeType="1"/>
            </p:cNvSpPr>
            <p:nvPr/>
          </p:nvSpPr>
          <p:spPr bwMode="auto">
            <a:xfrm>
              <a:off x="3972" y="2088"/>
              <a:ext cx="300" cy="0"/>
            </a:xfrm>
            <a:prstGeom prst="line">
              <a:avLst/>
            </a:prstGeom>
            <a:noFill/>
            <a:ln w="38100">
              <a:solidFill>
                <a:srgbClr val="FF0000"/>
              </a:solidFill>
              <a:round/>
              <a:headEnd/>
              <a:tailEnd type="triangle" w="med" len="med"/>
            </a:ln>
            <a:effectLst/>
          </p:spPr>
          <p:txBody>
            <a:bodyPr wrap="none" anchor="ctr">
              <a:prstTxWarp prst="textNoShape">
                <a:avLst/>
              </a:prstTxWarp>
            </a:bodyPr>
            <a:lstStyle/>
            <a:p>
              <a:endParaRPr lang="en-US">
                <a:latin typeface="18 VAG Rounded Light   02390"/>
              </a:endParaRPr>
            </a:p>
          </p:txBody>
        </p:sp>
        <p:sp>
          <p:nvSpPr>
            <p:cNvPr id="3064851" name="Line 19"/>
            <p:cNvSpPr>
              <a:spLocks noChangeShapeType="1"/>
            </p:cNvSpPr>
            <p:nvPr/>
          </p:nvSpPr>
          <p:spPr bwMode="auto">
            <a:xfrm>
              <a:off x="4452" y="2220"/>
              <a:ext cx="0" cy="24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latin typeface="18 VAG Rounded Light   02390"/>
              </a:endParaRPr>
            </a:p>
          </p:txBody>
        </p:sp>
      </p:grpSp>
      <p:grpSp>
        <p:nvGrpSpPr>
          <p:cNvPr id="6" name="Group 20"/>
          <p:cNvGrpSpPr>
            <a:grpSpLocks/>
          </p:cNvGrpSpPr>
          <p:nvPr/>
        </p:nvGrpSpPr>
        <p:grpSpPr bwMode="auto">
          <a:xfrm>
            <a:off x="3028950" y="2438400"/>
            <a:ext cx="3714750" cy="3509964"/>
            <a:chOff x="1632" y="1215"/>
            <a:chExt cx="2340" cy="2211"/>
          </a:xfrm>
        </p:grpSpPr>
        <p:sp>
          <p:nvSpPr>
            <p:cNvPr id="3064853" name="Rectangle 21"/>
            <p:cNvSpPr>
              <a:spLocks noChangeArrowheads="1"/>
            </p:cNvSpPr>
            <p:nvPr/>
          </p:nvSpPr>
          <p:spPr bwMode="auto">
            <a:xfrm>
              <a:off x="2240" y="1215"/>
              <a:ext cx="1174"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u="sng" dirty="0">
                  <a:solidFill>
                    <a:schemeClr val="accent2"/>
                  </a:solidFill>
                  <a:latin typeface="18 VAG Rounded Light   02390"/>
                </a:rPr>
                <a:t>Page Table</a:t>
              </a:r>
              <a:endParaRPr lang="en-US" sz="2800" b="1" dirty="0">
                <a:solidFill>
                  <a:schemeClr val="accent2"/>
                </a:solidFill>
                <a:latin typeface="18 VAG Rounded Light   02390"/>
              </a:endParaRPr>
            </a:p>
          </p:txBody>
        </p:sp>
        <p:sp>
          <p:nvSpPr>
            <p:cNvPr id="3064854" name="Rectangle 22"/>
            <p:cNvSpPr>
              <a:spLocks noChangeArrowheads="1"/>
            </p:cNvSpPr>
            <p:nvPr/>
          </p:nvSpPr>
          <p:spPr bwMode="auto">
            <a:xfrm>
              <a:off x="1655" y="2027"/>
              <a:ext cx="380" cy="501"/>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800">
                  <a:solidFill>
                    <a:schemeClr val="tx1"/>
                  </a:solidFill>
                  <a:latin typeface="18 VAG Rounded Light   02390"/>
                </a:rPr>
                <a:t>Val</a:t>
              </a:r>
            </a:p>
            <a:p>
              <a:pPr algn="ctr">
                <a:lnSpc>
                  <a:spcPct val="85000"/>
                </a:lnSpc>
              </a:pPr>
              <a:r>
                <a:rPr lang="en-US" sz="2800">
                  <a:solidFill>
                    <a:schemeClr val="tx1"/>
                  </a:solidFill>
                  <a:latin typeface="18 VAG Rounded Light   02390"/>
                </a:rPr>
                <a:t>-id</a:t>
              </a:r>
            </a:p>
          </p:txBody>
        </p:sp>
        <p:sp>
          <p:nvSpPr>
            <p:cNvPr id="3064855" name="Rectangle 23"/>
            <p:cNvSpPr>
              <a:spLocks noChangeArrowheads="1"/>
            </p:cNvSpPr>
            <p:nvPr/>
          </p:nvSpPr>
          <p:spPr bwMode="auto">
            <a:xfrm>
              <a:off x="2092" y="1983"/>
              <a:ext cx="759" cy="525"/>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90000"/>
                </a:lnSpc>
              </a:pPr>
              <a:r>
                <a:rPr lang="en-US" sz="2800" dirty="0">
                  <a:solidFill>
                    <a:schemeClr val="tx1"/>
                  </a:solidFill>
                  <a:latin typeface="18 VAG Rounded Light   02390"/>
                </a:rPr>
                <a:t>Access</a:t>
              </a:r>
            </a:p>
            <a:p>
              <a:pPr>
                <a:lnSpc>
                  <a:spcPct val="90000"/>
                </a:lnSpc>
              </a:pPr>
              <a:r>
                <a:rPr lang="en-US" sz="2800" dirty="0">
                  <a:solidFill>
                    <a:schemeClr val="tx1"/>
                  </a:solidFill>
                  <a:latin typeface="18 VAG Rounded Light   02390"/>
                </a:rPr>
                <a:t>Rights</a:t>
              </a:r>
            </a:p>
          </p:txBody>
        </p:sp>
        <p:sp>
          <p:nvSpPr>
            <p:cNvPr id="3064856" name="Rectangle 24"/>
            <p:cNvSpPr>
              <a:spLocks noChangeArrowheads="1"/>
            </p:cNvSpPr>
            <p:nvPr/>
          </p:nvSpPr>
          <p:spPr bwMode="auto">
            <a:xfrm>
              <a:off x="2944" y="1995"/>
              <a:ext cx="889" cy="73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dirty="0">
                  <a:solidFill>
                    <a:schemeClr val="accent2"/>
                  </a:solidFill>
                  <a:latin typeface="18 VAG Rounded Light   02390"/>
                </a:rPr>
                <a:t>Physical</a:t>
              </a:r>
            </a:p>
            <a:p>
              <a:pPr>
                <a:lnSpc>
                  <a:spcPct val="85000"/>
                </a:lnSpc>
              </a:pPr>
              <a:r>
                <a:rPr lang="en-US" sz="2800" dirty="0">
                  <a:solidFill>
                    <a:schemeClr val="accent2"/>
                  </a:solidFill>
                  <a:latin typeface="18 VAG Rounded Light   02390"/>
                </a:rPr>
                <a:t>Page</a:t>
              </a:r>
            </a:p>
            <a:p>
              <a:pPr>
                <a:lnSpc>
                  <a:spcPct val="85000"/>
                </a:lnSpc>
              </a:pPr>
              <a:r>
                <a:rPr lang="en-US" sz="2800" dirty="0">
                  <a:solidFill>
                    <a:schemeClr val="accent2"/>
                  </a:solidFill>
                  <a:latin typeface="18 VAG Rounded Light   02390"/>
                </a:rPr>
                <a:t>Address</a:t>
              </a:r>
            </a:p>
          </p:txBody>
        </p:sp>
        <p:sp>
          <p:nvSpPr>
            <p:cNvPr id="3064857" name="Rectangle 25"/>
            <p:cNvSpPr>
              <a:spLocks noChangeArrowheads="1"/>
            </p:cNvSpPr>
            <p:nvPr/>
          </p:nvSpPr>
          <p:spPr bwMode="auto">
            <a:xfrm>
              <a:off x="1632" y="1512"/>
              <a:ext cx="2340" cy="1908"/>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latin typeface="18 VAG Rounded Light   02390"/>
              </a:endParaRPr>
            </a:p>
          </p:txBody>
        </p:sp>
        <p:sp>
          <p:nvSpPr>
            <p:cNvPr id="3064858" name="Line 26"/>
            <p:cNvSpPr>
              <a:spLocks noChangeShapeType="1"/>
            </p:cNvSpPr>
            <p:nvPr/>
          </p:nvSpPr>
          <p:spPr bwMode="auto">
            <a:xfrm>
              <a:off x="1644" y="1944"/>
              <a:ext cx="2328" cy="0"/>
            </a:xfrm>
            <a:prstGeom prst="line">
              <a:avLst/>
            </a:prstGeom>
            <a:noFill/>
            <a:ln w="28575">
              <a:solidFill>
                <a:schemeClr val="tx1"/>
              </a:solidFill>
              <a:round/>
              <a:headEnd/>
              <a:tailEnd/>
            </a:ln>
            <a:effectLst/>
          </p:spPr>
          <p:txBody>
            <a:bodyPr wrap="none" anchor="ctr">
              <a:prstTxWarp prst="textNoShape">
                <a:avLst/>
              </a:prstTxWarp>
            </a:bodyPr>
            <a:lstStyle/>
            <a:p>
              <a:endParaRPr lang="en-US">
                <a:latin typeface="18 VAG Rounded Light   02390"/>
              </a:endParaRPr>
            </a:p>
          </p:txBody>
        </p:sp>
        <p:sp>
          <p:nvSpPr>
            <p:cNvPr id="3064859" name="Line 27"/>
            <p:cNvSpPr>
              <a:spLocks noChangeShapeType="1"/>
            </p:cNvSpPr>
            <p:nvPr/>
          </p:nvSpPr>
          <p:spPr bwMode="auto">
            <a:xfrm>
              <a:off x="1644" y="2736"/>
              <a:ext cx="2328" cy="0"/>
            </a:xfrm>
            <a:prstGeom prst="line">
              <a:avLst/>
            </a:prstGeom>
            <a:noFill/>
            <a:ln w="28575">
              <a:solidFill>
                <a:schemeClr val="tx1"/>
              </a:solidFill>
              <a:round/>
              <a:headEnd/>
              <a:tailEnd/>
            </a:ln>
            <a:effectLst/>
          </p:spPr>
          <p:txBody>
            <a:bodyPr wrap="none" anchor="ctr">
              <a:prstTxWarp prst="textNoShape">
                <a:avLst/>
              </a:prstTxWarp>
            </a:bodyPr>
            <a:lstStyle/>
            <a:p>
              <a:endParaRPr lang="en-US">
                <a:latin typeface="18 VAG Rounded Light   02390"/>
              </a:endParaRPr>
            </a:p>
          </p:txBody>
        </p:sp>
        <p:sp>
          <p:nvSpPr>
            <p:cNvPr id="3064860" name="Line 28"/>
            <p:cNvSpPr>
              <a:spLocks noChangeShapeType="1"/>
            </p:cNvSpPr>
            <p:nvPr/>
          </p:nvSpPr>
          <p:spPr bwMode="auto">
            <a:xfrm>
              <a:off x="2076" y="1932"/>
              <a:ext cx="0" cy="792"/>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latin typeface="18 VAG Rounded Light   02390"/>
              </a:endParaRPr>
            </a:p>
          </p:txBody>
        </p:sp>
        <p:grpSp>
          <p:nvGrpSpPr>
            <p:cNvPr id="7" name="Group 29"/>
            <p:cNvGrpSpPr>
              <a:grpSpLocks/>
            </p:cNvGrpSpPr>
            <p:nvPr/>
          </p:nvGrpSpPr>
          <p:grpSpPr bwMode="auto">
            <a:xfrm>
              <a:off x="1644" y="2736"/>
              <a:ext cx="2328" cy="297"/>
              <a:chOff x="1644" y="2736"/>
              <a:chExt cx="2328" cy="297"/>
            </a:xfrm>
          </p:grpSpPr>
          <p:sp>
            <p:nvSpPr>
              <p:cNvPr id="3064862" name="Line 30"/>
              <p:cNvSpPr>
                <a:spLocks noChangeShapeType="1"/>
              </p:cNvSpPr>
              <p:nvPr/>
            </p:nvSpPr>
            <p:spPr bwMode="auto">
              <a:xfrm>
                <a:off x="2940" y="2736"/>
                <a:ext cx="0" cy="276"/>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latin typeface="18 VAG Rounded Light   02390"/>
                </a:endParaRPr>
              </a:p>
            </p:txBody>
          </p:sp>
          <p:sp>
            <p:nvSpPr>
              <p:cNvPr id="3064863" name="Rectangle 31"/>
              <p:cNvSpPr>
                <a:spLocks noChangeArrowheads="1"/>
              </p:cNvSpPr>
              <p:nvPr/>
            </p:nvSpPr>
            <p:spPr bwMode="auto">
              <a:xfrm>
                <a:off x="1822" y="2752"/>
                <a:ext cx="81"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endParaRPr lang="en-US" sz="2800">
                  <a:solidFill>
                    <a:schemeClr val="tx1"/>
                  </a:solidFill>
                  <a:latin typeface="18 VAG Rounded Light   02390"/>
                </a:endParaRPr>
              </a:p>
            </p:txBody>
          </p:sp>
          <p:sp>
            <p:nvSpPr>
              <p:cNvPr id="3064864" name="Rectangle 32"/>
              <p:cNvSpPr>
                <a:spLocks noChangeArrowheads="1"/>
              </p:cNvSpPr>
              <p:nvPr/>
            </p:nvSpPr>
            <p:spPr bwMode="auto">
              <a:xfrm>
                <a:off x="2248" y="2752"/>
                <a:ext cx="81" cy="28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90000"/>
                  </a:lnSpc>
                </a:pPr>
                <a:endParaRPr lang="en-US" sz="2800">
                  <a:solidFill>
                    <a:schemeClr val="tx1"/>
                  </a:solidFill>
                  <a:latin typeface="18 VAG Rounded Light   02390"/>
                </a:endParaRPr>
              </a:p>
            </p:txBody>
          </p:sp>
          <p:sp>
            <p:nvSpPr>
              <p:cNvPr id="3064865" name="Rectangle 33"/>
              <p:cNvSpPr>
                <a:spLocks noChangeArrowheads="1"/>
              </p:cNvSpPr>
              <p:nvPr/>
            </p:nvSpPr>
            <p:spPr bwMode="auto">
              <a:xfrm>
                <a:off x="2944" y="2752"/>
                <a:ext cx="81"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endParaRPr lang="en-US" sz="2800">
                  <a:solidFill>
                    <a:schemeClr val="bg2"/>
                  </a:solidFill>
                  <a:latin typeface="18 VAG Rounded Light   02390"/>
                </a:endParaRPr>
              </a:p>
            </p:txBody>
          </p:sp>
          <p:sp>
            <p:nvSpPr>
              <p:cNvPr id="3064866" name="Line 34"/>
              <p:cNvSpPr>
                <a:spLocks noChangeShapeType="1"/>
              </p:cNvSpPr>
              <p:nvPr/>
            </p:nvSpPr>
            <p:spPr bwMode="auto">
              <a:xfrm>
                <a:off x="2076" y="2760"/>
                <a:ext cx="0" cy="204"/>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latin typeface="18 VAG Rounded Light   02390"/>
                </a:endParaRPr>
              </a:p>
            </p:txBody>
          </p:sp>
          <p:sp>
            <p:nvSpPr>
              <p:cNvPr id="3064867" name="Line 35"/>
              <p:cNvSpPr>
                <a:spLocks noChangeShapeType="1"/>
              </p:cNvSpPr>
              <p:nvPr/>
            </p:nvSpPr>
            <p:spPr bwMode="auto">
              <a:xfrm>
                <a:off x="1644" y="3000"/>
                <a:ext cx="2328" cy="0"/>
              </a:xfrm>
              <a:prstGeom prst="line">
                <a:avLst/>
              </a:prstGeom>
              <a:noFill/>
              <a:ln w="28575">
                <a:solidFill>
                  <a:schemeClr val="tx1"/>
                </a:solidFill>
                <a:round/>
                <a:headEnd/>
                <a:tailEnd/>
              </a:ln>
              <a:effectLst/>
            </p:spPr>
            <p:txBody>
              <a:bodyPr wrap="none" anchor="ctr">
                <a:prstTxWarp prst="textNoShape">
                  <a:avLst/>
                </a:prstTxWarp>
              </a:bodyPr>
              <a:lstStyle/>
              <a:p>
                <a:endParaRPr lang="en-US">
                  <a:latin typeface="18 VAG Rounded Light   02390"/>
                </a:endParaRPr>
              </a:p>
            </p:txBody>
          </p:sp>
        </p:grpSp>
        <p:grpSp>
          <p:nvGrpSpPr>
            <p:cNvPr id="8" name="Group 36"/>
            <p:cNvGrpSpPr>
              <a:grpSpLocks/>
            </p:cNvGrpSpPr>
            <p:nvPr/>
          </p:nvGrpSpPr>
          <p:grpSpPr bwMode="auto">
            <a:xfrm>
              <a:off x="1644" y="3000"/>
              <a:ext cx="2328" cy="297"/>
              <a:chOff x="1644" y="2736"/>
              <a:chExt cx="2328" cy="297"/>
            </a:xfrm>
          </p:grpSpPr>
          <p:sp>
            <p:nvSpPr>
              <p:cNvPr id="3064869" name="Line 37"/>
              <p:cNvSpPr>
                <a:spLocks noChangeShapeType="1"/>
              </p:cNvSpPr>
              <p:nvPr/>
            </p:nvSpPr>
            <p:spPr bwMode="auto">
              <a:xfrm>
                <a:off x="2940" y="2736"/>
                <a:ext cx="0" cy="276"/>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latin typeface="18 VAG Rounded Light   02390"/>
                </a:endParaRPr>
              </a:p>
            </p:txBody>
          </p:sp>
          <p:sp>
            <p:nvSpPr>
              <p:cNvPr id="3064870" name="Rectangle 38"/>
              <p:cNvSpPr>
                <a:spLocks noChangeArrowheads="1"/>
              </p:cNvSpPr>
              <p:nvPr/>
            </p:nvSpPr>
            <p:spPr bwMode="auto">
              <a:xfrm>
                <a:off x="1822" y="2752"/>
                <a:ext cx="81"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endParaRPr lang="en-US" sz="2800">
                  <a:solidFill>
                    <a:schemeClr val="tx1"/>
                  </a:solidFill>
                  <a:latin typeface="18 VAG Rounded Light   02390"/>
                </a:endParaRPr>
              </a:p>
            </p:txBody>
          </p:sp>
          <p:sp>
            <p:nvSpPr>
              <p:cNvPr id="3064871" name="Rectangle 39"/>
              <p:cNvSpPr>
                <a:spLocks noChangeArrowheads="1"/>
              </p:cNvSpPr>
              <p:nvPr/>
            </p:nvSpPr>
            <p:spPr bwMode="auto">
              <a:xfrm>
                <a:off x="2248" y="2752"/>
                <a:ext cx="137" cy="28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90000"/>
                  </a:lnSpc>
                </a:pPr>
                <a:r>
                  <a:rPr lang="en-US" sz="2800">
                    <a:solidFill>
                      <a:schemeClr val="tx1"/>
                    </a:solidFill>
                    <a:latin typeface="18 VAG Rounded Light   02390"/>
                  </a:rPr>
                  <a:t>.</a:t>
                </a:r>
              </a:p>
            </p:txBody>
          </p:sp>
          <p:sp>
            <p:nvSpPr>
              <p:cNvPr id="3064872" name="Rectangle 40"/>
              <p:cNvSpPr>
                <a:spLocks noChangeArrowheads="1"/>
              </p:cNvSpPr>
              <p:nvPr/>
            </p:nvSpPr>
            <p:spPr bwMode="auto">
              <a:xfrm>
                <a:off x="2944" y="2752"/>
                <a:ext cx="81"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endParaRPr lang="en-US" sz="2800">
                  <a:solidFill>
                    <a:schemeClr val="bg2"/>
                  </a:solidFill>
                  <a:latin typeface="18 VAG Rounded Light   02390"/>
                </a:endParaRPr>
              </a:p>
            </p:txBody>
          </p:sp>
          <p:sp>
            <p:nvSpPr>
              <p:cNvPr id="3064873" name="Line 41"/>
              <p:cNvSpPr>
                <a:spLocks noChangeShapeType="1"/>
              </p:cNvSpPr>
              <p:nvPr/>
            </p:nvSpPr>
            <p:spPr bwMode="auto">
              <a:xfrm>
                <a:off x="2076" y="2760"/>
                <a:ext cx="0" cy="204"/>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latin typeface="18 VAG Rounded Light   02390"/>
                </a:endParaRPr>
              </a:p>
            </p:txBody>
          </p:sp>
          <p:sp>
            <p:nvSpPr>
              <p:cNvPr id="3064874" name="Line 42"/>
              <p:cNvSpPr>
                <a:spLocks noChangeShapeType="1"/>
              </p:cNvSpPr>
              <p:nvPr/>
            </p:nvSpPr>
            <p:spPr bwMode="auto">
              <a:xfrm>
                <a:off x="1644" y="3000"/>
                <a:ext cx="2328" cy="0"/>
              </a:xfrm>
              <a:prstGeom prst="line">
                <a:avLst/>
              </a:prstGeom>
              <a:noFill/>
              <a:ln w="28575">
                <a:solidFill>
                  <a:schemeClr val="tx1"/>
                </a:solidFill>
                <a:round/>
                <a:headEnd/>
                <a:tailEnd/>
              </a:ln>
              <a:effectLst/>
            </p:spPr>
            <p:txBody>
              <a:bodyPr wrap="none" anchor="ctr">
                <a:prstTxWarp prst="textNoShape">
                  <a:avLst/>
                </a:prstTxWarp>
              </a:bodyPr>
              <a:lstStyle/>
              <a:p>
                <a:endParaRPr lang="en-US">
                  <a:latin typeface="18 VAG Rounded Light   02390"/>
                </a:endParaRPr>
              </a:p>
            </p:txBody>
          </p:sp>
        </p:grpSp>
        <p:sp>
          <p:nvSpPr>
            <p:cNvPr id="3064875" name="Line 43"/>
            <p:cNvSpPr>
              <a:spLocks noChangeShapeType="1"/>
            </p:cNvSpPr>
            <p:nvPr/>
          </p:nvSpPr>
          <p:spPr bwMode="auto">
            <a:xfrm>
              <a:off x="2940" y="1680"/>
              <a:ext cx="0" cy="276"/>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latin typeface="18 VAG Rounded Light   02390"/>
              </a:endParaRPr>
            </a:p>
          </p:txBody>
        </p:sp>
        <p:sp>
          <p:nvSpPr>
            <p:cNvPr id="3064876" name="Rectangle 44"/>
            <p:cNvSpPr>
              <a:spLocks noChangeArrowheads="1"/>
            </p:cNvSpPr>
            <p:nvPr/>
          </p:nvSpPr>
          <p:spPr bwMode="auto">
            <a:xfrm>
              <a:off x="1748" y="1647"/>
              <a:ext cx="210"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800" dirty="0">
                  <a:solidFill>
                    <a:schemeClr val="tx1"/>
                  </a:solidFill>
                  <a:latin typeface="18 VAG Rounded Light   02390"/>
                </a:rPr>
                <a:t>V</a:t>
              </a:r>
            </a:p>
          </p:txBody>
        </p:sp>
        <p:sp>
          <p:nvSpPr>
            <p:cNvPr id="3064877" name="Rectangle 45"/>
            <p:cNvSpPr>
              <a:spLocks noChangeArrowheads="1"/>
            </p:cNvSpPr>
            <p:nvPr/>
          </p:nvSpPr>
          <p:spPr bwMode="auto">
            <a:xfrm>
              <a:off x="2248" y="1647"/>
              <a:ext cx="450" cy="28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90000"/>
                </a:lnSpc>
              </a:pPr>
              <a:r>
                <a:rPr lang="en-US" sz="2800">
                  <a:solidFill>
                    <a:schemeClr val="tx1"/>
                  </a:solidFill>
                  <a:latin typeface="18 VAG Rounded Light   02390"/>
                </a:rPr>
                <a:t>A.R.</a:t>
              </a:r>
            </a:p>
          </p:txBody>
        </p:sp>
        <p:sp>
          <p:nvSpPr>
            <p:cNvPr id="3064878" name="Rectangle 46"/>
            <p:cNvSpPr>
              <a:spLocks noChangeArrowheads="1"/>
            </p:cNvSpPr>
            <p:nvPr/>
          </p:nvSpPr>
          <p:spPr bwMode="auto">
            <a:xfrm>
              <a:off x="2944" y="1647"/>
              <a:ext cx="687"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dirty="0">
                  <a:solidFill>
                    <a:schemeClr val="accent2"/>
                  </a:solidFill>
                  <a:latin typeface="18 VAG Rounded Light   02390"/>
                </a:rPr>
                <a:t>P. P. A.</a:t>
              </a:r>
            </a:p>
          </p:txBody>
        </p:sp>
        <p:sp>
          <p:nvSpPr>
            <p:cNvPr id="3064879" name="Line 47"/>
            <p:cNvSpPr>
              <a:spLocks noChangeShapeType="1"/>
            </p:cNvSpPr>
            <p:nvPr/>
          </p:nvSpPr>
          <p:spPr bwMode="auto">
            <a:xfrm>
              <a:off x="2076" y="1704"/>
              <a:ext cx="0" cy="204"/>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latin typeface="18 VAG Rounded Light   02390"/>
              </a:endParaRPr>
            </a:p>
          </p:txBody>
        </p:sp>
        <p:sp>
          <p:nvSpPr>
            <p:cNvPr id="3064880" name="Line 48"/>
            <p:cNvSpPr>
              <a:spLocks noChangeShapeType="1"/>
            </p:cNvSpPr>
            <p:nvPr/>
          </p:nvSpPr>
          <p:spPr bwMode="auto">
            <a:xfrm>
              <a:off x="1644" y="1692"/>
              <a:ext cx="2328" cy="0"/>
            </a:xfrm>
            <a:prstGeom prst="line">
              <a:avLst/>
            </a:prstGeom>
            <a:noFill/>
            <a:ln w="28575">
              <a:solidFill>
                <a:schemeClr val="tx1"/>
              </a:solidFill>
              <a:round/>
              <a:headEnd/>
              <a:tailEnd/>
            </a:ln>
            <a:effectLst/>
          </p:spPr>
          <p:txBody>
            <a:bodyPr wrap="none" anchor="ctr">
              <a:prstTxWarp prst="textNoShape">
                <a:avLst/>
              </a:prstTxWarp>
            </a:bodyPr>
            <a:lstStyle/>
            <a:p>
              <a:endParaRPr lang="en-US">
                <a:latin typeface="18 VAG Rounded Light   02390"/>
              </a:endParaRPr>
            </a:p>
          </p:txBody>
        </p:sp>
        <p:sp>
          <p:nvSpPr>
            <p:cNvPr id="3064881" name="Text Box 49"/>
            <p:cNvSpPr txBox="1">
              <a:spLocks noChangeArrowheads="1"/>
            </p:cNvSpPr>
            <p:nvPr/>
          </p:nvSpPr>
          <p:spPr bwMode="auto">
            <a:xfrm>
              <a:off x="2366" y="3058"/>
              <a:ext cx="310" cy="368"/>
            </a:xfrm>
            <a:prstGeom prst="rect">
              <a:avLst/>
            </a:prstGeom>
            <a:noFill/>
            <a:ln w="12700">
              <a:noFill/>
              <a:miter lim="800000"/>
              <a:headEnd/>
              <a:tailEnd/>
            </a:ln>
            <a:effectLst/>
          </p:spPr>
          <p:txBody>
            <a:bodyPr wrap="none">
              <a:prstTxWarp prst="textNoShape">
                <a:avLst/>
              </a:prstTxWarp>
              <a:spAutoFit/>
            </a:bodyPr>
            <a:lstStyle/>
            <a:p>
              <a:r>
                <a:rPr lang="en-US" sz="3200">
                  <a:solidFill>
                    <a:schemeClr val="tx1"/>
                  </a:solidFill>
                  <a:latin typeface="18 VAG Rounded Light   02390"/>
                </a:rPr>
                <a:t>...</a:t>
              </a:r>
              <a:endParaRPr lang="en-US" sz="2000">
                <a:latin typeface="18 VAG Rounded Light   02390"/>
              </a:endParaRPr>
            </a:p>
          </p:txBody>
        </p:sp>
        <p:sp>
          <p:nvSpPr>
            <p:cNvPr id="3064882" name="Text Box 50"/>
            <p:cNvSpPr txBox="1">
              <a:spLocks noChangeArrowheads="1"/>
            </p:cNvSpPr>
            <p:nvPr/>
          </p:nvSpPr>
          <p:spPr bwMode="auto">
            <a:xfrm>
              <a:off x="2366" y="1342"/>
              <a:ext cx="310" cy="368"/>
            </a:xfrm>
            <a:prstGeom prst="rect">
              <a:avLst/>
            </a:prstGeom>
            <a:noFill/>
            <a:ln w="12700">
              <a:noFill/>
              <a:miter lim="800000"/>
              <a:headEnd/>
              <a:tailEnd/>
            </a:ln>
            <a:effectLst/>
          </p:spPr>
          <p:txBody>
            <a:bodyPr wrap="none">
              <a:prstTxWarp prst="textNoShape">
                <a:avLst/>
              </a:prstTxWarp>
              <a:spAutoFit/>
            </a:bodyPr>
            <a:lstStyle/>
            <a:p>
              <a:r>
                <a:rPr lang="en-US" sz="3200" dirty="0">
                  <a:solidFill>
                    <a:schemeClr val="tx1"/>
                  </a:solidFill>
                  <a:latin typeface="18 VAG Rounded Light   02390"/>
                </a:rPr>
                <a:t>...</a:t>
              </a:r>
              <a:endParaRPr lang="en-US" sz="2000" dirty="0">
                <a:latin typeface="18 VAG Rounded Light   02390"/>
              </a:endParaRPr>
            </a:p>
          </p:txBody>
        </p:sp>
        <p:sp>
          <p:nvSpPr>
            <p:cNvPr id="3064883" name="Line 51"/>
            <p:cNvSpPr>
              <a:spLocks noChangeShapeType="1"/>
            </p:cNvSpPr>
            <p:nvPr/>
          </p:nvSpPr>
          <p:spPr bwMode="auto">
            <a:xfrm>
              <a:off x="2940" y="1908"/>
              <a:ext cx="0" cy="804"/>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latin typeface="18 VAG Rounded Light   0239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6484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4842"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6882" name="Rectangle 2"/>
          <p:cNvSpPr>
            <a:spLocks noGrp="1" noChangeArrowheads="1"/>
          </p:cNvSpPr>
          <p:nvPr>
            <p:ph type="title"/>
          </p:nvPr>
        </p:nvSpPr>
        <p:spPr/>
        <p:txBody>
          <a:bodyPr/>
          <a:lstStyle/>
          <a:p>
            <a:r>
              <a:rPr lang="en-US"/>
              <a:t>Page Table</a:t>
            </a:r>
          </a:p>
        </p:txBody>
      </p:sp>
      <p:sp>
        <p:nvSpPr>
          <p:cNvPr id="3066883" name="Rectangle 3"/>
          <p:cNvSpPr>
            <a:spLocks noGrp="1" noChangeArrowheads="1"/>
          </p:cNvSpPr>
          <p:nvPr>
            <p:ph type="body" idx="1"/>
          </p:nvPr>
        </p:nvSpPr>
        <p:spPr/>
        <p:txBody>
          <a:bodyPr/>
          <a:lstStyle/>
          <a:p>
            <a:r>
              <a:rPr lang="en-US" dirty="0"/>
              <a:t>A page table is an operating system structure which contains the mapping of virtual addresses to physical locations</a:t>
            </a:r>
          </a:p>
          <a:p>
            <a:pPr lvl="1"/>
            <a:r>
              <a:rPr lang="en-US" dirty="0"/>
              <a:t>There are several different ways, all up to the operating system, to keep this data around</a:t>
            </a:r>
          </a:p>
          <a:p>
            <a:r>
              <a:rPr lang="en-US" dirty="0"/>
              <a:t>Each process running in the operating system has its own page table</a:t>
            </a:r>
          </a:p>
          <a:p>
            <a:pPr lvl="1"/>
            <a:r>
              <a:rPr lang="en-US" dirty="0"/>
              <a:t>“</a:t>
            </a:r>
            <a:r>
              <a:rPr lang="en-US" dirty="0">
                <a:solidFill>
                  <a:schemeClr val="accent2"/>
                </a:solidFill>
              </a:rPr>
              <a:t>State</a:t>
            </a:r>
            <a:r>
              <a:rPr lang="en-US" dirty="0"/>
              <a:t>” of process is PC, all registers, plus page table</a:t>
            </a:r>
          </a:p>
          <a:p>
            <a:pPr lvl="1"/>
            <a:r>
              <a:rPr lang="en-US" dirty="0"/>
              <a:t>OS changes page tables by changing contents of </a:t>
            </a:r>
            <a:r>
              <a:rPr lang="en-US" dirty="0">
                <a:solidFill>
                  <a:schemeClr val="accent1"/>
                </a:solidFill>
              </a:rPr>
              <a:t>Page Table Base Register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0978" name="Rectangle 2"/>
          <p:cNvSpPr>
            <a:spLocks noGrp="1" noChangeArrowheads="1"/>
          </p:cNvSpPr>
          <p:nvPr>
            <p:ph type="title"/>
          </p:nvPr>
        </p:nvSpPr>
        <p:spPr/>
        <p:txBody>
          <a:bodyPr/>
          <a:lstStyle/>
          <a:p>
            <a:r>
              <a:rPr lang="en-US"/>
              <a:t>Requirements revisited</a:t>
            </a:r>
          </a:p>
        </p:txBody>
      </p:sp>
      <p:sp>
        <p:nvSpPr>
          <p:cNvPr id="3070979" name="Rectangle 3"/>
          <p:cNvSpPr>
            <a:spLocks noGrp="1" noChangeArrowheads="1"/>
          </p:cNvSpPr>
          <p:nvPr>
            <p:ph type="body" idx="1"/>
          </p:nvPr>
        </p:nvSpPr>
        <p:spPr/>
        <p:txBody>
          <a:bodyPr/>
          <a:lstStyle/>
          <a:p>
            <a:r>
              <a:rPr lang="en-US" dirty="0"/>
              <a:t>Remember the motivation for VM:</a:t>
            </a:r>
          </a:p>
          <a:p>
            <a:r>
              <a:rPr lang="en-US" dirty="0">
                <a:solidFill>
                  <a:schemeClr val="accent2"/>
                </a:solidFill>
              </a:rPr>
              <a:t>Sharing memory with protection</a:t>
            </a:r>
          </a:p>
          <a:p>
            <a:pPr lvl="1"/>
            <a:r>
              <a:rPr lang="en-US" dirty="0"/>
              <a:t>Different physical pages can be allocated to different processes (sharing)</a:t>
            </a:r>
          </a:p>
          <a:p>
            <a:pPr lvl="1"/>
            <a:r>
              <a:rPr lang="en-US" dirty="0"/>
              <a:t>A process can only touch pages in its own page table (protection)</a:t>
            </a:r>
          </a:p>
          <a:p>
            <a:r>
              <a:rPr lang="en-US" dirty="0">
                <a:solidFill>
                  <a:schemeClr val="accent2"/>
                </a:solidFill>
              </a:rPr>
              <a:t>Separate address spaces</a:t>
            </a:r>
          </a:p>
          <a:p>
            <a:pPr lvl="1"/>
            <a:r>
              <a:rPr lang="en-US" dirty="0"/>
              <a:t>Since programs work only with virtual addresses, different programs can have different data/code at the same address!</a:t>
            </a:r>
          </a:p>
          <a:p>
            <a:r>
              <a:rPr lang="en-US" dirty="0"/>
              <a:t>What about the memory hierarchy?</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026" name="Rectangle 2"/>
          <p:cNvSpPr>
            <a:spLocks noGrp="1" noChangeArrowheads="1"/>
          </p:cNvSpPr>
          <p:nvPr>
            <p:ph type="title"/>
          </p:nvPr>
        </p:nvSpPr>
        <p:spPr/>
        <p:txBody>
          <a:bodyPr/>
          <a:lstStyle/>
          <a:p>
            <a:r>
              <a:rPr lang="en-US"/>
              <a:t>Page Table Entry (PTE) Format</a:t>
            </a:r>
          </a:p>
        </p:txBody>
      </p:sp>
      <p:sp>
        <p:nvSpPr>
          <p:cNvPr id="3073027" name="Rectangle 3"/>
          <p:cNvSpPr>
            <a:spLocks noGrp="1" noChangeArrowheads="1"/>
          </p:cNvSpPr>
          <p:nvPr>
            <p:ph type="body" idx="1"/>
          </p:nvPr>
        </p:nvSpPr>
        <p:spPr/>
        <p:txBody>
          <a:bodyPr/>
          <a:lstStyle/>
          <a:p>
            <a:r>
              <a:rPr lang="en-US" dirty="0"/>
              <a:t>Contains either Physical Page Number or indication not in Main Memory</a:t>
            </a:r>
          </a:p>
          <a:p>
            <a:r>
              <a:rPr lang="en-US" dirty="0"/>
              <a:t>OS maps to disk if Not Valid (V = 0)</a:t>
            </a:r>
          </a:p>
          <a:p>
            <a:endParaRPr lang="en-US" dirty="0"/>
          </a:p>
          <a:p>
            <a:endParaRPr lang="en-US" dirty="0"/>
          </a:p>
          <a:p>
            <a:endParaRPr lang="en-US" dirty="0"/>
          </a:p>
          <a:p>
            <a:endParaRPr lang="en-US" dirty="0"/>
          </a:p>
          <a:p>
            <a:endParaRPr lang="en-US" dirty="0"/>
          </a:p>
          <a:p>
            <a:r>
              <a:rPr lang="en-US" dirty="0"/>
              <a:t>If valid, also check if have permission to use page: </a:t>
            </a:r>
            <a:r>
              <a:rPr lang="en-US" dirty="0">
                <a:solidFill>
                  <a:schemeClr val="accent2"/>
                </a:solidFill>
              </a:rPr>
              <a:t>Access Rights </a:t>
            </a:r>
            <a:r>
              <a:rPr lang="en-US" dirty="0"/>
              <a:t>(A.R.) may be Read Only, Read/Write, Executable</a:t>
            </a:r>
          </a:p>
        </p:txBody>
      </p:sp>
      <p:grpSp>
        <p:nvGrpSpPr>
          <p:cNvPr id="2" name="Group 5"/>
          <p:cNvGrpSpPr>
            <a:grpSpLocks/>
          </p:cNvGrpSpPr>
          <p:nvPr/>
        </p:nvGrpSpPr>
        <p:grpSpPr bwMode="auto">
          <a:xfrm>
            <a:off x="646113" y="2336800"/>
            <a:ext cx="7583487" cy="2925763"/>
            <a:chOff x="217" y="1353"/>
            <a:chExt cx="4777" cy="1843"/>
          </a:xfrm>
        </p:grpSpPr>
        <p:sp>
          <p:nvSpPr>
            <p:cNvPr id="3073030" name="Text Box 6"/>
            <p:cNvSpPr txBox="1">
              <a:spLocks noChangeArrowheads="1"/>
            </p:cNvSpPr>
            <p:nvPr/>
          </p:nvSpPr>
          <p:spPr bwMode="auto">
            <a:xfrm>
              <a:off x="2305" y="1353"/>
              <a:ext cx="310" cy="368"/>
            </a:xfrm>
            <a:prstGeom prst="rect">
              <a:avLst/>
            </a:prstGeom>
            <a:noFill/>
            <a:ln w="12700">
              <a:noFill/>
              <a:miter lim="800000"/>
              <a:headEnd/>
              <a:tailEnd/>
            </a:ln>
            <a:effectLst/>
          </p:spPr>
          <p:txBody>
            <a:bodyPr wrap="none">
              <a:prstTxWarp prst="textNoShape">
                <a:avLst/>
              </a:prstTxWarp>
              <a:spAutoFit/>
            </a:bodyPr>
            <a:lstStyle/>
            <a:p>
              <a:r>
                <a:rPr lang="en-US" sz="3200">
                  <a:solidFill>
                    <a:srgbClr val="FFFF00"/>
                  </a:solidFill>
                  <a:latin typeface="18 VAG Rounded Light   02390"/>
                </a:rPr>
                <a:t>...</a:t>
              </a:r>
              <a:endParaRPr lang="en-US" sz="2000">
                <a:solidFill>
                  <a:srgbClr val="FFFF00"/>
                </a:solidFill>
                <a:latin typeface="18 VAG Rounded Light   02390"/>
              </a:endParaRPr>
            </a:p>
          </p:txBody>
        </p:sp>
        <p:grpSp>
          <p:nvGrpSpPr>
            <p:cNvPr id="3" name="Group 7"/>
            <p:cNvGrpSpPr>
              <a:grpSpLocks/>
            </p:cNvGrpSpPr>
            <p:nvPr/>
          </p:nvGrpSpPr>
          <p:grpSpPr bwMode="auto">
            <a:xfrm>
              <a:off x="217" y="1523"/>
              <a:ext cx="4777" cy="1673"/>
              <a:chOff x="217" y="1523"/>
              <a:chExt cx="4777" cy="1673"/>
            </a:xfrm>
          </p:grpSpPr>
          <p:sp>
            <p:nvSpPr>
              <p:cNvPr id="3073032" name="Rectangle 8"/>
              <p:cNvSpPr>
                <a:spLocks noChangeArrowheads="1"/>
              </p:cNvSpPr>
              <p:nvPr/>
            </p:nvSpPr>
            <p:spPr bwMode="auto">
              <a:xfrm>
                <a:off x="217" y="1788"/>
                <a:ext cx="1119"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rgbClr val="FFFF00"/>
                    </a:solidFill>
                    <a:latin typeface="18 VAG Rounded Light   02390"/>
                  </a:rPr>
                  <a:t>Page Table</a:t>
                </a:r>
              </a:p>
            </p:txBody>
          </p:sp>
          <p:sp>
            <p:nvSpPr>
              <p:cNvPr id="3073033" name="Rectangle 9"/>
              <p:cNvSpPr>
                <a:spLocks noChangeArrowheads="1"/>
              </p:cNvSpPr>
              <p:nvPr/>
            </p:nvSpPr>
            <p:spPr bwMode="auto">
              <a:xfrm>
                <a:off x="1586" y="2001"/>
                <a:ext cx="380" cy="501"/>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800">
                    <a:solidFill>
                      <a:srgbClr val="FFFF00"/>
                    </a:solidFill>
                    <a:latin typeface="18 VAG Rounded Light   02390"/>
                  </a:rPr>
                  <a:t>Val</a:t>
                </a:r>
              </a:p>
              <a:p>
                <a:pPr algn="ctr">
                  <a:lnSpc>
                    <a:spcPct val="85000"/>
                  </a:lnSpc>
                </a:pPr>
                <a:r>
                  <a:rPr lang="en-US" sz="2800">
                    <a:solidFill>
                      <a:srgbClr val="FFFF00"/>
                    </a:solidFill>
                    <a:latin typeface="18 VAG Rounded Light   02390"/>
                  </a:rPr>
                  <a:t>-id</a:t>
                </a:r>
              </a:p>
            </p:txBody>
          </p:sp>
          <p:sp>
            <p:nvSpPr>
              <p:cNvPr id="3073034" name="Rectangle 10"/>
              <p:cNvSpPr>
                <a:spLocks noChangeArrowheads="1"/>
              </p:cNvSpPr>
              <p:nvPr/>
            </p:nvSpPr>
            <p:spPr bwMode="auto">
              <a:xfrm>
                <a:off x="2023" y="1957"/>
                <a:ext cx="759" cy="525"/>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90000"/>
                  </a:lnSpc>
                </a:pPr>
                <a:r>
                  <a:rPr lang="en-US" sz="2800">
                    <a:solidFill>
                      <a:srgbClr val="FFFF00"/>
                    </a:solidFill>
                    <a:latin typeface="18 VAG Rounded Light   02390"/>
                  </a:rPr>
                  <a:t>Access</a:t>
                </a:r>
              </a:p>
              <a:p>
                <a:pPr>
                  <a:lnSpc>
                    <a:spcPct val="90000"/>
                  </a:lnSpc>
                </a:pPr>
                <a:r>
                  <a:rPr lang="en-US" sz="2800">
                    <a:solidFill>
                      <a:srgbClr val="FFFF00"/>
                    </a:solidFill>
                    <a:latin typeface="18 VAG Rounded Light   02390"/>
                  </a:rPr>
                  <a:t>Rights</a:t>
                </a:r>
              </a:p>
            </p:txBody>
          </p:sp>
          <p:sp>
            <p:nvSpPr>
              <p:cNvPr id="3073035" name="Rectangle 11"/>
              <p:cNvSpPr>
                <a:spLocks noChangeArrowheads="1"/>
              </p:cNvSpPr>
              <p:nvPr/>
            </p:nvSpPr>
            <p:spPr bwMode="auto">
              <a:xfrm>
                <a:off x="2875" y="1969"/>
                <a:ext cx="857" cy="73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rgbClr val="FFFF00"/>
                    </a:solidFill>
                    <a:latin typeface="18 VAG Rounded Light   02390"/>
                  </a:rPr>
                  <a:t>Physical</a:t>
                </a:r>
              </a:p>
              <a:p>
                <a:pPr>
                  <a:lnSpc>
                    <a:spcPct val="85000"/>
                  </a:lnSpc>
                </a:pPr>
                <a:r>
                  <a:rPr lang="en-US" sz="2800">
                    <a:solidFill>
                      <a:srgbClr val="FFFF00"/>
                    </a:solidFill>
                    <a:latin typeface="18 VAG Rounded Light   02390"/>
                  </a:rPr>
                  <a:t>Page</a:t>
                </a:r>
              </a:p>
              <a:p>
                <a:pPr>
                  <a:lnSpc>
                    <a:spcPct val="85000"/>
                  </a:lnSpc>
                </a:pPr>
                <a:r>
                  <a:rPr lang="en-US" sz="2800">
                    <a:solidFill>
                      <a:srgbClr val="FFFF00"/>
                    </a:solidFill>
                    <a:latin typeface="18 VAG Rounded Light   02390"/>
                  </a:rPr>
                  <a:t>Number</a:t>
                </a:r>
              </a:p>
            </p:txBody>
          </p:sp>
          <p:sp>
            <p:nvSpPr>
              <p:cNvPr id="3073036" name="Rectangle 12"/>
              <p:cNvSpPr>
                <a:spLocks noChangeArrowheads="1"/>
              </p:cNvSpPr>
              <p:nvPr/>
            </p:nvSpPr>
            <p:spPr bwMode="auto">
              <a:xfrm>
                <a:off x="1571" y="1523"/>
                <a:ext cx="2340" cy="167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37" name="Line 13"/>
              <p:cNvSpPr>
                <a:spLocks noChangeShapeType="1"/>
              </p:cNvSpPr>
              <p:nvPr/>
            </p:nvSpPr>
            <p:spPr bwMode="auto">
              <a:xfrm>
                <a:off x="1583" y="1955"/>
                <a:ext cx="2328" cy="0"/>
              </a:xfrm>
              <a:prstGeom prst="line">
                <a:avLst/>
              </a:prstGeom>
              <a:noFill/>
              <a:ln w="28575">
                <a:solidFill>
                  <a:schemeClr val="tx1"/>
                </a:solidFill>
                <a:round/>
                <a:headEnd/>
                <a:tailEn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38" name="Line 14"/>
              <p:cNvSpPr>
                <a:spLocks noChangeShapeType="1"/>
              </p:cNvSpPr>
              <p:nvPr/>
            </p:nvSpPr>
            <p:spPr bwMode="auto">
              <a:xfrm>
                <a:off x="1583" y="2747"/>
                <a:ext cx="2328" cy="0"/>
              </a:xfrm>
              <a:prstGeom prst="line">
                <a:avLst/>
              </a:prstGeom>
              <a:noFill/>
              <a:ln w="28575">
                <a:solidFill>
                  <a:schemeClr val="tx1"/>
                </a:solidFill>
                <a:round/>
                <a:headEnd/>
                <a:tailEn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39" name="Line 15"/>
              <p:cNvSpPr>
                <a:spLocks noChangeShapeType="1"/>
              </p:cNvSpPr>
              <p:nvPr/>
            </p:nvSpPr>
            <p:spPr bwMode="auto">
              <a:xfrm>
                <a:off x="2015" y="1943"/>
                <a:ext cx="0" cy="792"/>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solidFill>
                    <a:srgbClr val="FFFF00"/>
                  </a:solidFill>
                  <a:latin typeface="18 VAG Rounded Light   02390"/>
                </a:endParaRPr>
              </a:p>
            </p:txBody>
          </p:sp>
          <p:grpSp>
            <p:nvGrpSpPr>
              <p:cNvPr id="4" name="Group 16"/>
              <p:cNvGrpSpPr>
                <a:grpSpLocks/>
              </p:cNvGrpSpPr>
              <p:nvPr/>
            </p:nvGrpSpPr>
            <p:grpSpPr bwMode="auto">
              <a:xfrm>
                <a:off x="1583" y="2713"/>
                <a:ext cx="2328" cy="310"/>
                <a:chOff x="1644" y="2702"/>
                <a:chExt cx="2328" cy="310"/>
              </a:xfrm>
            </p:grpSpPr>
            <p:sp>
              <p:nvSpPr>
                <p:cNvPr id="3073041" name="Line 17"/>
                <p:cNvSpPr>
                  <a:spLocks noChangeShapeType="1"/>
                </p:cNvSpPr>
                <p:nvPr/>
              </p:nvSpPr>
              <p:spPr bwMode="auto">
                <a:xfrm>
                  <a:off x="2940" y="2736"/>
                  <a:ext cx="0" cy="276"/>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42" name="Rectangle 18"/>
                <p:cNvSpPr>
                  <a:spLocks noChangeArrowheads="1"/>
                </p:cNvSpPr>
                <p:nvPr/>
              </p:nvSpPr>
              <p:spPr bwMode="auto">
                <a:xfrm>
                  <a:off x="1740" y="2702"/>
                  <a:ext cx="210"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800">
                      <a:solidFill>
                        <a:srgbClr val="FFFF00"/>
                      </a:solidFill>
                      <a:latin typeface="18 VAG Rounded Light   02390"/>
                    </a:rPr>
                    <a:t>V</a:t>
                  </a:r>
                </a:p>
              </p:txBody>
            </p:sp>
            <p:sp>
              <p:nvSpPr>
                <p:cNvPr id="3073043" name="Rectangle 19"/>
                <p:cNvSpPr>
                  <a:spLocks noChangeArrowheads="1"/>
                </p:cNvSpPr>
                <p:nvPr/>
              </p:nvSpPr>
              <p:spPr bwMode="auto">
                <a:xfrm>
                  <a:off x="2240" y="2702"/>
                  <a:ext cx="450" cy="28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90000"/>
                    </a:lnSpc>
                  </a:pPr>
                  <a:r>
                    <a:rPr lang="en-US" sz="2800">
                      <a:solidFill>
                        <a:srgbClr val="FFFF00"/>
                      </a:solidFill>
                      <a:latin typeface="18 VAG Rounded Light   02390"/>
                    </a:rPr>
                    <a:t>A.R.</a:t>
                  </a:r>
                </a:p>
              </p:txBody>
            </p:sp>
            <p:sp>
              <p:nvSpPr>
                <p:cNvPr id="3073044" name="Rectangle 20"/>
                <p:cNvSpPr>
                  <a:spLocks noChangeArrowheads="1"/>
                </p:cNvSpPr>
                <p:nvPr/>
              </p:nvSpPr>
              <p:spPr bwMode="auto">
                <a:xfrm>
                  <a:off x="2936" y="2702"/>
                  <a:ext cx="699"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rgbClr val="FFFF00"/>
                      </a:solidFill>
                      <a:latin typeface="18 VAG Rounded Light   02390"/>
                    </a:rPr>
                    <a:t>P. P. N.</a:t>
                  </a:r>
                </a:p>
              </p:txBody>
            </p:sp>
            <p:sp>
              <p:nvSpPr>
                <p:cNvPr id="3073045" name="Line 21"/>
                <p:cNvSpPr>
                  <a:spLocks noChangeShapeType="1"/>
                </p:cNvSpPr>
                <p:nvPr/>
              </p:nvSpPr>
              <p:spPr bwMode="auto">
                <a:xfrm>
                  <a:off x="2076" y="2760"/>
                  <a:ext cx="0" cy="204"/>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46" name="Line 22"/>
                <p:cNvSpPr>
                  <a:spLocks noChangeShapeType="1"/>
                </p:cNvSpPr>
                <p:nvPr/>
              </p:nvSpPr>
              <p:spPr bwMode="auto">
                <a:xfrm>
                  <a:off x="1644" y="3000"/>
                  <a:ext cx="2328" cy="0"/>
                </a:xfrm>
                <a:prstGeom prst="line">
                  <a:avLst/>
                </a:prstGeom>
                <a:noFill/>
                <a:ln w="28575">
                  <a:solidFill>
                    <a:schemeClr val="tx1"/>
                  </a:solidFill>
                  <a:round/>
                  <a:headEnd/>
                  <a:tailEnd/>
                </a:ln>
                <a:effectLst/>
              </p:spPr>
              <p:txBody>
                <a:bodyPr wrap="none" anchor="ctr">
                  <a:prstTxWarp prst="textNoShape">
                    <a:avLst/>
                  </a:prstTxWarp>
                </a:bodyPr>
                <a:lstStyle/>
                <a:p>
                  <a:endParaRPr lang="en-US">
                    <a:solidFill>
                      <a:srgbClr val="FFFF00"/>
                    </a:solidFill>
                    <a:latin typeface="18 VAG Rounded Light   02390"/>
                  </a:endParaRPr>
                </a:p>
              </p:txBody>
            </p:sp>
          </p:grpSp>
          <p:sp>
            <p:nvSpPr>
              <p:cNvPr id="3073047" name="Line 23"/>
              <p:cNvSpPr>
                <a:spLocks noChangeShapeType="1"/>
              </p:cNvSpPr>
              <p:nvPr/>
            </p:nvSpPr>
            <p:spPr bwMode="auto">
              <a:xfrm>
                <a:off x="2879" y="1691"/>
                <a:ext cx="0" cy="276"/>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48" name="Rectangle 24"/>
              <p:cNvSpPr>
                <a:spLocks noChangeArrowheads="1"/>
              </p:cNvSpPr>
              <p:nvPr/>
            </p:nvSpPr>
            <p:spPr bwMode="auto">
              <a:xfrm>
                <a:off x="1679" y="1657"/>
                <a:ext cx="210"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800" dirty="0">
                    <a:solidFill>
                      <a:srgbClr val="FFFF00"/>
                    </a:solidFill>
                    <a:latin typeface="18 VAG Rounded Light   02390"/>
                  </a:rPr>
                  <a:t>V</a:t>
                </a:r>
              </a:p>
            </p:txBody>
          </p:sp>
          <p:sp>
            <p:nvSpPr>
              <p:cNvPr id="3073049" name="Rectangle 25"/>
              <p:cNvSpPr>
                <a:spLocks noChangeArrowheads="1"/>
              </p:cNvSpPr>
              <p:nvPr/>
            </p:nvSpPr>
            <p:spPr bwMode="auto">
              <a:xfrm>
                <a:off x="2179" y="1657"/>
                <a:ext cx="450" cy="28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90000"/>
                  </a:lnSpc>
                </a:pPr>
                <a:r>
                  <a:rPr lang="en-US" sz="2800">
                    <a:solidFill>
                      <a:srgbClr val="FFFF00"/>
                    </a:solidFill>
                    <a:latin typeface="18 VAG Rounded Light   02390"/>
                  </a:rPr>
                  <a:t>A.R.</a:t>
                </a:r>
              </a:p>
            </p:txBody>
          </p:sp>
          <p:sp>
            <p:nvSpPr>
              <p:cNvPr id="3073050" name="Rectangle 26"/>
              <p:cNvSpPr>
                <a:spLocks noChangeArrowheads="1"/>
              </p:cNvSpPr>
              <p:nvPr/>
            </p:nvSpPr>
            <p:spPr bwMode="auto">
              <a:xfrm>
                <a:off x="2875" y="1657"/>
                <a:ext cx="643" cy="27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rgbClr val="FFFF00"/>
                    </a:solidFill>
                    <a:latin typeface="18 VAG Rounded Light   02390"/>
                  </a:rPr>
                  <a:t>P. P.N.</a:t>
                </a:r>
              </a:p>
            </p:txBody>
          </p:sp>
          <p:sp>
            <p:nvSpPr>
              <p:cNvPr id="3073051" name="Line 27"/>
              <p:cNvSpPr>
                <a:spLocks noChangeShapeType="1"/>
              </p:cNvSpPr>
              <p:nvPr/>
            </p:nvSpPr>
            <p:spPr bwMode="auto">
              <a:xfrm>
                <a:off x="2015" y="1715"/>
                <a:ext cx="0" cy="204"/>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52" name="Line 28"/>
              <p:cNvSpPr>
                <a:spLocks noChangeShapeType="1"/>
              </p:cNvSpPr>
              <p:nvPr/>
            </p:nvSpPr>
            <p:spPr bwMode="auto">
              <a:xfrm>
                <a:off x="1583" y="1703"/>
                <a:ext cx="2328" cy="0"/>
              </a:xfrm>
              <a:prstGeom prst="line">
                <a:avLst/>
              </a:prstGeom>
              <a:noFill/>
              <a:ln w="28575">
                <a:solidFill>
                  <a:schemeClr val="tx1"/>
                </a:solidFill>
                <a:round/>
                <a:headEnd/>
                <a:tailEn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53" name="Text Box 29"/>
              <p:cNvSpPr txBox="1">
                <a:spLocks noChangeArrowheads="1"/>
              </p:cNvSpPr>
              <p:nvPr/>
            </p:nvSpPr>
            <p:spPr bwMode="auto">
              <a:xfrm>
                <a:off x="2305" y="2828"/>
                <a:ext cx="310" cy="368"/>
              </a:xfrm>
              <a:prstGeom prst="rect">
                <a:avLst/>
              </a:prstGeom>
              <a:noFill/>
              <a:ln w="12700">
                <a:noFill/>
                <a:miter lim="800000"/>
                <a:headEnd/>
                <a:tailEnd/>
              </a:ln>
              <a:effectLst/>
            </p:spPr>
            <p:txBody>
              <a:bodyPr wrap="none">
                <a:prstTxWarp prst="textNoShape">
                  <a:avLst/>
                </a:prstTxWarp>
                <a:spAutoFit/>
              </a:bodyPr>
              <a:lstStyle/>
              <a:p>
                <a:r>
                  <a:rPr lang="en-US" sz="3200">
                    <a:solidFill>
                      <a:srgbClr val="FFFF00"/>
                    </a:solidFill>
                    <a:latin typeface="18 VAG Rounded Light   02390"/>
                  </a:rPr>
                  <a:t>...</a:t>
                </a:r>
                <a:endParaRPr lang="en-US" sz="2000">
                  <a:solidFill>
                    <a:srgbClr val="FFFF00"/>
                  </a:solidFill>
                  <a:latin typeface="18 VAG Rounded Light   02390"/>
                </a:endParaRPr>
              </a:p>
            </p:txBody>
          </p:sp>
          <p:sp>
            <p:nvSpPr>
              <p:cNvPr id="3073054" name="Line 30"/>
              <p:cNvSpPr>
                <a:spLocks noChangeShapeType="1"/>
              </p:cNvSpPr>
              <p:nvPr/>
            </p:nvSpPr>
            <p:spPr bwMode="auto">
              <a:xfrm>
                <a:off x="2879" y="1919"/>
                <a:ext cx="0" cy="804"/>
              </a:xfrm>
              <a:prstGeom prst="line">
                <a:avLst/>
              </a:prstGeom>
              <a:noFill/>
              <a:ln w="38100" cap="rnd">
                <a:solidFill>
                  <a:schemeClr val="tx1"/>
                </a:solidFill>
                <a:prstDash val="sysDot"/>
                <a:round/>
                <a:headEnd/>
                <a:tailEn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55" name="Text Box 31"/>
              <p:cNvSpPr txBox="1">
                <a:spLocks noChangeArrowheads="1"/>
              </p:cNvSpPr>
              <p:nvPr/>
            </p:nvSpPr>
            <p:spPr bwMode="auto">
              <a:xfrm>
                <a:off x="4377" y="2185"/>
                <a:ext cx="617" cy="368"/>
              </a:xfrm>
              <a:prstGeom prst="rect">
                <a:avLst/>
              </a:prstGeom>
              <a:noFill/>
              <a:ln w="12700">
                <a:noFill/>
                <a:miter lim="800000"/>
                <a:headEnd/>
                <a:tailEnd/>
              </a:ln>
              <a:effectLst/>
            </p:spPr>
            <p:txBody>
              <a:bodyPr wrap="none">
                <a:prstTxWarp prst="textNoShape">
                  <a:avLst/>
                </a:prstTxWarp>
                <a:spAutoFit/>
              </a:bodyPr>
              <a:lstStyle/>
              <a:p>
                <a:r>
                  <a:rPr lang="en-US" sz="3200">
                    <a:solidFill>
                      <a:srgbClr val="FFFF00"/>
                    </a:solidFill>
                    <a:latin typeface="18 VAG Rounded Light   02390"/>
                  </a:rPr>
                  <a:t>P.T.E.</a:t>
                </a:r>
                <a:endParaRPr lang="en-US" sz="2000">
                  <a:solidFill>
                    <a:srgbClr val="FFFF00"/>
                  </a:solidFill>
                  <a:latin typeface="18 VAG Rounded Light   02390"/>
                </a:endParaRPr>
              </a:p>
            </p:txBody>
          </p:sp>
          <p:sp>
            <p:nvSpPr>
              <p:cNvPr id="3073056" name="Line 32"/>
              <p:cNvSpPr>
                <a:spLocks noChangeShapeType="1"/>
              </p:cNvSpPr>
              <p:nvPr/>
            </p:nvSpPr>
            <p:spPr bwMode="auto">
              <a:xfrm flipH="1" flipV="1">
                <a:off x="3977" y="1788"/>
                <a:ext cx="400" cy="397"/>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57" name="Line 33"/>
              <p:cNvSpPr>
                <a:spLocks noChangeShapeType="1"/>
              </p:cNvSpPr>
              <p:nvPr/>
            </p:nvSpPr>
            <p:spPr bwMode="auto">
              <a:xfrm flipH="1" flipV="1">
                <a:off x="3977" y="2351"/>
                <a:ext cx="400" cy="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solidFill>
                    <a:srgbClr val="FFFF00"/>
                  </a:solidFill>
                  <a:latin typeface="18 VAG Rounded Light   02390"/>
                </a:endParaRPr>
              </a:p>
            </p:txBody>
          </p:sp>
          <p:sp>
            <p:nvSpPr>
              <p:cNvPr id="3073058" name="Line 34"/>
              <p:cNvSpPr>
                <a:spLocks noChangeShapeType="1"/>
              </p:cNvSpPr>
              <p:nvPr/>
            </p:nvSpPr>
            <p:spPr bwMode="auto">
              <a:xfrm flipH="1">
                <a:off x="3977" y="2523"/>
                <a:ext cx="400" cy="30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solidFill>
                    <a:srgbClr val="FFFF00"/>
                  </a:solidFill>
                  <a:latin typeface="18 VAG Rounded Light   02390"/>
                </a:endParaRPr>
              </a:p>
            </p:txBody>
          </p:sp>
        </p:gr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075" name="Rectangle 3"/>
          <p:cNvSpPr>
            <a:spLocks noGrp="1" noChangeArrowheads="1"/>
          </p:cNvSpPr>
          <p:nvPr>
            <p:ph type="title"/>
          </p:nvPr>
        </p:nvSpPr>
        <p:spPr/>
        <p:txBody>
          <a:bodyPr/>
          <a:lstStyle/>
          <a:p>
            <a:r>
              <a:rPr lang="en-US" sz="3600" dirty="0"/>
              <a:t>Paging/Virtual Memory Multiple Processes</a:t>
            </a:r>
          </a:p>
        </p:txBody>
      </p:sp>
      <p:sp>
        <p:nvSpPr>
          <p:cNvPr id="3075076" name="Rectangle 4"/>
          <p:cNvSpPr>
            <a:spLocks noChangeArrowheads="1"/>
          </p:cNvSpPr>
          <p:nvPr/>
        </p:nvSpPr>
        <p:spPr bwMode="auto">
          <a:xfrm>
            <a:off x="3841750" y="2514600"/>
            <a:ext cx="1198563" cy="3619500"/>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077" name="Text Box 5"/>
          <p:cNvSpPr txBox="1">
            <a:spLocks noChangeArrowheads="1"/>
          </p:cNvSpPr>
          <p:nvPr/>
        </p:nvSpPr>
        <p:spPr bwMode="auto">
          <a:xfrm>
            <a:off x="6392863" y="709613"/>
            <a:ext cx="2752725" cy="946150"/>
          </a:xfrm>
          <a:prstGeom prst="rect">
            <a:avLst/>
          </a:prstGeom>
          <a:noFill/>
          <a:ln w="12700">
            <a:noFill/>
            <a:miter lim="800000"/>
            <a:headEnd/>
            <a:tailEnd/>
          </a:ln>
          <a:effectLst/>
        </p:spPr>
        <p:txBody>
          <a:bodyPr wrap="none">
            <a:prstTxWarp prst="textNoShape">
              <a:avLst/>
            </a:prstTxWarp>
            <a:spAutoFit/>
          </a:bodyPr>
          <a:lstStyle/>
          <a:p>
            <a:pPr algn="ctr"/>
            <a:r>
              <a:rPr lang="en-US" sz="2800" b="1">
                <a:solidFill>
                  <a:schemeClr val="tx1"/>
                </a:solidFill>
              </a:rPr>
              <a:t>User B: </a:t>
            </a:r>
            <a:br>
              <a:rPr lang="en-US" sz="2800" b="1">
                <a:solidFill>
                  <a:schemeClr val="tx1"/>
                </a:solidFill>
              </a:rPr>
            </a:br>
            <a:r>
              <a:rPr lang="en-US" sz="2800" b="1">
                <a:solidFill>
                  <a:schemeClr val="tx1"/>
                </a:solidFill>
              </a:rPr>
              <a:t>Virtual Memory</a:t>
            </a:r>
          </a:p>
        </p:txBody>
      </p:sp>
      <p:sp>
        <p:nvSpPr>
          <p:cNvPr id="3075078" name="Text Box 6"/>
          <p:cNvSpPr txBox="1">
            <a:spLocks noChangeArrowheads="1"/>
          </p:cNvSpPr>
          <p:nvPr/>
        </p:nvSpPr>
        <p:spPr bwMode="auto">
          <a:xfrm>
            <a:off x="6588125" y="1443038"/>
            <a:ext cx="546100" cy="701675"/>
          </a:xfrm>
          <a:prstGeom prst="rect">
            <a:avLst/>
          </a:prstGeom>
          <a:noFill/>
          <a:ln w="12700">
            <a:noFill/>
            <a:miter lim="800000"/>
            <a:headEnd/>
            <a:tailEnd/>
          </a:ln>
          <a:effectLst/>
        </p:spPr>
        <p:txBody>
          <a:bodyPr wrap="none">
            <a:prstTxWarp prst="textNoShape">
              <a:avLst/>
            </a:prstTxWarp>
            <a:spAutoFit/>
          </a:bodyPr>
          <a:lstStyle/>
          <a:p>
            <a:r>
              <a:rPr lang="en-US" sz="4000" b="1">
                <a:solidFill>
                  <a:schemeClr val="tx1"/>
                </a:solidFill>
                <a:latin typeface="Symbol" pitchFamily="-65" charset="2"/>
              </a:rPr>
              <a:t>¥</a:t>
            </a:r>
          </a:p>
        </p:txBody>
      </p:sp>
      <p:sp>
        <p:nvSpPr>
          <p:cNvPr id="3075079" name="Text Box 7"/>
          <p:cNvSpPr txBox="1">
            <a:spLocks noChangeArrowheads="1"/>
          </p:cNvSpPr>
          <p:nvPr/>
        </p:nvSpPr>
        <p:spPr bwMode="auto">
          <a:xfrm>
            <a:off x="7083425" y="5797550"/>
            <a:ext cx="1200150" cy="579438"/>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Code</a:t>
            </a:r>
          </a:p>
        </p:txBody>
      </p:sp>
      <p:sp>
        <p:nvSpPr>
          <p:cNvPr id="3075080" name="Rectangle 8"/>
          <p:cNvSpPr>
            <a:spLocks noChangeArrowheads="1"/>
          </p:cNvSpPr>
          <p:nvPr/>
        </p:nvSpPr>
        <p:spPr bwMode="auto">
          <a:xfrm>
            <a:off x="7073900" y="5561013"/>
            <a:ext cx="1198563" cy="957262"/>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081" name="Text Box 9"/>
          <p:cNvSpPr txBox="1">
            <a:spLocks noChangeArrowheads="1"/>
          </p:cNvSpPr>
          <p:nvPr/>
        </p:nvSpPr>
        <p:spPr bwMode="auto">
          <a:xfrm>
            <a:off x="7051675" y="4845050"/>
            <a:ext cx="1290638" cy="579438"/>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Static</a:t>
            </a:r>
          </a:p>
        </p:txBody>
      </p:sp>
      <p:sp>
        <p:nvSpPr>
          <p:cNvPr id="3075082" name="Rectangle 10"/>
          <p:cNvSpPr>
            <a:spLocks noChangeArrowheads="1"/>
          </p:cNvSpPr>
          <p:nvPr/>
        </p:nvSpPr>
        <p:spPr bwMode="auto">
          <a:xfrm>
            <a:off x="7083425" y="4603750"/>
            <a:ext cx="1198563" cy="957263"/>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083" name="Text Box 11"/>
          <p:cNvSpPr txBox="1">
            <a:spLocks noChangeArrowheads="1"/>
          </p:cNvSpPr>
          <p:nvPr/>
        </p:nvSpPr>
        <p:spPr bwMode="auto">
          <a:xfrm>
            <a:off x="7105650" y="3908425"/>
            <a:ext cx="1177925" cy="579438"/>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Heap</a:t>
            </a:r>
          </a:p>
        </p:txBody>
      </p:sp>
      <p:sp>
        <p:nvSpPr>
          <p:cNvPr id="3075084" name="Rectangle 12"/>
          <p:cNvSpPr>
            <a:spLocks noChangeArrowheads="1"/>
          </p:cNvSpPr>
          <p:nvPr/>
        </p:nvSpPr>
        <p:spPr bwMode="auto">
          <a:xfrm>
            <a:off x="7073900" y="3646488"/>
            <a:ext cx="1198563" cy="957262"/>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085" name="Line 13"/>
          <p:cNvSpPr>
            <a:spLocks noChangeShapeType="1"/>
          </p:cNvSpPr>
          <p:nvPr/>
        </p:nvSpPr>
        <p:spPr bwMode="auto">
          <a:xfrm flipV="1">
            <a:off x="7643813" y="3303588"/>
            <a:ext cx="0" cy="3429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3075086" name="Text Box 14"/>
          <p:cNvSpPr txBox="1">
            <a:spLocks noChangeArrowheads="1"/>
          </p:cNvSpPr>
          <p:nvPr/>
        </p:nvSpPr>
        <p:spPr bwMode="auto">
          <a:xfrm>
            <a:off x="7073900" y="1849438"/>
            <a:ext cx="1268413" cy="579437"/>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Stack</a:t>
            </a:r>
          </a:p>
        </p:txBody>
      </p:sp>
      <p:sp>
        <p:nvSpPr>
          <p:cNvPr id="3075087" name="Rectangle 15"/>
          <p:cNvSpPr>
            <a:spLocks noChangeArrowheads="1"/>
          </p:cNvSpPr>
          <p:nvPr/>
        </p:nvSpPr>
        <p:spPr bwMode="auto">
          <a:xfrm>
            <a:off x="7073900" y="1644650"/>
            <a:ext cx="1198563" cy="958850"/>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088" name="Line 16"/>
          <p:cNvSpPr>
            <a:spLocks noChangeShapeType="1"/>
          </p:cNvSpPr>
          <p:nvPr/>
        </p:nvSpPr>
        <p:spPr bwMode="auto">
          <a:xfrm flipV="1">
            <a:off x="7623175" y="2603500"/>
            <a:ext cx="0" cy="341313"/>
          </a:xfrm>
          <a:prstGeom prst="line">
            <a:avLst/>
          </a:prstGeom>
          <a:noFill/>
          <a:ln w="28575">
            <a:solidFill>
              <a:schemeClr val="tx1"/>
            </a:solidFill>
            <a:round/>
            <a:headEnd type="triangle" w="med" len="med"/>
            <a:tailEnd/>
          </a:ln>
          <a:effectLst/>
        </p:spPr>
        <p:txBody>
          <a:bodyPr wrap="none" anchor="ctr">
            <a:prstTxWarp prst="textNoShape">
              <a:avLst/>
            </a:prstTxWarp>
          </a:bodyPr>
          <a:lstStyle/>
          <a:p>
            <a:endParaRPr lang="en-US"/>
          </a:p>
        </p:txBody>
      </p:sp>
      <p:sp>
        <p:nvSpPr>
          <p:cNvPr id="3075089" name="Text Box 17"/>
          <p:cNvSpPr txBox="1">
            <a:spLocks noChangeArrowheads="1"/>
          </p:cNvSpPr>
          <p:nvPr/>
        </p:nvSpPr>
        <p:spPr bwMode="auto">
          <a:xfrm>
            <a:off x="6732588" y="6111875"/>
            <a:ext cx="409575" cy="579438"/>
          </a:xfrm>
          <a:prstGeom prst="rect">
            <a:avLst/>
          </a:prstGeom>
          <a:noFill/>
          <a:ln w="12700">
            <a:noFill/>
            <a:miter lim="800000"/>
            <a:headEnd/>
            <a:tailEnd/>
          </a:ln>
          <a:effectLst/>
        </p:spPr>
        <p:txBody>
          <a:bodyPr wrap="none">
            <a:prstTxWarp prst="textNoShape">
              <a:avLst/>
            </a:prstTxWarp>
            <a:spAutoFit/>
          </a:bodyPr>
          <a:lstStyle/>
          <a:p>
            <a:r>
              <a:rPr lang="en-US" sz="3200" b="1">
                <a:solidFill>
                  <a:schemeClr val="tx1"/>
                </a:solidFill>
              </a:rPr>
              <a:t>0</a:t>
            </a:r>
            <a:endParaRPr lang="en-US" sz="3200" b="1"/>
          </a:p>
        </p:txBody>
      </p:sp>
      <p:sp>
        <p:nvSpPr>
          <p:cNvPr id="3075090" name="Text Box 18"/>
          <p:cNvSpPr txBox="1">
            <a:spLocks noChangeArrowheads="1"/>
          </p:cNvSpPr>
          <p:nvPr/>
        </p:nvSpPr>
        <p:spPr bwMode="auto">
          <a:xfrm>
            <a:off x="766763" y="5797550"/>
            <a:ext cx="1200150" cy="579438"/>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Code</a:t>
            </a:r>
          </a:p>
        </p:txBody>
      </p:sp>
      <p:sp>
        <p:nvSpPr>
          <p:cNvPr id="3075091" name="Rectangle 19"/>
          <p:cNvSpPr>
            <a:spLocks noChangeArrowheads="1"/>
          </p:cNvSpPr>
          <p:nvPr/>
        </p:nvSpPr>
        <p:spPr bwMode="auto">
          <a:xfrm>
            <a:off x="757238" y="5561013"/>
            <a:ext cx="1198562" cy="957262"/>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092" name="Text Box 20"/>
          <p:cNvSpPr txBox="1">
            <a:spLocks noChangeArrowheads="1"/>
          </p:cNvSpPr>
          <p:nvPr/>
        </p:nvSpPr>
        <p:spPr bwMode="auto">
          <a:xfrm>
            <a:off x="735013" y="4845050"/>
            <a:ext cx="1290637" cy="579438"/>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Static</a:t>
            </a:r>
          </a:p>
        </p:txBody>
      </p:sp>
      <p:sp>
        <p:nvSpPr>
          <p:cNvPr id="3075093" name="Rectangle 21"/>
          <p:cNvSpPr>
            <a:spLocks noChangeArrowheads="1"/>
          </p:cNvSpPr>
          <p:nvPr/>
        </p:nvSpPr>
        <p:spPr bwMode="auto">
          <a:xfrm>
            <a:off x="766763" y="4603750"/>
            <a:ext cx="1198562" cy="957263"/>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094" name="Text Box 22"/>
          <p:cNvSpPr txBox="1">
            <a:spLocks noChangeArrowheads="1"/>
          </p:cNvSpPr>
          <p:nvPr/>
        </p:nvSpPr>
        <p:spPr bwMode="auto">
          <a:xfrm>
            <a:off x="788988" y="3908425"/>
            <a:ext cx="1177925" cy="579438"/>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Heap</a:t>
            </a:r>
          </a:p>
        </p:txBody>
      </p:sp>
      <p:sp>
        <p:nvSpPr>
          <p:cNvPr id="3075095" name="Rectangle 23"/>
          <p:cNvSpPr>
            <a:spLocks noChangeArrowheads="1"/>
          </p:cNvSpPr>
          <p:nvPr/>
        </p:nvSpPr>
        <p:spPr bwMode="auto">
          <a:xfrm>
            <a:off x="757238" y="3646488"/>
            <a:ext cx="1198562" cy="957262"/>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096" name="Line 24"/>
          <p:cNvSpPr>
            <a:spLocks noChangeShapeType="1"/>
          </p:cNvSpPr>
          <p:nvPr/>
        </p:nvSpPr>
        <p:spPr bwMode="auto">
          <a:xfrm flipV="1">
            <a:off x="1327150" y="3303588"/>
            <a:ext cx="0" cy="3429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3075097" name="Text Box 25"/>
          <p:cNvSpPr txBox="1">
            <a:spLocks noChangeArrowheads="1"/>
          </p:cNvSpPr>
          <p:nvPr/>
        </p:nvSpPr>
        <p:spPr bwMode="auto">
          <a:xfrm>
            <a:off x="757238" y="1849438"/>
            <a:ext cx="1268412" cy="579437"/>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Stack</a:t>
            </a:r>
          </a:p>
        </p:txBody>
      </p:sp>
      <p:sp>
        <p:nvSpPr>
          <p:cNvPr id="3075098" name="Rectangle 26"/>
          <p:cNvSpPr>
            <a:spLocks noChangeArrowheads="1"/>
          </p:cNvSpPr>
          <p:nvPr/>
        </p:nvSpPr>
        <p:spPr bwMode="auto">
          <a:xfrm>
            <a:off x="757238" y="1644650"/>
            <a:ext cx="1198562" cy="958850"/>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099" name="Line 27"/>
          <p:cNvSpPr>
            <a:spLocks noChangeShapeType="1"/>
          </p:cNvSpPr>
          <p:nvPr/>
        </p:nvSpPr>
        <p:spPr bwMode="auto">
          <a:xfrm flipV="1">
            <a:off x="1306513" y="2603500"/>
            <a:ext cx="0" cy="341313"/>
          </a:xfrm>
          <a:prstGeom prst="line">
            <a:avLst/>
          </a:prstGeom>
          <a:noFill/>
          <a:ln w="28575">
            <a:solidFill>
              <a:schemeClr val="tx1"/>
            </a:solidFill>
            <a:round/>
            <a:headEnd type="triangle" w="med" len="med"/>
            <a:tailEnd/>
          </a:ln>
          <a:effectLst/>
        </p:spPr>
        <p:txBody>
          <a:bodyPr wrap="none" anchor="ctr">
            <a:prstTxWarp prst="textNoShape">
              <a:avLst/>
            </a:prstTxWarp>
          </a:bodyPr>
          <a:lstStyle/>
          <a:p>
            <a:endParaRPr lang="en-US"/>
          </a:p>
        </p:txBody>
      </p:sp>
      <p:grpSp>
        <p:nvGrpSpPr>
          <p:cNvPr id="2" name="Group 28"/>
          <p:cNvGrpSpPr>
            <a:grpSpLocks/>
          </p:cNvGrpSpPr>
          <p:nvPr/>
        </p:nvGrpSpPr>
        <p:grpSpPr bwMode="auto">
          <a:xfrm>
            <a:off x="2222500" y="3822700"/>
            <a:ext cx="1112838" cy="2779713"/>
            <a:chOff x="1398" y="2408"/>
            <a:chExt cx="701" cy="1751"/>
          </a:xfrm>
        </p:grpSpPr>
        <p:grpSp>
          <p:nvGrpSpPr>
            <p:cNvPr id="3" name="Group 29"/>
            <p:cNvGrpSpPr>
              <a:grpSpLocks/>
            </p:cNvGrpSpPr>
            <p:nvPr/>
          </p:nvGrpSpPr>
          <p:grpSpPr bwMode="auto">
            <a:xfrm>
              <a:off x="1494" y="2408"/>
              <a:ext cx="573" cy="675"/>
              <a:chOff x="1956" y="3367"/>
              <a:chExt cx="950" cy="675"/>
            </a:xfrm>
          </p:grpSpPr>
          <p:sp>
            <p:nvSpPr>
              <p:cNvPr id="3075102" name="Rectangle 30"/>
              <p:cNvSpPr>
                <a:spLocks noChangeArrowheads="1"/>
              </p:cNvSpPr>
              <p:nvPr/>
            </p:nvSpPr>
            <p:spPr bwMode="auto">
              <a:xfrm>
                <a:off x="1956" y="3367"/>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03" name="Rectangle 31"/>
              <p:cNvSpPr>
                <a:spLocks noChangeArrowheads="1"/>
              </p:cNvSpPr>
              <p:nvPr/>
            </p:nvSpPr>
            <p:spPr bwMode="auto">
              <a:xfrm>
                <a:off x="1956" y="3463"/>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04" name="Rectangle 32"/>
              <p:cNvSpPr>
                <a:spLocks noChangeArrowheads="1"/>
              </p:cNvSpPr>
              <p:nvPr/>
            </p:nvSpPr>
            <p:spPr bwMode="auto">
              <a:xfrm>
                <a:off x="1956" y="3559"/>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05" name="Rectangle 33"/>
              <p:cNvSpPr>
                <a:spLocks noChangeArrowheads="1"/>
              </p:cNvSpPr>
              <p:nvPr/>
            </p:nvSpPr>
            <p:spPr bwMode="auto">
              <a:xfrm>
                <a:off x="1956" y="3655"/>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06" name="Rectangle 34"/>
              <p:cNvSpPr>
                <a:spLocks noChangeArrowheads="1"/>
              </p:cNvSpPr>
              <p:nvPr/>
            </p:nvSpPr>
            <p:spPr bwMode="auto">
              <a:xfrm>
                <a:off x="1956" y="3751"/>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07" name="Rectangle 35"/>
              <p:cNvSpPr>
                <a:spLocks noChangeArrowheads="1"/>
              </p:cNvSpPr>
              <p:nvPr/>
            </p:nvSpPr>
            <p:spPr bwMode="auto">
              <a:xfrm>
                <a:off x="1956" y="3847"/>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08" name="Rectangle 36"/>
              <p:cNvSpPr>
                <a:spLocks noChangeArrowheads="1"/>
              </p:cNvSpPr>
              <p:nvPr/>
            </p:nvSpPr>
            <p:spPr bwMode="auto">
              <a:xfrm>
                <a:off x="1956" y="3943"/>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grpSp>
        <p:sp>
          <p:nvSpPr>
            <p:cNvPr id="3075109" name="Text Box 37"/>
            <p:cNvSpPr txBox="1">
              <a:spLocks noChangeArrowheads="1"/>
            </p:cNvSpPr>
            <p:nvPr/>
          </p:nvSpPr>
          <p:spPr bwMode="auto">
            <a:xfrm>
              <a:off x="1398" y="3294"/>
              <a:ext cx="701" cy="865"/>
            </a:xfrm>
            <a:prstGeom prst="rect">
              <a:avLst/>
            </a:prstGeom>
            <a:noFill/>
            <a:ln w="12700">
              <a:noFill/>
              <a:miter lim="800000"/>
              <a:headEnd/>
              <a:tailEnd/>
            </a:ln>
            <a:effectLst/>
          </p:spPr>
          <p:txBody>
            <a:bodyPr wrap="none">
              <a:prstTxWarp prst="textNoShape">
                <a:avLst/>
              </a:prstTxWarp>
              <a:spAutoFit/>
            </a:bodyPr>
            <a:lstStyle/>
            <a:p>
              <a:pPr algn="ctr"/>
              <a:r>
                <a:rPr lang="en-US" sz="2800" b="1"/>
                <a:t>A </a:t>
              </a:r>
            </a:p>
            <a:p>
              <a:pPr algn="ctr"/>
              <a:r>
                <a:rPr lang="en-US" sz="2800" b="1"/>
                <a:t>Page</a:t>
              </a:r>
            </a:p>
            <a:p>
              <a:pPr algn="ctr"/>
              <a:r>
                <a:rPr lang="en-US" sz="2800" b="1"/>
                <a:t>Table</a:t>
              </a:r>
              <a:endParaRPr lang="en-US" sz="2000"/>
            </a:p>
          </p:txBody>
        </p:sp>
      </p:grpSp>
      <p:grpSp>
        <p:nvGrpSpPr>
          <p:cNvPr id="4" name="Group 38"/>
          <p:cNvGrpSpPr>
            <a:grpSpLocks/>
          </p:cNvGrpSpPr>
          <p:nvPr/>
        </p:nvGrpSpPr>
        <p:grpSpPr bwMode="auto">
          <a:xfrm>
            <a:off x="5608644" y="3822700"/>
            <a:ext cx="1112838" cy="2779713"/>
            <a:chOff x="3531" y="2408"/>
            <a:chExt cx="701" cy="1751"/>
          </a:xfrm>
        </p:grpSpPr>
        <p:grpSp>
          <p:nvGrpSpPr>
            <p:cNvPr id="5" name="Group 39"/>
            <p:cNvGrpSpPr>
              <a:grpSpLocks/>
            </p:cNvGrpSpPr>
            <p:nvPr/>
          </p:nvGrpSpPr>
          <p:grpSpPr bwMode="auto">
            <a:xfrm>
              <a:off x="3575" y="2408"/>
              <a:ext cx="573" cy="675"/>
              <a:chOff x="1956" y="3367"/>
              <a:chExt cx="950" cy="675"/>
            </a:xfrm>
          </p:grpSpPr>
          <p:sp>
            <p:nvSpPr>
              <p:cNvPr id="3075112" name="Rectangle 40"/>
              <p:cNvSpPr>
                <a:spLocks noChangeArrowheads="1"/>
              </p:cNvSpPr>
              <p:nvPr/>
            </p:nvSpPr>
            <p:spPr bwMode="auto">
              <a:xfrm>
                <a:off x="1956" y="3367"/>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13" name="Rectangle 41"/>
              <p:cNvSpPr>
                <a:spLocks noChangeArrowheads="1"/>
              </p:cNvSpPr>
              <p:nvPr/>
            </p:nvSpPr>
            <p:spPr bwMode="auto">
              <a:xfrm>
                <a:off x="1956" y="3463"/>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14" name="Rectangle 42"/>
              <p:cNvSpPr>
                <a:spLocks noChangeArrowheads="1"/>
              </p:cNvSpPr>
              <p:nvPr/>
            </p:nvSpPr>
            <p:spPr bwMode="auto">
              <a:xfrm>
                <a:off x="1956" y="3559"/>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15" name="Rectangle 43"/>
              <p:cNvSpPr>
                <a:spLocks noChangeArrowheads="1"/>
              </p:cNvSpPr>
              <p:nvPr/>
            </p:nvSpPr>
            <p:spPr bwMode="auto">
              <a:xfrm>
                <a:off x="1956" y="3655"/>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16" name="Rectangle 44"/>
              <p:cNvSpPr>
                <a:spLocks noChangeArrowheads="1"/>
              </p:cNvSpPr>
              <p:nvPr/>
            </p:nvSpPr>
            <p:spPr bwMode="auto">
              <a:xfrm>
                <a:off x="1956" y="3751"/>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17" name="Rectangle 45"/>
              <p:cNvSpPr>
                <a:spLocks noChangeArrowheads="1"/>
              </p:cNvSpPr>
              <p:nvPr/>
            </p:nvSpPr>
            <p:spPr bwMode="auto">
              <a:xfrm>
                <a:off x="1956" y="3847"/>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75118" name="Rectangle 46"/>
              <p:cNvSpPr>
                <a:spLocks noChangeArrowheads="1"/>
              </p:cNvSpPr>
              <p:nvPr/>
            </p:nvSpPr>
            <p:spPr bwMode="auto">
              <a:xfrm>
                <a:off x="1956" y="3943"/>
                <a:ext cx="950" cy="99"/>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grpSp>
        <p:sp>
          <p:nvSpPr>
            <p:cNvPr id="3075119" name="Text Box 47"/>
            <p:cNvSpPr txBox="1">
              <a:spLocks noChangeArrowheads="1"/>
            </p:cNvSpPr>
            <p:nvPr/>
          </p:nvSpPr>
          <p:spPr bwMode="auto">
            <a:xfrm>
              <a:off x="3531" y="3294"/>
              <a:ext cx="701" cy="865"/>
            </a:xfrm>
            <a:prstGeom prst="rect">
              <a:avLst/>
            </a:prstGeom>
            <a:noFill/>
            <a:ln w="12700">
              <a:noFill/>
              <a:miter lim="800000"/>
              <a:headEnd/>
              <a:tailEnd/>
            </a:ln>
            <a:effectLst/>
          </p:spPr>
          <p:txBody>
            <a:bodyPr wrap="none">
              <a:prstTxWarp prst="textNoShape">
                <a:avLst/>
              </a:prstTxWarp>
              <a:spAutoFit/>
            </a:bodyPr>
            <a:lstStyle/>
            <a:p>
              <a:pPr algn="ctr"/>
              <a:r>
                <a:rPr lang="en-US" sz="2800" b="1"/>
                <a:t>B </a:t>
              </a:r>
            </a:p>
            <a:p>
              <a:pPr algn="ctr"/>
              <a:r>
                <a:rPr lang="en-US" sz="2800" b="1"/>
                <a:t>Page</a:t>
              </a:r>
            </a:p>
            <a:p>
              <a:pPr algn="ctr"/>
              <a:r>
                <a:rPr lang="en-US" sz="2800" b="1"/>
                <a:t>Table</a:t>
              </a:r>
              <a:endParaRPr lang="en-US" sz="2000"/>
            </a:p>
          </p:txBody>
        </p:sp>
      </p:grpSp>
      <p:grpSp>
        <p:nvGrpSpPr>
          <p:cNvPr id="6" name="Group 48"/>
          <p:cNvGrpSpPr>
            <a:grpSpLocks/>
          </p:cNvGrpSpPr>
          <p:nvPr/>
        </p:nvGrpSpPr>
        <p:grpSpPr bwMode="auto">
          <a:xfrm>
            <a:off x="757238" y="1644650"/>
            <a:ext cx="7515225" cy="4873625"/>
            <a:chOff x="475" y="1036"/>
            <a:chExt cx="4734" cy="3070"/>
          </a:xfrm>
        </p:grpSpPr>
        <p:grpSp>
          <p:nvGrpSpPr>
            <p:cNvPr id="7" name="Group 49"/>
            <p:cNvGrpSpPr>
              <a:grpSpLocks/>
            </p:cNvGrpSpPr>
            <p:nvPr/>
          </p:nvGrpSpPr>
          <p:grpSpPr bwMode="auto">
            <a:xfrm>
              <a:off x="4454" y="1036"/>
              <a:ext cx="755" cy="3070"/>
              <a:chOff x="4112" y="666"/>
              <a:chExt cx="1008" cy="3420"/>
            </a:xfrm>
          </p:grpSpPr>
          <p:sp>
            <p:nvSpPr>
              <p:cNvPr id="3075122" name="Rectangle 50"/>
              <p:cNvSpPr>
                <a:spLocks noChangeArrowheads="1"/>
              </p:cNvSpPr>
              <p:nvPr/>
            </p:nvSpPr>
            <p:spPr bwMode="auto">
              <a:xfrm>
                <a:off x="4112" y="351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23" name="Rectangle 51"/>
              <p:cNvSpPr>
                <a:spLocks noChangeArrowheads="1"/>
              </p:cNvSpPr>
              <p:nvPr/>
            </p:nvSpPr>
            <p:spPr bwMode="auto">
              <a:xfrm>
                <a:off x="4112" y="180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24" name="Rectangle 52"/>
              <p:cNvSpPr>
                <a:spLocks noChangeArrowheads="1"/>
              </p:cNvSpPr>
              <p:nvPr/>
            </p:nvSpPr>
            <p:spPr bwMode="auto">
              <a:xfrm>
                <a:off x="4112" y="123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grpSp>
            <p:nvGrpSpPr>
              <p:cNvPr id="8" name="Group 53"/>
              <p:cNvGrpSpPr>
                <a:grpSpLocks/>
              </p:cNvGrpSpPr>
              <p:nvPr/>
            </p:nvGrpSpPr>
            <p:grpSpPr bwMode="auto">
              <a:xfrm>
                <a:off x="4112" y="666"/>
                <a:ext cx="1008" cy="3420"/>
                <a:chOff x="4112" y="666"/>
                <a:chExt cx="1008" cy="3420"/>
              </a:xfrm>
            </p:grpSpPr>
            <p:sp>
              <p:nvSpPr>
                <p:cNvPr id="3075126" name="Rectangle 54"/>
                <p:cNvSpPr>
                  <a:spLocks noChangeArrowheads="1"/>
                </p:cNvSpPr>
                <p:nvPr/>
              </p:nvSpPr>
              <p:spPr bwMode="auto">
                <a:xfrm>
                  <a:off x="4112" y="380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27" name="Rectangle 55"/>
                <p:cNvSpPr>
                  <a:spLocks noChangeArrowheads="1"/>
                </p:cNvSpPr>
                <p:nvPr/>
              </p:nvSpPr>
              <p:spPr bwMode="auto">
                <a:xfrm>
                  <a:off x="4112" y="323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28" name="Rectangle 56"/>
                <p:cNvSpPr>
                  <a:spLocks noChangeArrowheads="1"/>
                </p:cNvSpPr>
                <p:nvPr/>
              </p:nvSpPr>
              <p:spPr bwMode="auto">
                <a:xfrm>
                  <a:off x="4112" y="294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29" name="Rectangle 57"/>
                <p:cNvSpPr>
                  <a:spLocks noChangeArrowheads="1"/>
                </p:cNvSpPr>
                <p:nvPr/>
              </p:nvSpPr>
              <p:spPr bwMode="auto">
                <a:xfrm>
                  <a:off x="4112" y="266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30" name="Rectangle 58"/>
                <p:cNvSpPr>
                  <a:spLocks noChangeArrowheads="1"/>
                </p:cNvSpPr>
                <p:nvPr/>
              </p:nvSpPr>
              <p:spPr bwMode="auto">
                <a:xfrm>
                  <a:off x="4112" y="237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31" name="Rectangle 59"/>
                <p:cNvSpPr>
                  <a:spLocks noChangeArrowheads="1"/>
                </p:cNvSpPr>
                <p:nvPr/>
              </p:nvSpPr>
              <p:spPr bwMode="auto">
                <a:xfrm>
                  <a:off x="4112" y="209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32" name="Rectangle 60"/>
                <p:cNvSpPr>
                  <a:spLocks noChangeArrowheads="1"/>
                </p:cNvSpPr>
                <p:nvPr/>
              </p:nvSpPr>
              <p:spPr bwMode="auto">
                <a:xfrm>
                  <a:off x="4112" y="152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33" name="Rectangle 61"/>
                <p:cNvSpPr>
                  <a:spLocks noChangeArrowheads="1"/>
                </p:cNvSpPr>
                <p:nvPr/>
              </p:nvSpPr>
              <p:spPr bwMode="auto">
                <a:xfrm>
                  <a:off x="4112" y="95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34" name="Rectangle 62"/>
                <p:cNvSpPr>
                  <a:spLocks noChangeArrowheads="1"/>
                </p:cNvSpPr>
                <p:nvPr/>
              </p:nvSpPr>
              <p:spPr bwMode="auto">
                <a:xfrm>
                  <a:off x="4112" y="66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grpSp>
        </p:grpSp>
        <p:grpSp>
          <p:nvGrpSpPr>
            <p:cNvPr id="9" name="Group 63"/>
            <p:cNvGrpSpPr>
              <a:grpSpLocks/>
            </p:cNvGrpSpPr>
            <p:nvPr/>
          </p:nvGrpSpPr>
          <p:grpSpPr bwMode="auto">
            <a:xfrm>
              <a:off x="475" y="1036"/>
              <a:ext cx="755" cy="3070"/>
              <a:chOff x="4112" y="666"/>
              <a:chExt cx="1008" cy="3420"/>
            </a:xfrm>
          </p:grpSpPr>
          <p:sp>
            <p:nvSpPr>
              <p:cNvPr id="3075136" name="Rectangle 64"/>
              <p:cNvSpPr>
                <a:spLocks noChangeArrowheads="1"/>
              </p:cNvSpPr>
              <p:nvPr/>
            </p:nvSpPr>
            <p:spPr bwMode="auto">
              <a:xfrm>
                <a:off x="4112" y="351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37" name="Rectangle 65"/>
              <p:cNvSpPr>
                <a:spLocks noChangeArrowheads="1"/>
              </p:cNvSpPr>
              <p:nvPr/>
            </p:nvSpPr>
            <p:spPr bwMode="auto">
              <a:xfrm>
                <a:off x="4112" y="180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38" name="Rectangle 66"/>
              <p:cNvSpPr>
                <a:spLocks noChangeArrowheads="1"/>
              </p:cNvSpPr>
              <p:nvPr/>
            </p:nvSpPr>
            <p:spPr bwMode="auto">
              <a:xfrm>
                <a:off x="4112" y="123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grpSp>
            <p:nvGrpSpPr>
              <p:cNvPr id="10" name="Group 67"/>
              <p:cNvGrpSpPr>
                <a:grpSpLocks/>
              </p:cNvGrpSpPr>
              <p:nvPr/>
            </p:nvGrpSpPr>
            <p:grpSpPr bwMode="auto">
              <a:xfrm>
                <a:off x="4112" y="666"/>
                <a:ext cx="1008" cy="3420"/>
                <a:chOff x="4112" y="666"/>
                <a:chExt cx="1008" cy="3420"/>
              </a:xfrm>
            </p:grpSpPr>
            <p:sp>
              <p:nvSpPr>
                <p:cNvPr id="3075140" name="Rectangle 68"/>
                <p:cNvSpPr>
                  <a:spLocks noChangeArrowheads="1"/>
                </p:cNvSpPr>
                <p:nvPr/>
              </p:nvSpPr>
              <p:spPr bwMode="auto">
                <a:xfrm>
                  <a:off x="4112" y="380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41" name="Rectangle 69"/>
                <p:cNvSpPr>
                  <a:spLocks noChangeArrowheads="1"/>
                </p:cNvSpPr>
                <p:nvPr/>
              </p:nvSpPr>
              <p:spPr bwMode="auto">
                <a:xfrm>
                  <a:off x="4112" y="323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42" name="Rectangle 70"/>
                <p:cNvSpPr>
                  <a:spLocks noChangeArrowheads="1"/>
                </p:cNvSpPr>
                <p:nvPr/>
              </p:nvSpPr>
              <p:spPr bwMode="auto">
                <a:xfrm>
                  <a:off x="4112" y="294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43" name="Rectangle 71"/>
                <p:cNvSpPr>
                  <a:spLocks noChangeArrowheads="1"/>
                </p:cNvSpPr>
                <p:nvPr/>
              </p:nvSpPr>
              <p:spPr bwMode="auto">
                <a:xfrm>
                  <a:off x="4112" y="266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44" name="Rectangle 72"/>
                <p:cNvSpPr>
                  <a:spLocks noChangeArrowheads="1"/>
                </p:cNvSpPr>
                <p:nvPr/>
              </p:nvSpPr>
              <p:spPr bwMode="auto">
                <a:xfrm>
                  <a:off x="4112" y="237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45" name="Rectangle 73"/>
                <p:cNvSpPr>
                  <a:spLocks noChangeArrowheads="1"/>
                </p:cNvSpPr>
                <p:nvPr/>
              </p:nvSpPr>
              <p:spPr bwMode="auto">
                <a:xfrm>
                  <a:off x="4112" y="209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46" name="Rectangle 74"/>
                <p:cNvSpPr>
                  <a:spLocks noChangeArrowheads="1"/>
                </p:cNvSpPr>
                <p:nvPr/>
              </p:nvSpPr>
              <p:spPr bwMode="auto">
                <a:xfrm>
                  <a:off x="4112" y="152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47" name="Rectangle 75"/>
                <p:cNvSpPr>
                  <a:spLocks noChangeArrowheads="1"/>
                </p:cNvSpPr>
                <p:nvPr/>
              </p:nvSpPr>
              <p:spPr bwMode="auto">
                <a:xfrm>
                  <a:off x="4112" y="951"/>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48" name="Rectangle 76"/>
                <p:cNvSpPr>
                  <a:spLocks noChangeArrowheads="1"/>
                </p:cNvSpPr>
                <p:nvPr/>
              </p:nvSpPr>
              <p:spPr bwMode="auto">
                <a:xfrm>
                  <a:off x="4112" y="666"/>
                  <a:ext cx="1008"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grpSp>
        </p:grpSp>
        <p:grpSp>
          <p:nvGrpSpPr>
            <p:cNvPr id="11" name="Group 77"/>
            <p:cNvGrpSpPr>
              <a:grpSpLocks/>
            </p:cNvGrpSpPr>
            <p:nvPr/>
          </p:nvGrpSpPr>
          <p:grpSpPr bwMode="auto">
            <a:xfrm>
              <a:off x="2406" y="1584"/>
              <a:ext cx="767" cy="2280"/>
              <a:chOff x="2406" y="1584"/>
              <a:chExt cx="842" cy="2280"/>
            </a:xfrm>
          </p:grpSpPr>
          <p:sp>
            <p:nvSpPr>
              <p:cNvPr id="3075150" name="Rectangle 78"/>
              <p:cNvSpPr>
                <a:spLocks noChangeArrowheads="1"/>
              </p:cNvSpPr>
              <p:nvPr/>
            </p:nvSpPr>
            <p:spPr bwMode="auto">
              <a:xfrm>
                <a:off x="2406" y="3009"/>
                <a:ext cx="842"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51" name="Rectangle 79"/>
              <p:cNvSpPr>
                <a:spLocks noChangeArrowheads="1"/>
              </p:cNvSpPr>
              <p:nvPr/>
            </p:nvSpPr>
            <p:spPr bwMode="auto">
              <a:xfrm>
                <a:off x="2406" y="2439"/>
                <a:ext cx="842"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52" name="Rectangle 80"/>
              <p:cNvSpPr>
                <a:spLocks noChangeArrowheads="1"/>
              </p:cNvSpPr>
              <p:nvPr/>
            </p:nvSpPr>
            <p:spPr bwMode="auto">
              <a:xfrm>
                <a:off x="2406" y="3579"/>
                <a:ext cx="842"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53" name="Rectangle 81"/>
              <p:cNvSpPr>
                <a:spLocks noChangeArrowheads="1"/>
              </p:cNvSpPr>
              <p:nvPr/>
            </p:nvSpPr>
            <p:spPr bwMode="auto">
              <a:xfrm>
                <a:off x="2406" y="3294"/>
                <a:ext cx="842"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54" name="Rectangle 82"/>
              <p:cNvSpPr>
                <a:spLocks noChangeArrowheads="1"/>
              </p:cNvSpPr>
              <p:nvPr/>
            </p:nvSpPr>
            <p:spPr bwMode="auto">
              <a:xfrm>
                <a:off x="2406" y="2724"/>
                <a:ext cx="842"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55" name="Rectangle 83"/>
              <p:cNvSpPr>
                <a:spLocks noChangeArrowheads="1"/>
              </p:cNvSpPr>
              <p:nvPr/>
            </p:nvSpPr>
            <p:spPr bwMode="auto">
              <a:xfrm>
                <a:off x="2406" y="2154"/>
                <a:ext cx="842"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56" name="Rectangle 84"/>
              <p:cNvSpPr>
                <a:spLocks noChangeArrowheads="1"/>
              </p:cNvSpPr>
              <p:nvPr/>
            </p:nvSpPr>
            <p:spPr bwMode="auto">
              <a:xfrm>
                <a:off x="2406" y="1869"/>
                <a:ext cx="842"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75157" name="Rectangle 85"/>
              <p:cNvSpPr>
                <a:spLocks noChangeArrowheads="1"/>
              </p:cNvSpPr>
              <p:nvPr/>
            </p:nvSpPr>
            <p:spPr bwMode="auto">
              <a:xfrm>
                <a:off x="2406" y="1584"/>
                <a:ext cx="842" cy="28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grpSp>
      </p:grpSp>
      <p:grpSp>
        <p:nvGrpSpPr>
          <p:cNvPr id="12" name="Group 86"/>
          <p:cNvGrpSpPr>
            <a:grpSpLocks/>
          </p:cNvGrpSpPr>
          <p:nvPr/>
        </p:nvGrpSpPr>
        <p:grpSpPr bwMode="auto">
          <a:xfrm>
            <a:off x="757238" y="2457450"/>
            <a:ext cx="4283075" cy="1857375"/>
            <a:chOff x="475" y="1548"/>
            <a:chExt cx="2698" cy="1170"/>
          </a:xfrm>
        </p:grpSpPr>
        <p:cxnSp>
          <p:nvCxnSpPr>
            <p:cNvPr id="3075159" name="AutoShape 87"/>
            <p:cNvCxnSpPr>
              <a:cxnSpLocks noChangeShapeType="1"/>
              <a:stCxn id="3075138" idx="3"/>
              <a:endCxn id="3075103" idx="1"/>
            </p:cNvCxnSpPr>
            <p:nvPr/>
          </p:nvCxnSpPr>
          <p:spPr bwMode="auto">
            <a:xfrm>
              <a:off x="1183" y="1676"/>
              <a:ext cx="264" cy="878"/>
            </a:xfrm>
            <a:prstGeom prst="curvedConnector3">
              <a:avLst>
                <a:gd name="adj1" fmla="val 50000"/>
              </a:avLst>
            </a:prstGeom>
            <a:noFill/>
            <a:ln w="38100">
              <a:solidFill>
                <a:srgbClr val="FF66FF"/>
              </a:solidFill>
              <a:round/>
              <a:headEnd/>
              <a:tailEnd type="triangle" w="med" len="med"/>
            </a:ln>
            <a:effectLst/>
          </p:spPr>
        </p:cxnSp>
        <p:cxnSp>
          <p:nvCxnSpPr>
            <p:cNvPr id="3075160" name="AutoShape 88"/>
            <p:cNvCxnSpPr>
              <a:cxnSpLocks noChangeShapeType="1"/>
              <a:stCxn id="3075103" idx="3"/>
              <a:endCxn id="3075151" idx="1"/>
            </p:cNvCxnSpPr>
            <p:nvPr/>
          </p:nvCxnSpPr>
          <p:spPr bwMode="auto">
            <a:xfrm>
              <a:off x="2020" y="2554"/>
              <a:ext cx="339" cy="28"/>
            </a:xfrm>
            <a:prstGeom prst="curvedConnector3">
              <a:avLst>
                <a:gd name="adj1" fmla="val 50000"/>
              </a:avLst>
            </a:prstGeom>
            <a:noFill/>
            <a:ln w="38100">
              <a:solidFill>
                <a:srgbClr val="FF66FF"/>
              </a:solidFill>
              <a:round/>
              <a:headEnd/>
              <a:tailEnd type="triangle" w="med" len="med"/>
            </a:ln>
            <a:effectLst/>
          </p:spPr>
        </p:cxnSp>
        <p:sp>
          <p:nvSpPr>
            <p:cNvPr id="3075161" name="Rectangle 89"/>
            <p:cNvSpPr>
              <a:spLocks noChangeArrowheads="1"/>
            </p:cNvSpPr>
            <p:nvPr/>
          </p:nvSpPr>
          <p:spPr bwMode="auto">
            <a:xfrm>
              <a:off x="475" y="1548"/>
              <a:ext cx="755" cy="256"/>
            </a:xfrm>
            <a:prstGeom prst="rect">
              <a:avLst/>
            </a:prstGeom>
            <a:solidFill>
              <a:srgbClr val="FF66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3075162" name="Rectangle 90"/>
            <p:cNvSpPr>
              <a:spLocks noChangeArrowheads="1"/>
            </p:cNvSpPr>
            <p:nvPr/>
          </p:nvSpPr>
          <p:spPr bwMode="auto">
            <a:xfrm>
              <a:off x="2418" y="2439"/>
              <a:ext cx="755" cy="279"/>
            </a:xfrm>
            <a:prstGeom prst="rect">
              <a:avLst/>
            </a:prstGeom>
            <a:solidFill>
              <a:srgbClr val="FF66FF"/>
            </a:solidFill>
            <a:ln w="12700">
              <a:solidFill>
                <a:schemeClr val="tx1"/>
              </a:solidFill>
              <a:miter lim="800000"/>
              <a:headEnd/>
              <a:tailEnd/>
            </a:ln>
            <a:effectLst/>
          </p:spPr>
          <p:txBody>
            <a:bodyPr wrap="none" anchor="ctr">
              <a:prstTxWarp prst="textNoShape">
                <a:avLst/>
              </a:prstTxWarp>
            </a:bodyPr>
            <a:lstStyle/>
            <a:p>
              <a:endParaRPr lang="en-US"/>
            </a:p>
          </p:txBody>
        </p:sp>
      </p:grpSp>
      <p:grpSp>
        <p:nvGrpSpPr>
          <p:cNvPr id="13" name="Group 91"/>
          <p:cNvGrpSpPr>
            <a:grpSpLocks/>
          </p:cNvGrpSpPr>
          <p:nvPr/>
        </p:nvGrpSpPr>
        <p:grpSpPr bwMode="auto">
          <a:xfrm>
            <a:off x="757238" y="2051050"/>
            <a:ext cx="4264025" cy="2703513"/>
            <a:chOff x="475" y="1292"/>
            <a:chExt cx="2686" cy="1703"/>
          </a:xfrm>
        </p:grpSpPr>
        <p:cxnSp>
          <p:nvCxnSpPr>
            <p:cNvPr id="3075164" name="AutoShape 92"/>
            <p:cNvCxnSpPr>
              <a:cxnSpLocks noChangeShapeType="1"/>
              <a:stCxn id="3075147" idx="3"/>
              <a:endCxn id="3075102" idx="1"/>
            </p:cNvCxnSpPr>
            <p:nvPr/>
          </p:nvCxnSpPr>
          <p:spPr bwMode="auto">
            <a:xfrm>
              <a:off x="1183" y="1420"/>
              <a:ext cx="264" cy="1038"/>
            </a:xfrm>
            <a:prstGeom prst="curvedConnector3">
              <a:avLst>
                <a:gd name="adj1" fmla="val 50000"/>
              </a:avLst>
            </a:prstGeom>
            <a:noFill/>
            <a:ln w="38100">
              <a:solidFill>
                <a:srgbClr val="FFFF00"/>
              </a:solidFill>
              <a:round/>
              <a:headEnd/>
              <a:tailEnd type="triangle" w="med" len="med"/>
            </a:ln>
            <a:effectLst/>
          </p:spPr>
        </p:cxnSp>
        <p:cxnSp>
          <p:nvCxnSpPr>
            <p:cNvPr id="3075165" name="AutoShape 93"/>
            <p:cNvCxnSpPr>
              <a:cxnSpLocks noChangeShapeType="1"/>
              <a:stCxn id="3075102" idx="3"/>
              <a:endCxn id="3075154" idx="1"/>
            </p:cNvCxnSpPr>
            <p:nvPr/>
          </p:nvCxnSpPr>
          <p:spPr bwMode="auto">
            <a:xfrm>
              <a:off x="2020" y="2458"/>
              <a:ext cx="339" cy="409"/>
            </a:xfrm>
            <a:prstGeom prst="curvedConnector3">
              <a:avLst>
                <a:gd name="adj1" fmla="val 50000"/>
              </a:avLst>
            </a:prstGeom>
            <a:noFill/>
            <a:ln w="38100">
              <a:solidFill>
                <a:srgbClr val="FFFF00"/>
              </a:solidFill>
              <a:round/>
              <a:headEnd/>
              <a:tailEnd type="triangle" w="med" len="med"/>
            </a:ln>
            <a:effectLst/>
          </p:spPr>
        </p:cxnSp>
        <p:sp>
          <p:nvSpPr>
            <p:cNvPr id="3075166" name="Rectangle 94"/>
            <p:cNvSpPr>
              <a:spLocks noChangeArrowheads="1"/>
            </p:cNvSpPr>
            <p:nvPr/>
          </p:nvSpPr>
          <p:spPr bwMode="auto">
            <a:xfrm>
              <a:off x="475" y="1292"/>
              <a:ext cx="755" cy="256"/>
            </a:xfrm>
            <a:prstGeom prst="rect">
              <a:avLst/>
            </a:prstGeom>
            <a:solidFill>
              <a:srgbClr val="FFFF00"/>
            </a:solidFill>
            <a:ln w="12700">
              <a:solidFill>
                <a:schemeClr val="tx1"/>
              </a:solidFill>
              <a:miter lim="800000"/>
              <a:headEnd/>
              <a:tailEnd/>
            </a:ln>
            <a:effectLst/>
          </p:spPr>
          <p:txBody>
            <a:bodyPr wrap="none" anchor="ctr">
              <a:prstTxWarp prst="textNoShape">
                <a:avLst/>
              </a:prstTxWarp>
            </a:bodyPr>
            <a:lstStyle/>
            <a:p>
              <a:endParaRPr lang="en-US"/>
            </a:p>
          </p:txBody>
        </p:sp>
        <p:sp>
          <p:nvSpPr>
            <p:cNvPr id="3075167" name="Rectangle 95"/>
            <p:cNvSpPr>
              <a:spLocks noChangeArrowheads="1"/>
            </p:cNvSpPr>
            <p:nvPr/>
          </p:nvSpPr>
          <p:spPr bwMode="auto">
            <a:xfrm>
              <a:off x="2406" y="2739"/>
              <a:ext cx="755" cy="256"/>
            </a:xfrm>
            <a:prstGeom prst="rect">
              <a:avLst/>
            </a:prstGeom>
            <a:solidFill>
              <a:srgbClr val="FFFF00"/>
            </a:solidFill>
            <a:ln w="12700">
              <a:solidFill>
                <a:schemeClr val="tx1"/>
              </a:solidFill>
              <a:miter lim="800000"/>
              <a:headEnd/>
              <a:tailEnd/>
            </a:ln>
            <a:effectLst/>
          </p:spPr>
          <p:txBody>
            <a:bodyPr wrap="none" anchor="ctr">
              <a:prstTxWarp prst="textNoShape">
                <a:avLst/>
              </a:prstTxWarp>
            </a:bodyPr>
            <a:lstStyle/>
            <a:p>
              <a:endParaRPr lang="en-US"/>
            </a:p>
          </p:txBody>
        </p:sp>
      </p:grpSp>
      <p:grpSp>
        <p:nvGrpSpPr>
          <p:cNvPr id="14" name="Group 96"/>
          <p:cNvGrpSpPr>
            <a:grpSpLocks/>
          </p:cNvGrpSpPr>
          <p:nvPr/>
        </p:nvGrpSpPr>
        <p:grpSpPr bwMode="auto">
          <a:xfrm>
            <a:off x="757238" y="4081463"/>
            <a:ext cx="4264025" cy="1577975"/>
            <a:chOff x="475" y="2571"/>
            <a:chExt cx="2686" cy="994"/>
          </a:xfrm>
        </p:grpSpPr>
        <p:cxnSp>
          <p:nvCxnSpPr>
            <p:cNvPr id="3075169" name="AutoShape 97"/>
            <p:cNvCxnSpPr>
              <a:cxnSpLocks noChangeShapeType="1"/>
              <a:endCxn id="3075105" idx="1"/>
            </p:cNvCxnSpPr>
            <p:nvPr/>
          </p:nvCxnSpPr>
          <p:spPr bwMode="auto">
            <a:xfrm>
              <a:off x="1244" y="2699"/>
              <a:ext cx="243" cy="47"/>
            </a:xfrm>
            <a:prstGeom prst="curvedConnector3">
              <a:avLst>
                <a:gd name="adj1" fmla="val 51852"/>
              </a:avLst>
            </a:prstGeom>
            <a:noFill/>
            <a:ln w="38100">
              <a:solidFill>
                <a:schemeClr val="accent2"/>
              </a:solidFill>
              <a:round/>
              <a:headEnd/>
              <a:tailEnd type="triangle" w="med" len="med"/>
            </a:ln>
            <a:effectLst/>
          </p:spPr>
        </p:cxnSp>
        <p:cxnSp>
          <p:nvCxnSpPr>
            <p:cNvPr id="3075170" name="AutoShape 98"/>
            <p:cNvCxnSpPr>
              <a:cxnSpLocks noChangeShapeType="1"/>
              <a:stCxn id="3075105" idx="3"/>
            </p:cNvCxnSpPr>
            <p:nvPr/>
          </p:nvCxnSpPr>
          <p:spPr bwMode="auto">
            <a:xfrm>
              <a:off x="2078" y="2746"/>
              <a:ext cx="318" cy="691"/>
            </a:xfrm>
            <a:prstGeom prst="curvedConnector2">
              <a:avLst/>
            </a:prstGeom>
            <a:noFill/>
            <a:ln w="38100">
              <a:solidFill>
                <a:schemeClr val="accent2"/>
              </a:solidFill>
              <a:round/>
              <a:headEnd/>
              <a:tailEnd type="triangle" w="med" len="med"/>
            </a:ln>
            <a:effectLst/>
          </p:spPr>
        </p:cxnSp>
        <p:sp>
          <p:nvSpPr>
            <p:cNvPr id="3075171" name="Rectangle 99"/>
            <p:cNvSpPr>
              <a:spLocks noChangeArrowheads="1"/>
            </p:cNvSpPr>
            <p:nvPr/>
          </p:nvSpPr>
          <p:spPr bwMode="auto">
            <a:xfrm>
              <a:off x="475" y="2571"/>
              <a:ext cx="755" cy="256"/>
            </a:xfrm>
            <a:prstGeom prst="rect">
              <a:avLst/>
            </a:prstGeom>
            <a:solidFill>
              <a:schemeClr val="accent2"/>
            </a:solidFill>
            <a:ln w="12700">
              <a:solidFill>
                <a:schemeClr val="tx1"/>
              </a:solidFill>
              <a:miter lim="800000"/>
              <a:headEnd/>
              <a:tailEnd/>
            </a:ln>
            <a:effectLst/>
          </p:spPr>
          <p:txBody>
            <a:bodyPr wrap="none" anchor="ctr">
              <a:prstTxWarp prst="textNoShape">
                <a:avLst/>
              </a:prstTxWarp>
            </a:bodyPr>
            <a:lstStyle/>
            <a:p>
              <a:endParaRPr lang="en-US"/>
            </a:p>
          </p:txBody>
        </p:sp>
        <p:sp>
          <p:nvSpPr>
            <p:cNvPr id="3075172" name="Rectangle 100"/>
            <p:cNvSpPr>
              <a:spLocks noChangeArrowheads="1"/>
            </p:cNvSpPr>
            <p:nvPr/>
          </p:nvSpPr>
          <p:spPr bwMode="auto">
            <a:xfrm>
              <a:off x="2406" y="3309"/>
              <a:ext cx="755" cy="256"/>
            </a:xfrm>
            <a:prstGeom prst="rect">
              <a:avLst/>
            </a:prstGeom>
            <a:solidFill>
              <a:schemeClr val="accent2"/>
            </a:solidFill>
            <a:ln w="12700">
              <a:solidFill>
                <a:schemeClr val="tx1"/>
              </a:solidFill>
              <a:miter lim="800000"/>
              <a:headEnd/>
              <a:tailEnd/>
            </a:ln>
            <a:effectLst/>
          </p:spPr>
          <p:txBody>
            <a:bodyPr wrap="none" anchor="ctr">
              <a:prstTxWarp prst="textNoShape">
                <a:avLst/>
              </a:prstTxWarp>
            </a:bodyPr>
            <a:lstStyle/>
            <a:p>
              <a:endParaRPr lang="en-US"/>
            </a:p>
          </p:txBody>
        </p:sp>
      </p:grpSp>
      <p:grpSp>
        <p:nvGrpSpPr>
          <p:cNvPr id="15" name="Group 101"/>
          <p:cNvGrpSpPr>
            <a:grpSpLocks/>
          </p:cNvGrpSpPr>
          <p:nvPr/>
        </p:nvGrpSpPr>
        <p:grpSpPr bwMode="auto">
          <a:xfrm>
            <a:off x="757238" y="3013075"/>
            <a:ext cx="4283075" cy="2693988"/>
            <a:chOff x="475" y="1898"/>
            <a:chExt cx="2698" cy="1697"/>
          </a:xfrm>
        </p:grpSpPr>
        <p:cxnSp>
          <p:nvCxnSpPr>
            <p:cNvPr id="3075174" name="AutoShape 102"/>
            <p:cNvCxnSpPr>
              <a:cxnSpLocks noChangeShapeType="1"/>
            </p:cNvCxnSpPr>
            <p:nvPr/>
          </p:nvCxnSpPr>
          <p:spPr bwMode="auto">
            <a:xfrm rot="16200000">
              <a:off x="1099" y="3081"/>
              <a:ext cx="529" cy="243"/>
            </a:xfrm>
            <a:prstGeom prst="curvedConnector2">
              <a:avLst/>
            </a:prstGeom>
            <a:noFill/>
            <a:ln w="38100">
              <a:solidFill>
                <a:schemeClr val="folHlink"/>
              </a:solidFill>
              <a:round/>
              <a:headEnd/>
              <a:tailEnd type="triangle" w="med" len="med"/>
            </a:ln>
            <a:effectLst/>
          </p:spPr>
        </p:cxnSp>
        <p:cxnSp>
          <p:nvCxnSpPr>
            <p:cNvPr id="3075175" name="AutoShape 103"/>
            <p:cNvCxnSpPr>
              <a:cxnSpLocks noChangeShapeType="1"/>
            </p:cNvCxnSpPr>
            <p:nvPr/>
          </p:nvCxnSpPr>
          <p:spPr bwMode="auto">
            <a:xfrm flipV="1">
              <a:off x="2076" y="2012"/>
              <a:ext cx="318" cy="926"/>
            </a:xfrm>
            <a:prstGeom prst="curvedConnector2">
              <a:avLst/>
            </a:prstGeom>
            <a:noFill/>
            <a:ln w="38100">
              <a:solidFill>
                <a:schemeClr val="folHlink"/>
              </a:solidFill>
              <a:round/>
              <a:headEnd/>
              <a:tailEnd type="triangle" w="med" len="med"/>
            </a:ln>
            <a:effectLst/>
          </p:spPr>
        </p:cxnSp>
        <p:sp>
          <p:nvSpPr>
            <p:cNvPr id="3075176" name="Rectangle 104"/>
            <p:cNvSpPr>
              <a:spLocks noChangeArrowheads="1"/>
            </p:cNvSpPr>
            <p:nvPr/>
          </p:nvSpPr>
          <p:spPr bwMode="auto">
            <a:xfrm>
              <a:off x="475" y="3339"/>
              <a:ext cx="755" cy="256"/>
            </a:xfrm>
            <a:prstGeom prst="rect">
              <a:avLst/>
            </a:prstGeom>
            <a:solidFill>
              <a:schemeClr val="folHlink"/>
            </a:solidFill>
            <a:ln w="12700">
              <a:solidFill>
                <a:schemeClr val="tx1"/>
              </a:solidFill>
              <a:miter lim="800000"/>
              <a:headEnd/>
              <a:tailEnd/>
            </a:ln>
            <a:effectLst/>
          </p:spPr>
          <p:txBody>
            <a:bodyPr wrap="none" anchor="ctr">
              <a:prstTxWarp prst="textNoShape">
                <a:avLst/>
              </a:prstTxWarp>
            </a:bodyPr>
            <a:lstStyle/>
            <a:p>
              <a:endParaRPr lang="en-US"/>
            </a:p>
          </p:txBody>
        </p:sp>
        <p:sp>
          <p:nvSpPr>
            <p:cNvPr id="3075177" name="Rectangle 105"/>
            <p:cNvSpPr>
              <a:spLocks noChangeArrowheads="1"/>
            </p:cNvSpPr>
            <p:nvPr/>
          </p:nvSpPr>
          <p:spPr bwMode="auto">
            <a:xfrm>
              <a:off x="2418" y="1898"/>
              <a:ext cx="755" cy="256"/>
            </a:xfrm>
            <a:prstGeom prst="rect">
              <a:avLst/>
            </a:prstGeom>
            <a:solidFill>
              <a:schemeClr val="folHlink"/>
            </a:solidFill>
            <a:ln w="12700">
              <a:solidFill>
                <a:schemeClr val="tx1"/>
              </a:solidFill>
              <a:miter lim="800000"/>
              <a:headEnd/>
              <a:tailEnd/>
            </a:ln>
            <a:effectLst/>
          </p:spPr>
          <p:txBody>
            <a:bodyPr wrap="none" anchor="ctr">
              <a:prstTxWarp prst="textNoShape">
                <a:avLst/>
              </a:prstTxWarp>
            </a:bodyPr>
            <a:lstStyle/>
            <a:p>
              <a:endParaRPr lang="en-US"/>
            </a:p>
          </p:txBody>
        </p:sp>
      </p:grpSp>
      <p:grpSp>
        <p:nvGrpSpPr>
          <p:cNvPr id="16" name="Group 106"/>
          <p:cNvGrpSpPr>
            <a:grpSpLocks/>
          </p:cNvGrpSpPr>
          <p:nvPr/>
        </p:nvGrpSpPr>
        <p:grpSpPr bwMode="auto">
          <a:xfrm>
            <a:off x="757238" y="2538413"/>
            <a:ext cx="4302125" cy="4002087"/>
            <a:chOff x="475" y="1599"/>
            <a:chExt cx="2710" cy="2521"/>
          </a:xfrm>
        </p:grpSpPr>
        <p:cxnSp>
          <p:nvCxnSpPr>
            <p:cNvPr id="3075179" name="AutoShape 107"/>
            <p:cNvCxnSpPr>
              <a:cxnSpLocks noChangeShapeType="1"/>
              <a:stCxn id="3075140" idx="3"/>
              <a:endCxn id="3075108" idx="1"/>
            </p:cNvCxnSpPr>
            <p:nvPr/>
          </p:nvCxnSpPr>
          <p:spPr bwMode="auto">
            <a:xfrm flipV="1">
              <a:off x="1183" y="3034"/>
              <a:ext cx="264" cy="945"/>
            </a:xfrm>
            <a:prstGeom prst="curvedConnector3">
              <a:avLst>
                <a:gd name="adj1" fmla="val 50000"/>
              </a:avLst>
            </a:prstGeom>
            <a:noFill/>
            <a:ln w="38100">
              <a:solidFill>
                <a:srgbClr val="FF9900"/>
              </a:solidFill>
              <a:round/>
              <a:headEnd/>
              <a:tailEnd type="triangle" w="med" len="med"/>
            </a:ln>
            <a:effectLst/>
          </p:spPr>
        </p:cxnSp>
        <p:cxnSp>
          <p:nvCxnSpPr>
            <p:cNvPr id="3075180" name="AutoShape 108"/>
            <p:cNvCxnSpPr>
              <a:cxnSpLocks noChangeShapeType="1"/>
              <a:stCxn id="3075108" idx="3"/>
              <a:endCxn id="3075157" idx="1"/>
            </p:cNvCxnSpPr>
            <p:nvPr/>
          </p:nvCxnSpPr>
          <p:spPr bwMode="auto">
            <a:xfrm flipV="1">
              <a:off x="2020" y="1726"/>
              <a:ext cx="339" cy="1307"/>
            </a:xfrm>
            <a:prstGeom prst="curvedConnector3">
              <a:avLst>
                <a:gd name="adj1" fmla="val 50000"/>
              </a:avLst>
            </a:prstGeom>
            <a:noFill/>
            <a:ln w="38100">
              <a:solidFill>
                <a:srgbClr val="FF9900"/>
              </a:solidFill>
              <a:round/>
              <a:headEnd/>
              <a:tailEnd type="triangle" w="med" len="med"/>
            </a:ln>
            <a:effectLst/>
          </p:spPr>
        </p:cxnSp>
        <p:sp>
          <p:nvSpPr>
            <p:cNvPr id="3075181" name="Rectangle 109"/>
            <p:cNvSpPr>
              <a:spLocks noChangeArrowheads="1"/>
            </p:cNvSpPr>
            <p:nvPr/>
          </p:nvSpPr>
          <p:spPr bwMode="auto">
            <a:xfrm>
              <a:off x="475" y="3864"/>
              <a:ext cx="755" cy="256"/>
            </a:xfrm>
            <a:prstGeom prst="rect">
              <a:avLst/>
            </a:prstGeom>
            <a:solidFill>
              <a:srgbClr val="FF9900"/>
            </a:solidFill>
            <a:ln w="12700">
              <a:solidFill>
                <a:schemeClr val="tx1"/>
              </a:solidFill>
              <a:miter lim="800000"/>
              <a:headEnd/>
              <a:tailEnd/>
            </a:ln>
            <a:effectLst/>
          </p:spPr>
          <p:txBody>
            <a:bodyPr wrap="none" anchor="ctr">
              <a:prstTxWarp prst="textNoShape">
                <a:avLst/>
              </a:prstTxWarp>
            </a:bodyPr>
            <a:lstStyle/>
            <a:p>
              <a:endParaRPr lang="en-US"/>
            </a:p>
          </p:txBody>
        </p:sp>
        <p:sp>
          <p:nvSpPr>
            <p:cNvPr id="3075182" name="Rectangle 110"/>
            <p:cNvSpPr>
              <a:spLocks noChangeArrowheads="1"/>
            </p:cNvSpPr>
            <p:nvPr/>
          </p:nvSpPr>
          <p:spPr bwMode="auto">
            <a:xfrm>
              <a:off x="2430" y="1599"/>
              <a:ext cx="755" cy="256"/>
            </a:xfrm>
            <a:prstGeom prst="rect">
              <a:avLst/>
            </a:prstGeom>
            <a:solidFill>
              <a:srgbClr val="FF9900"/>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3075183" name="Text Box 111"/>
          <p:cNvSpPr txBox="1">
            <a:spLocks noChangeArrowheads="1"/>
          </p:cNvSpPr>
          <p:nvPr/>
        </p:nvSpPr>
        <p:spPr bwMode="auto">
          <a:xfrm>
            <a:off x="76200" y="709613"/>
            <a:ext cx="2752725" cy="946150"/>
          </a:xfrm>
          <a:prstGeom prst="rect">
            <a:avLst/>
          </a:prstGeom>
          <a:noFill/>
          <a:ln w="12700">
            <a:noFill/>
            <a:miter lim="800000"/>
            <a:headEnd/>
            <a:tailEnd/>
          </a:ln>
          <a:effectLst/>
        </p:spPr>
        <p:txBody>
          <a:bodyPr wrap="none">
            <a:prstTxWarp prst="textNoShape">
              <a:avLst/>
            </a:prstTxWarp>
            <a:spAutoFit/>
          </a:bodyPr>
          <a:lstStyle/>
          <a:p>
            <a:pPr algn="ctr"/>
            <a:r>
              <a:rPr lang="en-US" sz="2800" b="1">
                <a:solidFill>
                  <a:schemeClr val="tx1"/>
                </a:solidFill>
              </a:rPr>
              <a:t>User A: </a:t>
            </a:r>
            <a:br>
              <a:rPr lang="en-US" sz="2800" b="1">
                <a:solidFill>
                  <a:schemeClr val="tx1"/>
                </a:solidFill>
              </a:rPr>
            </a:br>
            <a:r>
              <a:rPr lang="en-US" sz="2800" b="1">
                <a:solidFill>
                  <a:schemeClr val="tx1"/>
                </a:solidFill>
              </a:rPr>
              <a:t>Virtual Memory</a:t>
            </a:r>
          </a:p>
        </p:txBody>
      </p:sp>
      <p:sp>
        <p:nvSpPr>
          <p:cNvPr id="3075184" name="Text Box 112"/>
          <p:cNvSpPr txBox="1">
            <a:spLocks noChangeArrowheads="1"/>
          </p:cNvSpPr>
          <p:nvPr/>
        </p:nvSpPr>
        <p:spPr bwMode="auto">
          <a:xfrm>
            <a:off x="271463" y="1443038"/>
            <a:ext cx="546100" cy="701675"/>
          </a:xfrm>
          <a:prstGeom prst="rect">
            <a:avLst/>
          </a:prstGeom>
          <a:noFill/>
          <a:ln w="12700">
            <a:noFill/>
            <a:miter lim="800000"/>
            <a:headEnd/>
            <a:tailEnd/>
          </a:ln>
          <a:effectLst/>
        </p:spPr>
        <p:txBody>
          <a:bodyPr wrap="none">
            <a:prstTxWarp prst="textNoShape">
              <a:avLst/>
            </a:prstTxWarp>
            <a:spAutoFit/>
          </a:bodyPr>
          <a:lstStyle/>
          <a:p>
            <a:r>
              <a:rPr lang="en-US" sz="4000" b="1">
                <a:solidFill>
                  <a:schemeClr val="tx1"/>
                </a:solidFill>
                <a:latin typeface="Symbol" pitchFamily="-65" charset="2"/>
              </a:rPr>
              <a:t>¥</a:t>
            </a:r>
          </a:p>
        </p:txBody>
      </p:sp>
      <p:sp>
        <p:nvSpPr>
          <p:cNvPr id="3075185" name="Text Box 113"/>
          <p:cNvSpPr txBox="1">
            <a:spLocks noChangeArrowheads="1"/>
          </p:cNvSpPr>
          <p:nvPr/>
        </p:nvSpPr>
        <p:spPr bwMode="auto">
          <a:xfrm>
            <a:off x="415925" y="6111875"/>
            <a:ext cx="409575" cy="579438"/>
          </a:xfrm>
          <a:prstGeom prst="rect">
            <a:avLst/>
          </a:prstGeom>
          <a:noFill/>
          <a:ln w="12700">
            <a:noFill/>
            <a:miter lim="800000"/>
            <a:headEnd/>
            <a:tailEnd/>
          </a:ln>
          <a:effectLst/>
        </p:spPr>
        <p:txBody>
          <a:bodyPr wrap="none">
            <a:prstTxWarp prst="textNoShape">
              <a:avLst/>
            </a:prstTxWarp>
            <a:spAutoFit/>
          </a:bodyPr>
          <a:lstStyle/>
          <a:p>
            <a:r>
              <a:rPr lang="en-US" sz="3200" b="1">
                <a:solidFill>
                  <a:schemeClr val="tx1"/>
                </a:solidFill>
              </a:rPr>
              <a:t>0</a:t>
            </a:r>
            <a:endParaRPr lang="en-US" sz="3200" b="1"/>
          </a:p>
        </p:txBody>
      </p:sp>
      <p:sp>
        <p:nvSpPr>
          <p:cNvPr id="3075186" name="Text Box 114"/>
          <p:cNvSpPr txBox="1">
            <a:spLocks noChangeArrowheads="1"/>
          </p:cNvSpPr>
          <p:nvPr/>
        </p:nvSpPr>
        <p:spPr bwMode="auto">
          <a:xfrm>
            <a:off x="3432175" y="5695950"/>
            <a:ext cx="409575" cy="579438"/>
          </a:xfrm>
          <a:prstGeom prst="rect">
            <a:avLst/>
          </a:prstGeom>
          <a:noFill/>
          <a:ln w="12700">
            <a:noFill/>
            <a:miter lim="800000"/>
            <a:headEnd/>
            <a:tailEnd/>
          </a:ln>
          <a:effectLst/>
        </p:spPr>
        <p:txBody>
          <a:bodyPr wrap="none">
            <a:prstTxWarp prst="textNoShape">
              <a:avLst/>
            </a:prstTxWarp>
            <a:spAutoFit/>
          </a:bodyPr>
          <a:lstStyle/>
          <a:p>
            <a:r>
              <a:rPr lang="en-US" sz="3200" b="1">
                <a:solidFill>
                  <a:schemeClr val="tx1"/>
                </a:solidFill>
              </a:rPr>
              <a:t>0</a:t>
            </a:r>
          </a:p>
        </p:txBody>
      </p:sp>
      <p:sp>
        <p:nvSpPr>
          <p:cNvPr id="3075187" name="Text Box 115"/>
          <p:cNvSpPr txBox="1">
            <a:spLocks noChangeArrowheads="1"/>
          </p:cNvSpPr>
          <p:nvPr/>
        </p:nvSpPr>
        <p:spPr bwMode="auto">
          <a:xfrm>
            <a:off x="3646488" y="1443038"/>
            <a:ext cx="1646237" cy="946150"/>
          </a:xfrm>
          <a:prstGeom prst="rect">
            <a:avLst/>
          </a:prstGeom>
          <a:noFill/>
          <a:ln w="12700">
            <a:noFill/>
            <a:miter lim="800000"/>
            <a:headEnd/>
            <a:tailEnd/>
          </a:ln>
          <a:effectLst/>
        </p:spPr>
        <p:txBody>
          <a:bodyPr wrap="none">
            <a:prstTxWarp prst="textNoShape">
              <a:avLst/>
            </a:prstTxWarp>
            <a:spAutoFit/>
          </a:bodyPr>
          <a:lstStyle/>
          <a:p>
            <a:r>
              <a:rPr lang="en-US" sz="2800" b="1">
                <a:solidFill>
                  <a:schemeClr val="tx1"/>
                </a:solidFill>
              </a:rPr>
              <a:t>Physical</a:t>
            </a:r>
          </a:p>
          <a:p>
            <a:r>
              <a:rPr lang="en-US" sz="2800" b="1">
                <a:solidFill>
                  <a:schemeClr val="tx1"/>
                </a:solidFill>
              </a:rPr>
              <a:t> Memory</a:t>
            </a:r>
          </a:p>
        </p:txBody>
      </p:sp>
      <p:sp>
        <p:nvSpPr>
          <p:cNvPr id="3075188" name="Text Box 116"/>
          <p:cNvSpPr txBox="1">
            <a:spLocks noChangeArrowheads="1"/>
          </p:cNvSpPr>
          <p:nvPr/>
        </p:nvSpPr>
        <p:spPr bwMode="auto">
          <a:xfrm>
            <a:off x="2608263" y="2389188"/>
            <a:ext cx="1231900" cy="519112"/>
          </a:xfrm>
          <a:prstGeom prst="rect">
            <a:avLst/>
          </a:prstGeom>
          <a:noFill/>
          <a:ln w="12700">
            <a:noFill/>
            <a:miter lim="800000"/>
            <a:headEnd/>
            <a:tailEnd/>
          </a:ln>
          <a:effectLst/>
        </p:spPr>
        <p:txBody>
          <a:bodyPr wrap="none">
            <a:prstTxWarp prst="textNoShape">
              <a:avLst/>
            </a:prstTxWarp>
            <a:spAutoFit/>
          </a:bodyPr>
          <a:lstStyle/>
          <a:p>
            <a:r>
              <a:rPr lang="en-US" sz="2800" b="1">
                <a:solidFill>
                  <a:schemeClr val="tx1"/>
                </a:solidFill>
              </a:rPr>
              <a:t>64 MB</a:t>
            </a:r>
          </a:p>
        </p:txBody>
      </p:sp>
      <p:grpSp>
        <p:nvGrpSpPr>
          <p:cNvPr id="17" name="Group 117"/>
          <p:cNvGrpSpPr>
            <a:grpSpLocks/>
          </p:cNvGrpSpPr>
          <p:nvPr/>
        </p:nvGrpSpPr>
        <p:grpSpPr bwMode="auto">
          <a:xfrm>
            <a:off x="3841750" y="2457450"/>
            <a:ext cx="4430713" cy="1597025"/>
            <a:chOff x="2418" y="1548"/>
            <a:chExt cx="2791" cy="1006"/>
          </a:xfrm>
        </p:grpSpPr>
        <p:cxnSp>
          <p:nvCxnSpPr>
            <p:cNvPr id="3075190" name="AutoShape 118"/>
            <p:cNvCxnSpPr>
              <a:cxnSpLocks noChangeShapeType="1"/>
            </p:cNvCxnSpPr>
            <p:nvPr/>
          </p:nvCxnSpPr>
          <p:spPr bwMode="auto">
            <a:xfrm rot="10800000">
              <a:off x="3185" y="2297"/>
              <a:ext cx="381" cy="257"/>
            </a:xfrm>
            <a:prstGeom prst="curvedConnector3">
              <a:avLst>
                <a:gd name="adj1" fmla="val 50394"/>
              </a:avLst>
            </a:prstGeom>
            <a:noFill/>
            <a:ln w="38100">
              <a:solidFill>
                <a:srgbClr val="FF0000"/>
              </a:solidFill>
              <a:round/>
              <a:headEnd/>
              <a:tailEnd type="triangle" w="med" len="med"/>
            </a:ln>
            <a:effectLst/>
          </p:spPr>
        </p:cxnSp>
        <p:grpSp>
          <p:nvGrpSpPr>
            <p:cNvPr id="18" name="Group 119"/>
            <p:cNvGrpSpPr>
              <a:grpSpLocks/>
            </p:cNvGrpSpPr>
            <p:nvPr/>
          </p:nvGrpSpPr>
          <p:grpSpPr bwMode="auto">
            <a:xfrm>
              <a:off x="4157" y="1548"/>
              <a:ext cx="1052" cy="1006"/>
              <a:chOff x="4157" y="1548"/>
              <a:chExt cx="1052" cy="1006"/>
            </a:xfrm>
          </p:grpSpPr>
          <p:cxnSp>
            <p:nvCxnSpPr>
              <p:cNvPr id="3075192" name="AutoShape 120"/>
              <p:cNvCxnSpPr>
                <a:cxnSpLocks noChangeShapeType="1"/>
              </p:cNvCxnSpPr>
              <p:nvPr/>
            </p:nvCxnSpPr>
            <p:spPr bwMode="auto">
              <a:xfrm rot="10800000" flipV="1">
                <a:off x="4157" y="1676"/>
                <a:ext cx="285" cy="878"/>
              </a:xfrm>
              <a:prstGeom prst="curvedConnector3">
                <a:avLst>
                  <a:gd name="adj1" fmla="val 49472"/>
                </a:avLst>
              </a:prstGeom>
              <a:noFill/>
              <a:ln w="38100">
                <a:solidFill>
                  <a:srgbClr val="FF0000"/>
                </a:solidFill>
                <a:round/>
                <a:headEnd/>
                <a:tailEnd type="triangle" w="med" len="med"/>
              </a:ln>
              <a:effectLst/>
            </p:spPr>
          </p:cxnSp>
          <p:sp>
            <p:nvSpPr>
              <p:cNvPr id="3075193" name="Rectangle 121"/>
              <p:cNvSpPr>
                <a:spLocks noChangeArrowheads="1"/>
              </p:cNvSpPr>
              <p:nvPr/>
            </p:nvSpPr>
            <p:spPr bwMode="auto">
              <a:xfrm>
                <a:off x="4454" y="1548"/>
                <a:ext cx="755" cy="256"/>
              </a:xfrm>
              <a:prstGeom prst="rect">
                <a:avLst/>
              </a:prstGeom>
              <a:solidFill>
                <a:srgbClr val="FF0000"/>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3075194" name="Rectangle 122"/>
            <p:cNvSpPr>
              <a:spLocks noChangeArrowheads="1"/>
            </p:cNvSpPr>
            <p:nvPr/>
          </p:nvSpPr>
          <p:spPr bwMode="auto">
            <a:xfrm>
              <a:off x="2418" y="2183"/>
              <a:ext cx="755" cy="256"/>
            </a:xfrm>
            <a:prstGeom prst="rect">
              <a:avLst/>
            </a:prstGeom>
            <a:solidFill>
              <a:srgbClr val="FF0000"/>
            </a:solidFill>
            <a:ln w="12700">
              <a:solidFill>
                <a:schemeClr val="tx1"/>
              </a:solidFill>
              <a:miter lim="800000"/>
              <a:headEnd/>
              <a:tailEnd/>
            </a:ln>
            <a:effectLst/>
          </p:spPr>
          <p:txBody>
            <a:bodyPr wrap="none" anchor="ctr">
              <a:prstTxWarp prst="textNoShape">
                <a:avLst/>
              </a:prstTxWarp>
            </a:bodyPr>
            <a:lstStyle/>
            <a:p>
              <a:endParaRPr lang="en-US"/>
            </a:p>
          </p:txBody>
        </p:sp>
      </p:grpSp>
      <p:grpSp>
        <p:nvGrpSpPr>
          <p:cNvPr id="19" name="Group 123"/>
          <p:cNvGrpSpPr>
            <a:grpSpLocks/>
          </p:cNvGrpSpPr>
          <p:nvPr/>
        </p:nvGrpSpPr>
        <p:grpSpPr bwMode="auto">
          <a:xfrm>
            <a:off x="3841750" y="4800600"/>
            <a:ext cx="4440238" cy="1311275"/>
            <a:chOff x="2418" y="3024"/>
            <a:chExt cx="2797" cy="826"/>
          </a:xfrm>
        </p:grpSpPr>
        <p:cxnSp>
          <p:nvCxnSpPr>
            <p:cNvPr id="3075196" name="AutoShape 124"/>
            <p:cNvCxnSpPr>
              <a:cxnSpLocks noChangeShapeType="1"/>
            </p:cNvCxnSpPr>
            <p:nvPr/>
          </p:nvCxnSpPr>
          <p:spPr bwMode="auto">
            <a:xfrm rot="10800000" flipV="1">
              <a:off x="3185" y="3034"/>
              <a:ext cx="381" cy="118"/>
            </a:xfrm>
            <a:prstGeom prst="curvedConnector3">
              <a:avLst>
                <a:gd name="adj1" fmla="val 50394"/>
              </a:avLst>
            </a:prstGeom>
            <a:noFill/>
            <a:ln w="38100">
              <a:solidFill>
                <a:srgbClr val="66FF33"/>
              </a:solidFill>
              <a:round/>
              <a:headEnd/>
              <a:tailEnd type="triangle" w="med" len="med"/>
            </a:ln>
            <a:effectLst/>
          </p:spPr>
        </p:cxnSp>
        <p:cxnSp>
          <p:nvCxnSpPr>
            <p:cNvPr id="3075197" name="AutoShape 125"/>
            <p:cNvCxnSpPr>
              <a:cxnSpLocks noChangeShapeType="1"/>
            </p:cNvCxnSpPr>
            <p:nvPr/>
          </p:nvCxnSpPr>
          <p:spPr bwMode="auto">
            <a:xfrm rot="10800000">
              <a:off x="4157" y="3034"/>
              <a:ext cx="285" cy="688"/>
            </a:xfrm>
            <a:prstGeom prst="curvedConnector3">
              <a:avLst>
                <a:gd name="adj1" fmla="val 49472"/>
              </a:avLst>
            </a:prstGeom>
            <a:noFill/>
            <a:ln w="38100">
              <a:solidFill>
                <a:srgbClr val="66FF33"/>
              </a:solidFill>
              <a:round/>
              <a:headEnd/>
              <a:tailEnd type="triangle" w="med" len="med"/>
            </a:ln>
            <a:effectLst/>
          </p:spPr>
        </p:cxnSp>
        <p:sp>
          <p:nvSpPr>
            <p:cNvPr id="3075198" name="Rectangle 126"/>
            <p:cNvSpPr>
              <a:spLocks noChangeArrowheads="1"/>
            </p:cNvSpPr>
            <p:nvPr/>
          </p:nvSpPr>
          <p:spPr bwMode="auto">
            <a:xfrm>
              <a:off x="4460" y="3594"/>
              <a:ext cx="755" cy="256"/>
            </a:xfrm>
            <a:prstGeom prst="rect">
              <a:avLst/>
            </a:prstGeom>
            <a:solidFill>
              <a:srgbClr val="66FF33"/>
            </a:solidFill>
            <a:ln w="12700">
              <a:solidFill>
                <a:schemeClr val="tx1"/>
              </a:solidFill>
              <a:miter lim="800000"/>
              <a:headEnd/>
              <a:tailEnd/>
            </a:ln>
            <a:effectLst/>
          </p:spPr>
          <p:txBody>
            <a:bodyPr wrap="none" anchor="ctr">
              <a:prstTxWarp prst="textNoShape">
                <a:avLst/>
              </a:prstTxWarp>
            </a:bodyPr>
            <a:lstStyle/>
            <a:p>
              <a:endParaRPr lang="en-US"/>
            </a:p>
          </p:txBody>
        </p:sp>
        <p:sp>
          <p:nvSpPr>
            <p:cNvPr id="3075199" name="Rectangle 127"/>
            <p:cNvSpPr>
              <a:spLocks noChangeArrowheads="1"/>
            </p:cNvSpPr>
            <p:nvPr/>
          </p:nvSpPr>
          <p:spPr bwMode="auto">
            <a:xfrm>
              <a:off x="2418" y="3024"/>
              <a:ext cx="755" cy="256"/>
            </a:xfrm>
            <a:prstGeom prst="rect">
              <a:avLst/>
            </a:prstGeom>
            <a:solidFill>
              <a:srgbClr val="66FF33"/>
            </a:solidFill>
            <a:ln w="12700">
              <a:solidFill>
                <a:schemeClr val="tx1"/>
              </a:solidFill>
              <a:miter lim="800000"/>
              <a:headEnd/>
              <a:tailEnd/>
            </a:ln>
            <a:effectLst/>
          </p:spPr>
          <p:txBody>
            <a:bodyPr wrap="none" anchor="ctr">
              <a:prstTxWarp prst="textNoShape">
                <a:avLst/>
              </a:prstTxWarp>
            </a:bodyPr>
            <a:lstStyle/>
            <a:p>
              <a:endParaRPr lang="en-US"/>
            </a:p>
          </p:txBody>
        </p:sp>
      </p:grpSp>
      <p:grpSp>
        <p:nvGrpSpPr>
          <p:cNvPr id="20" name="Group 128"/>
          <p:cNvGrpSpPr>
            <a:grpSpLocks/>
          </p:cNvGrpSpPr>
          <p:nvPr/>
        </p:nvGrpSpPr>
        <p:grpSpPr bwMode="auto">
          <a:xfrm>
            <a:off x="3810000" y="4054475"/>
            <a:ext cx="4471988" cy="2057400"/>
            <a:chOff x="2398" y="2554"/>
            <a:chExt cx="2817" cy="1296"/>
          </a:xfrm>
        </p:grpSpPr>
        <p:cxnSp>
          <p:nvCxnSpPr>
            <p:cNvPr id="3075201" name="AutoShape 129"/>
            <p:cNvCxnSpPr>
              <a:cxnSpLocks noChangeShapeType="1"/>
            </p:cNvCxnSpPr>
            <p:nvPr/>
          </p:nvCxnSpPr>
          <p:spPr bwMode="auto">
            <a:xfrm rot="10800000" flipV="1">
              <a:off x="3185" y="2746"/>
              <a:ext cx="381" cy="976"/>
            </a:xfrm>
            <a:prstGeom prst="curvedConnector3">
              <a:avLst>
                <a:gd name="adj1" fmla="val 50394"/>
              </a:avLst>
            </a:prstGeom>
            <a:noFill/>
            <a:ln w="38100">
              <a:solidFill>
                <a:schemeClr val="accent4"/>
              </a:solidFill>
              <a:round/>
              <a:headEnd/>
              <a:tailEnd type="triangle" w="med" len="med"/>
            </a:ln>
            <a:effectLst/>
          </p:spPr>
        </p:cxnSp>
        <p:sp>
          <p:nvSpPr>
            <p:cNvPr id="3075202" name="Rectangle 130"/>
            <p:cNvSpPr>
              <a:spLocks noChangeArrowheads="1"/>
            </p:cNvSpPr>
            <p:nvPr/>
          </p:nvSpPr>
          <p:spPr bwMode="auto">
            <a:xfrm>
              <a:off x="4460" y="2554"/>
              <a:ext cx="755" cy="256"/>
            </a:xfrm>
            <a:prstGeom prst="rect">
              <a:avLst/>
            </a:prstGeom>
            <a:solidFill>
              <a:schemeClr val="accent4"/>
            </a:solidFill>
            <a:ln w="12700">
              <a:solidFill>
                <a:schemeClr val="tx1"/>
              </a:solidFill>
              <a:miter lim="800000"/>
              <a:headEnd/>
              <a:tailEnd/>
            </a:ln>
            <a:effectLst/>
          </p:spPr>
          <p:txBody>
            <a:bodyPr wrap="none" anchor="ctr">
              <a:prstTxWarp prst="textNoShape">
                <a:avLst/>
              </a:prstTxWarp>
            </a:bodyPr>
            <a:lstStyle/>
            <a:p>
              <a:endParaRPr lang="en-US">
                <a:solidFill>
                  <a:schemeClr val="accent4"/>
                </a:solidFill>
              </a:endParaRPr>
            </a:p>
          </p:txBody>
        </p:sp>
        <p:sp>
          <p:nvSpPr>
            <p:cNvPr id="3075203" name="Rectangle 131"/>
            <p:cNvSpPr>
              <a:spLocks noChangeArrowheads="1"/>
            </p:cNvSpPr>
            <p:nvPr/>
          </p:nvSpPr>
          <p:spPr bwMode="auto">
            <a:xfrm>
              <a:off x="2398" y="3594"/>
              <a:ext cx="755" cy="256"/>
            </a:xfrm>
            <a:prstGeom prst="rect">
              <a:avLst/>
            </a:prstGeom>
            <a:solidFill>
              <a:schemeClr val="accent4"/>
            </a:solidFill>
            <a:ln w="12700">
              <a:solidFill>
                <a:schemeClr val="tx1"/>
              </a:solidFill>
              <a:miter lim="800000"/>
              <a:headEnd/>
              <a:tailEnd/>
            </a:ln>
            <a:effectLst/>
          </p:spPr>
          <p:txBody>
            <a:bodyPr wrap="none" anchor="ctr">
              <a:prstTxWarp prst="textNoShape">
                <a:avLst/>
              </a:prstTxWarp>
            </a:bodyPr>
            <a:lstStyle/>
            <a:p>
              <a:endParaRPr lang="en-US">
                <a:solidFill>
                  <a:schemeClr val="accent4"/>
                </a:solidFill>
              </a:endParaRPr>
            </a:p>
          </p:txBody>
        </p:sp>
        <p:cxnSp>
          <p:nvCxnSpPr>
            <p:cNvPr id="3075204" name="AutoShape 132"/>
            <p:cNvCxnSpPr>
              <a:cxnSpLocks noChangeShapeType="1"/>
              <a:stCxn id="3075202" idx="1"/>
              <a:endCxn id="3075115" idx="3"/>
            </p:cNvCxnSpPr>
            <p:nvPr/>
          </p:nvCxnSpPr>
          <p:spPr bwMode="auto">
            <a:xfrm rot="10800000" flipV="1">
              <a:off x="4101" y="2682"/>
              <a:ext cx="359" cy="64"/>
            </a:xfrm>
            <a:prstGeom prst="curvedConnector3">
              <a:avLst>
                <a:gd name="adj1" fmla="val 50000"/>
              </a:avLst>
            </a:prstGeom>
            <a:noFill/>
            <a:ln w="38100">
              <a:solidFill>
                <a:schemeClr val="accent4"/>
              </a:solidFill>
              <a:round/>
              <a:headEnd/>
              <a:tailEnd type="triangle" w="med" len="med"/>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122" name="Rectangle 2"/>
          <p:cNvSpPr>
            <a:spLocks noGrp="1" noChangeArrowheads="1"/>
          </p:cNvSpPr>
          <p:nvPr>
            <p:ph type="title"/>
          </p:nvPr>
        </p:nvSpPr>
        <p:spPr/>
        <p:txBody>
          <a:bodyPr/>
          <a:lstStyle/>
          <a:p>
            <a:r>
              <a:rPr lang="en-US" dirty="0"/>
              <a:t>Comparing the 2 levels of hierarchy</a:t>
            </a:r>
          </a:p>
        </p:txBody>
      </p:sp>
      <p:sp>
        <p:nvSpPr>
          <p:cNvPr id="3077123" name="Rectangle 3"/>
          <p:cNvSpPr>
            <a:spLocks noGrp="1" noChangeArrowheads="1"/>
          </p:cNvSpPr>
          <p:nvPr>
            <p:ph type="body" idx="1"/>
          </p:nvPr>
        </p:nvSpPr>
        <p:spPr/>
        <p:txBody>
          <a:bodyPr/>
          <a:lstStyle/>
          <a:p>
            <a:pPr>
              <a:buNone/>
            </a:pPr>
            <a:r>
              <a:rPr lang="en-US" sz="2800" u="sng" dirty="0"/>
              <a:t>Cache version</a:t>
            </a:r>
            <a:r>
              <a:rPr lang="en-US" sz="2800" dirty="0"/>
              <a:t>			</a:t>
            </a:r>
            <a:r>
              <a:rPr lang="en-US" sz="2800" u="sng" dirty="0">
                <a:solidFill>
                  <a:srgbClr val="FFFF00"/>
                </a:solidFill>
              </a:rPr>
              <a:t>Virtual Memory </a:t>
            </a:r>
            <a:r>
              <a:rPr lang="en-US" sz="2800" u="sng" dirty="0" err="1">
                <a:solidFill>
                  <a:srgbClr val="FFFF00"/>
                </a:solidFill>
              </a:rPr>
              <a:t>vers</a:t>
            </a:r>
            <a:r>
              <a:rPr lang="en-US" sz="2800" u="sng" dirty="0">
                <a:solidFill>
                  <a:srgbClr val="FFFF00"/>
                </a:solidFill>
              </a:rPr>
              <a:t>.</a:t>
            </a:r>
          </a:p>
          <a:p>
            <a:pPr>
              <a:buNone/>
            </a:pPr>
            <a:r>
              <a:rPr lang="en-US" sz="2800" dirty="0"/>
              <a:t>Block or Line			</a:t>
            </a:r>
            <a:r>
              <a:rPr lang="en-US" sz="2800" dirty="0">
                <a:solidFill>
                  <a:srgbClr val="FFFF00"/>
                </a:solidFill>
              </a:rPr>
              <a:t>Page</a:t>
            </a:r>
          </a:p>
          <a:p>
            <a:pPr>
              <a:buNone/>
            </a:pPr>
            <a:r>
              <a:rPr lang="en-US" sz="2800" dirty="0"/>
              <a:t>Miss					</a:t>
            </a:r>
            <a:r>
              <a:rPr lang="en-US" sz="2800" dirty="0">
                <a:solidFill>
                  <a:srgbClr val="FFFF00"/>
                </a:solidFill>
              </a:rPr>
              <a:t>Page Fault</a:t>
            </a:r>
          </a:p>
          <a:p>
            <a:pPr>
              <a:buNone/>
            </a:pPr>
            <a:r>
              <a:rPr lang="en-US" sz="2800" dirty="0"/>
              <a:t>Block Size: 32-64B	</a:t>
            </a:r>
            <a:r>
              <a:rPr lang="en-US" sz="2800" dirty="0">
                <a:solidFill>
                  <a:srgbClr val="FFFF00"/>
                </a:solidFill>
              </a:rPr>
              <a:t>Page Size: 4K-8KB</a:t>
            </a:r>
          </a:p>
          <a:p>
            <a:pPr>
              <a:buNone/>
            </a:pPr>
            <a:r>
              <a:rPr lang="en-US" sz="2800" dirty="0"/>
              <a:t>Placement:			</a:t>
            </a:r>
            <a:r>
              <a:rPr lang="en-US" sz="2800" dirty="0">
                <a:solidFill>
                  <a:srgbClr val="FFFF00"/>
                </a:solidFill>
              </a:rPr>
              <a:t>Fully Associative</a:t>
            </a:r>
            <a:br>
              <a:rPr lang="en-US" sz="2800" dirty="0"/>
            </a:br>
            <a:r>
              <a:rPr lang="en-US" sz="2800" dirty="0"/>
              <a:t>Direct Mapped, </a:t>
            </a:r>
            <a:br>
              <a:rPr lang="en-US" sz="2800" dirty="0"/>
            </a:br>
            <a:r>
              <a:rPr lang="en-US" sz="2800" dirty="0"/>
              <a:t>N-way Set Associative</a:t>
            </a:r>
          </a:p>
          <a:p>
            <a:pPr>
              <a:buNone/>
            </a:pPr>
            <a:r>
              <a:rPr lang="en-US" sz="2800" dirty="0"/>
              <a:t>Replacement:			</a:t>
            </a:r>
            <a:r>
              <a:rPr lang="en-US" sz="2800" dirty="0">
                <a:solidFill>
                  <a:srgbClr val="FFFF00"/>
                </a:solidFill>
              </a:rPr>
              <a:t>Least Recently Used</a:t>
            </a:r>
            <a:br>
              <a:rPr lang="en-US" sz="2800" dirty="0"/>
            </a:br>
            <a:r>
              <a:rPr lang="en-US" sz="2800" dirty="0"/>
              <a:t>LRU or Random	</a:t>
            </a:r>
            <a:r>
              <a:rPr lang="en-US" sz="2800" dirty="0">
                <a:solidFill>
                  <a:srgbClr val="FFFF00"/>
                </a:solidFill>
              </a:rPr>
              <a:t>(LRU)</a:t>
            </a:r>
          </a:p>
          <a:p>
            <a:pPr>
              <a:buNone/>
            </a:pPr>
            <a:r>
              <a:rPr lang="en-US" sz="2800" dirty="0"/>
              <a:t>Write Thru or Back	</a:t>
            </a:r>
            <a:r>
              <a:rPr lang="en-US" sz="2800" dirty="0">
                <a:solidFill>
                  <a:srgbClr val="FFFF00"/>
                </a:solidFill>
              </a:rPr>
              <a:t>Write Back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7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7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7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7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7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7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77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12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170" name="Rectangle 2"/>
          <p:cNvSpPr>
            <a:spLocks noGrp="1" noChangeArrowheads="1"/>
          </p:cNvSpPr>
          <p:nvPr>
            <p:ph type="title"/>
          </p:nvPr>
        </p:nvSpPr>
        <p:spPr/>
        <p:txBody>
          <a:bodyPr/>
          <a:lstStyle/>
          <a:p>
            <a:r>
              <a:rPr lang="en-US"/>
              <a:t>Notes on Page Table</a:t>
            </a:r>
          </a:p>
        </p:txBody>
      </p:sp>
      <p:sp>
        <p:nvSpPr>
          <p:cNvPr id="3079171" name="Rectangle 3"/>
          <p:cNvSpPr>
            <a:spLocks noGrp="1" noChangeArrowheads="1"/>
          </p:cNvSpPr>
          <p:nvPr>
            <p:ph type="body" idx="1"/>
          </p:nvPr>
        </p:nvSpPr>
        <p:spPr/>
        <p:txBody>
          <a:bodyPr/>
          <a:lstStyle/>
          <a:p>
            <a:r>
              <a:rPr lang="en-US" dirty="0"/>
              <a:t>Solves Fragmentation problem: all chunks same size, so all holes can be used</a:t>
            </a:r>
          </a:p>
          <a:p>
            <a:r>
              <a:rPr lang="en-US" dirty="0"/>
              <a:t>OS must reserve “</a:t>
            </a:r>
            <a:r>
              <a:rPr lang="en-US" dirty="0">
                <a:solidFill>
                  <a:schemeClr val="accent1"/>
                </a:solidFill>
              </a:rPr>
              <a:t>Swap Space</a:t>
            </a:r>
            <a:r>
              <a:rPr lang="en-US" dirty="0"/>
              <a:t>” on disk</a:t>
            </a:r>
            <a:br>
              <a:rPr lang="en-US" dirty="0"/>
            </a:br>
            <a:r>
              <a:rPr lang="en-US" dirty="0">
                <a:solidFill>
                  <a:schemeClr val="accent2"/>
                </a:solidFill>
              </a:rPr>
              <a:t>for each process</a:t>
            </a:r>
          </a:p>
          <a:p>
            <a:r>
              <a:rPr lang="en-US" dirty="0"/>
              <a:t>To grow a process, ask Operating System</a:t>
            </a:r>
          </a:p>
          <a:p>
            <a:pPr lvl="1"/>
            <a:r>
              <a:rPr lang="en-US" dirty="0"/>
              <a:t>If unused pages, OS uses them first</a:t>
            </a:r>
          </a:p>
          <a:p>
            <a:pPr lvl="1"/>
            <a:r>
              <a:rPr lang="en-US" dirty="0"/>
              <a:t>If not, OS swaps some old pages to disk</a:t>
            </a:r>
          </a:p>
          <a:p>
            <a:pPr lvl="1"/>
            <a:r>
              <a:rPr lang="en-US" dirty="0"/>
              <a:t>(Least Recently Used to pick pages to swap)</a:t>
            </a:r>
          </a:p>
          <a:p>
            <a:r>
              <a:rPr lang="en-US" dirty="0">
                <a:solidFill>
                  <a:schemeClr val="accent2"/>
                </a:solidFill>
              </a:rPr>
              <a:t>Each process has own Page Table</a:t>
            </a:r>
          </a:p>
          <a:p>
            <a:r>
              <a:rPr lang="en-US" dirty="0"/>
              <a:t>Will add details, but Page Table is essence of Virtual Memory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1586" name="Rectangle 2"/>
          <p:cNvSpPr>
            <a:spLocks noGrp="1" noChangeArrowheads="1"/>
          </p:cNvSpPr>
          <p:nvPr>
            <p:ph type="title"/>
          </p:nvPr>
        </p:nvSpPr>
        <p:spPr/>
        <p:txBody>
          <a:bodyPr/>
          <a:lstStyle/>
          <a:p>
            <a:r>
              <a:rPr lang="en-US"/>
              <a:t>Review</a:t>
            </a:r>
            <a:endParaRPr lang="en-US" dirty="0"/>
          </a:p>
        </p:txBody>
      </p:sp>
      <p:sp>
        <p:nvSpPr>
          <p:cNvPr id="3011587" name="Rectangle 3"/>
          <p:cNvSpPr>
            <a:spLocks noGrp="1" noChangeArrowheads="1"/>
          </p:cNvSpPr>
          <p:nvPr>
            <p:ph type="body" idx="1"/>
          </p:nvPr>
        </p:nvSpPr>
        <p:spPr/>
        <p:txBody>
          <a:bodyPr/>
          <a:lstStyle/>
          <a:p>
            <a:r>
              <a:rPr lang="en-US" dirty="0"/>
              <a:t>Cache design choices:</a:t>
            </a:r>
          </a:p>
          <a:p>
            <a:pPr lvl="1"/>
            <a:r>
              <a:rPr lang="en-US" dirty="0"/>
              <a:t>Size of cache: speed </a:t>
            </a:r>
            <a:r>
              <a:rPr lang="en-US" dirty="0" err="1"/>
              <a:t>v</a:t>
            </a:r>
            <a:r>
              <a:rPr lang="en-US" dirty="0"/>
              <a:t>. capacity</a:t>
            </a:r>
          </a:p>
          <a:p>
            <a:pPr lvl="1"/>
            <a:r>
              <a:rPr lang="en-US" dirty="0"/>
              <a:t>Block size (i.e., cache aspect ratio)</a:t>
            </a:r>
          </a:p>
          <a:p>
            <a:pPr lvl="1"/>
            <a:r>
              <a:rPr lang="en-US" dirty="0"/>
              <a:t>Write Policy (Write through </a:t>
            </a:r>
            <a:r>
              <a:rPr lang="en-US" dirty="0" err="1"/>
              <a:t>v</a:t>
            </a:r>
            <a:r>
              <a:rPr lang="en-US" dirty="0"/>
              <a:t>. write back)</a:t>
            </a:r>
          </a:p>
          <a:p>
            <a:pPr lvl="1"/>
            <a:r>
              <a:rPr lang="en-US" dirty="0" err="1"/>
              <a:t>Associativity</a:t>
            </a:r>
            <a:r>
              <a:rPr lang="en-US" dirty="0"/>
              <a:t> choice of N (direct-mapped </a:t>
            </a:r>
            <a:r>
              <a:rPr lang="en-US" dirty="0" err="1"/>
              <a:t>v</a:t>
            </a:r>
            <a:r>
              <a:rPr lang="en-US" dirty="0"/>
              <a:t>. set </a:t>
            </a:r>
            <a:r>
              <a:rPr lang="en-US" dirty="0" err="1"/>
              <a:t>v</a:t>
            </a:r>
            <a:r>
              <a:rPr lang="en-US" dirty="0"/>
              <a:t>. fully associative)</a:t>
            </a:r>
          </a:p>
          <a:p>
            <a:pPr lvl="1"/>
            <a:r>
              <a:rPr lang="en-US" dirty="0"/>
              <a:t>Block replacement policy</a:t>
            </a:r>
          </a:p>
          <a:p>
            <a:pPr lvl="1"/>
            <a:r>
              <a:rPr lang="en-US" dirty="0"/>
              <a:t>2nd level cache?</a:t>
            </a:r>
          </a:p>
          <a:p>
            <a:pPr lvl="1"/>
            <a:r>
              <a:rPr lang="en-US" dirty="0"/>
              <a:t>3rd level cache?</a:t>
            </a:r>
          </a:p>
          <a:p>
            <a:r>
              <a:rPr lang="en-US" dirty="0"/>
              <a:t>Use performance model to pick between choices, depending on programs, technology, budget,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218" name="Rectangle 2" descr="Wide upward diagonal"/>
          <p:cNvSpPr>
            <a:spLocks noChangeArrowheads="1"/>
          </p:cNvSpPr>
          <p:nvPr/>
        </p:nvSpPr>
        <p:spPr bwMode="auto">
          <a:xfrm>
            <a:off x="6400800" y="1575137"/>
            <a:ext cx="2438400" cy="1828800"/>
          </a:xfrm>
          <a:prstGeom prst="rect">
            <a:avLst/>
          </a:prstGeom>
          <a:pattFill prst="wdUpDiag">
            <a:fgClr>
              <a:schemeClr val="bg2"/>
            </a:fgClr>
            <a:bgClr>
              <a:srgbClr val="FFFFFF"/>
            </a:bgClr>
          </a:pattFill>
          <a:ln w="12700">
            <a:solidFill>
              <a:schemeClr val="bg1"/>
            </a:solidFill>
            <a:miter lim="800000"/>
            <a:headEnd/>
            <a:tailEnd/>
          </a:ln>
          <a:effectLst/>
        </p:spPr>
        <p:txBody>
          <a:bodyPr wrap="none" anchor="ctr">
            <a:prstTxWarp prst="textNoShape">
              <a:avLst/>
            </a:prstTxWarp>
          </a:bodyPr>
          <a:lstStyle/>
          <a:p>
            <a:endParaRPr lang="en-US"/>
          </a:p>
        </p:txBody>
      </p:sp>
      <p:sp>
        <p:nvSpPr>
          <p:cNvPr id="3081220" name="Rectangle 4"/>
          <p:cNvSpPr>
            <a:spLocks noGrp="1" noChangeArrowheads="1"/>
          </p:cNvSpPr>
          <p:nvPr>
            <p:ph type="body" idx="1"/>
          </p:nvPr>
        </p:nvSpPr>
        <p:spPr>
          <a:xfrm>
            <a:off x="457200" y="990600"/>
            <a:ext cx="5334000" cy="5829300"/>
          </a:xfrm>
        </p:spPr>
        <p:txBody>
          <a:bodyPr/>
          <a:lstStyle/>
          <a:p>
            <a:r>
              <a:rPr lang="en-US" dirty="0"/>
              <a:t>A program’s </a:t>
            </a:r>
            <a:r>
              <a:rPr lang="en-US" i="1" dirty="0">
                <a:solidFill>
                  <a:schemeClr val="accent2"/>
                </a:solidFill>
              </a:rPr>
              <a:t>address space</a:t>
            </a:r>
            <a:r>
              <a:rPr lang="en-US" dirty="0"/>
              <a:t> contains 4 regions:</a:t>
            </a:r>
          </a:p>
          <a:p>
            <a:pPr lvl="1"/>
            <a:r>
              <a:rPr lang="en-US" dirty="0">
                <a:solidFill>
                  <a:schemeClr val="accent2"/>
                </a:solidFill>
              </a:rPr>
              <a:t>stack</a:t>
            </a:r>
            <a:r>
              <a:rPr lang="en-US" dirty="0"/>
              <a:t>: local variables, </a:t>
            </a:r>
            <a:r>
              <a:rPr lang="en-US" dirty="0">
                <a:solidFill>
                  <a:srgbClr val="367C17"/>
                </a:solidFill>
              </a:rPr>
              <a:t>grows</a:t>
            </a:r>
            <a:r>
              <a:rPr lang="en-US" dirty="0"/>
              <a:t> downward</a:t>
            </a:r>
            <a:r>
              <a:rPr lang="en-US" dirty="0">
                <a:solidFill>
                  <a:schemeClr val="accent2"/>
                </a:solidFill>
              </a:rPr>
              <a:t> </a:t>
            </a:r>
          </a:p>
          <a:p>
            <a:pPr lvl="1"/>
            <a:r>
              <a:rPr lang="en-US" dirty="0">
                <a:solidFill>
                  <a:schemeClr val="accent2"/>
                </a:solidFill>
              </a:rPr>
              <a:t>heap</a:t>
            </a:r>
            <a:r>
              <a:rPr lang="en-US" dirty="0"/>
              <a:t>: space requested for pointers via </a:t>
            </a:r>
            <a:r>
              <a:rPr lang="en-US" b="1" dirty="0" err="1">
                <a:latin typeface="Courier New" pitchFamily="-65" charset="0"/>
              </a:rPr>
              <a:t>malloc</a:t>
            </a:r>
            <a:r>
              <a:rPr lang="en-US" b="1" dirty="0">
                <a:latin typeface="Courier New" pitchFamily="-65" charset="0"/>
              </a:rPr>
              <a:t>()</a:t>
            </a:r>
            <a:r>
              <a:rPr lang="en-US" b="1" dirty="0"/>
              <a:t> ; </a:t>
            </a:r>
            <a:r>
              <a:rPr lang="en-US" dirty="0"/>
              <a:t>resizes dynamically, </a:t>
            </a:r>
            <a:r>
              <a:rPr lang="en-US" dirty="0">
                <a:solidFill>
                  <a:srgbClr val="367C17"/>
                </a:solidFill>
              </a:rPr>
              <a:t>grows</a:t>
            </a:r>
            <a:r>
              <a:rPr lang="en-US" dirty="0"/>
              <a:t> upward</a:t>
            </a:r>
          </a:p>
          <a:p>
            <a:pPr lvl="1"/>
            <a:r>
              <a:rPr lang="en-US" dirty="0">
                <a:solidFill>
                  <a:schemeClr val="accent2"/>
                </a:solidFill>
              </a:rPr>
              <a:t>static data</a:t>
            </a:r>
            <a:r>
              <a:rPr lang="en-US" dirty="0"/>
              <a:t>: variables declared outside main, does not grow or shrink</a:t>
            </a:r>
          </a:p>
          <a:p>
            <a:pPr lvl="1"/>
            <a:r>
              <a:rPr lang="en-US" dirty="0">
                <a:solidFill>
                  <a:schemeClr val="accent2"/>
                </a:solidFill>
              </a:rPr>
              <a:t>code</a:t>
            </a:r>
            <a:r>
              <a:rPr lang="en-US" dirty="0"/>
              <a:t>: loaded when program starts, does not change</a:t>
            </a:r>
          </a:p>
        </p:txBody>
      </p:sp>
      <p:sp>
        <p:nvSpPr>
          <p:cNvPr id="3081221" name="Rectangle 5"/>
          <p:cNvSpPr>
            <a:spLocks noChangeArrowheads="1"/>
          </p:cNvSpPr>
          <p:nvPr/>
        </p:nvSpPr>
        <p:spPr bwMode="auto">
          <a:xfrm>
            <a:off x="6400800" y="1041737"/>
            <a:ext cx="2438400" cy="45720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3081222" name="Rectangle 6"/>
          <p:cNvSpPr>
            <a:spLocks noChangeArrowheads="1"/>
          </p:cNvSpPr>
          <p:nvPr/>
        </p:nvSpPr>
        <p:spPr bwMode="auto">
          <a:xfrm>
            <a:off x="6400800" y="4775537"/>
            <a:ext cx="2438400" cy="8382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3081223" name="Rectangle 7"/>
          <p:cNvSpPr>
            <a:spLocks noChangeArrowheads="1"/>
          </p:cNvSpPr>
          <p:nvPr/>
        </p:nvSpPr>
        <p:spPr bwMode="auto">
          <a:xfrm>
            <a:off x="6400800" y="4089737"/>
            <a:ext cx="2438400" cy="685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3081224" name="Line 8"/>
          <p:cNvSpPr>
            <a:spLocks noChangeShapeType="1"/>
          </p:cNvSpPr>
          <p:nvPr/>
        </p:nvSpPr>
        <p:spPr bwMode="auto">
          <a:xfrm>
            <a:off x="6400800" y="3403937"/>
            <a:ext cx="2438400" cy="0"/>
          </a:xfrm>
          <a:prstGeom prst="line">
            <a:avLst/>
          </a:prstGeom>
          <a:noFill/>
          <a:ln w="38100">
            <a:solidFill>
              <a:schemeClr val="tx1"/>
            </a:solidFill>
            <a:prstDash val="lgDash"/>
            <a:round/>
            <a:headEnd/>
            <a:tailEnd/>
          </a:ln>
          <a:effectLst/>
        </p:spPr>
        <p:txBody>
          <a:bodyPr>
            <a:prstTxWarp prst="textNoShape">
              <a:avLst/>
            </a:prstTxWarp>
          </a:bodyPr>
          <a:lstStyle/>
          <a:p>
            <a:endParaRPr lang="en-US"/>
          </a:p>
        </p:txBody>
      </p:sp>
      <p:sp>
        <p:nvSpPr>
          <p:cNvPr id="3081225" name="Line 9"/>
          <p:cNvSpPr>
            <a:spLocks noChangeShapeType="1"/>
          </p:cNvSpPr>
          <p:nvPr/>
        </p:nvSpPr>
        <p:spPr bwMode="auto">
          <a:xfrm>
            <a:off x="6400800" y="1575137"/>
            <a:ext cx="2438400" cy="0"/>
          </a:xfrm>
          <a:prstGeom prst="line">
            <a:avLst/>
          </a:prstGeom>
          <a:noFill/>
          <a:ln w="38100">
            <a:solidFill>
              <a:schemeClr val="tx1"/>
            </a:solidFill>
            <a:prstDash val="lgDash"/>
            <a:round/>
            <a:headEnd/>
            <a:tailEnd/>
          </a:ln>
          <a:effectLst/>
        </p:spPr>
        <p:txBody>
          <a:bodyPr>
            <a:prstTxWarp prst="textNoShape">
              <a:avLst/>
            </a:prstTxWarp>
          </a:bodyPr>
          <a:lstStyle/>
          <a:p>
            <a:endParaRPr lang="en-US"/>
          </a:p>
        </p:txBody>
      </p:sp>
      <p:sp>
        <p:nvSpPr>
          <p:cNvPr id="3081226" name="Text Box 10"/>
          <p:cNvSpPr txBox="1">
            <a:spLocks noChangeArrowheads="1"/>
          </p:cNvSpPr>
          <p:nvPr/>
        </p:nvSpPr>
        <p:spPr bwMode="auto">
          <a:xfrm>
            <a:off x="6705600" y="4788237"/>
            <a:ext cx="1065213" cy="579438"/>
          </a:xfrm>
          <a:prstGeom prst="rect">
            <a:avLst/>
          </a:prstGeom>
          <a:noFill/>
          <a:ln w="12700">
            <a:noFill/>
            <a:miter lim="800000"/>
            <a:headEnd/>
            <a:tailEnd/>
          </a:ln>
          <a:effectLst/>
        </p:spPr>
        <p:txBody>
          <a:bodyPr wrap="none">
            <a:prstTxWarp prst="textNoShape">
              <a:avLst/>
            </a:prstTxWarp>
            <a:spAutoFit/>
          </a:bodyPr>
          <a:lstStyle/>
          <a:p>
            <a:pPr algn="ctr"/>
            <a:r>
              <a:rPr lang="en-US" sz="3200">
                <a:solidFill>
                  <a:schemeClr val="tx1"/>
                </a:solidFill>
              </a:rPr>
              <a:t>code</a:t>
            </a:r>
          </a:p>
        </p:txBody>
      </p:sp>
      <p:sp>
        <p:nvSpPr>
          <p:cNvPr id="3081227" name="Text Box 11"/>
          <p:cNvSpPr txBox="1">
            <a:spLocks noChangeArrowheads="1"/>
          </p:cNvSpPr>
          <p:nvPr/>
        </p:nvSpPr>
        <p:spPr bwMode="auto">
          <a:xfrm>
            <a:off x="6704013" y="4102437"/>
            <a:ext cx="2036762" cy="579438"/>
          </a:xfrm>
          <a:prstGeom prst="rect">
            <a:avLst/>
          </a:prstGeom>
          <a:noFill/>
          <a:ln w="12700">
            <a:noFill/>
            <a:miter lim="800000"/>
            <a:headEnd/>
            <a:tailEnd/>
          </a:ln>
          <a:effectLst/>
        </p:spPr>
        <p:txBody>
          <a:bodyPr wrap="none">
            <a:prstTxWarp prst="textNoShape">
              <a:avLst/>
            </a:prstTxWarp>
            <a:spAutoFit/>
          </a:bodyPr>
          <a:lstStyle/>
          <a:p>
            <a:pPr algn="ctr"/>
            <a:r>
              <a:rPr lang="en-US" sz="3200">
                <a:solidFill>
                  <a:schemeClr val="tx1"/>
                </a:solidFill>
              </a:rPr>
              <a:t>static data</a:t>
            </a:r>
          </a:p>
        </p:txBody>
      </p:sp>
      <p:sp>
        <p:nvSpPr>
          <p:cNvPr id="3081228" name="Text Box 12"/>
          <p:cNvSpPr txBox="1">
            <a:spLocks noChangeArrowheads="1"/>
          </p:cNvSpPr>
          <p:nvPr/>
        </p:nvSpPr>
        <p:spPr bwMode="auto">
          <a:xfrm>
            <a:off x="6792913" y="3416637"/>
            <a:ext cx="1089025" cy="579438"/>
          </a:xfrm>
          <a:prstGeom prst="rect">
            <a:avLst/>
          </a:prstGeom>
          <a:noFill/>
          <a:ln w="12700">
            <a:noFill/>
            <a:miter lim="800000"/>
            <a:headEnd/>
            <a:tailEnd/>
          </a:ln>
          <a:effectLst/>
        </p:spPr>
        <p:txBody>
          <a:bodyPr wrap="none">
            <a:prstTxWarp prst="textNoShape">
              <a:avLst/>
            </a:prstTxWarp>
            <a:spAutoFit/>
          </a:bodyPr>
          <a:lstStyle/>
          <a:p>
            <a:pPr algn="ctr"/>
            <a:r>
              <a:rPr lang="en-US" sz="3200">
                <a:solidFill>
                  <a:schemeClr val="tx1"/>
                </a:solidFill>
              </a:rPr>
              <a:t>heap</a:t>
            </a:r>
          </a:p>
        </p:txBody>
      </p:sp>
      <p:sp>
        <p:nvSpPr>
          <p:cNvPr id="3081229" name="Text Box 13"/>
          <p:cNvSpPr txBox="1">
            <a:spLocks noChangeArrowheads="1"/>
          </p:cNvSpPr>
          <p:nvPr/>
        </p:nvSpPr>
        <p:spPr bwMode="auto">
          <a:xfrm>
            <a:off x="7023100" y="1041737"/>
            <a:ext cx="1133475" cy="579438"/>
          </a:xfrm>
          <a:prstGeom prst="rect">
            <a:avLst/>
          </a:prstGeom>
          <a:noFill/>
          <a:ln w="12700">
            <a:noFill/>
            <a:miter lim="800000"/>
            <a:headEnd/>
            <a:tailEnd/>
          </a:ln>
          <a:effectLst/>
        </p:spPr>
        <p:txBody>
          <a:bodyPr wrap="none">
            <a:prstTxWarp prst="textNoShape">
              <a:avLst/>
            </a:prstTxWarp>
            <a:spAutoFit/>
          </a:bodyPr>
          <a:lstStyle/>
          <a:p>
            <a:pPr algn="ctr"/>
            <a:r>
              <a:rPr lang="en-US" sz="3200">
                <a:solidFill>
                  <a:schemeClr val="tx1"/>
                </a:solidFill>
              </a:rPr>
              <a:t>stack</a:t>
            </a:r>
          </a:p>
        </p:txBody>
      </p:sp>
      <p:sp>
        <p:nvSpPr>
          <p:cNvPr id="3081230" name="Line 14"/>
          <p:cNvSpPr>
            <a:spLocks noChangeShapeType="1"/>
          </p:cNvSpPr>
          <p:nvPr/>
        </p:nvSpPr>
        <p:spPr bwMode="auto">
          <a:xfrm flipV="1">
            <a:off x="7467600" y="3022937"/>
            <a:ext cx="0" cy="381000"/>
          </a:xfrm>
          <a:prstGeom prst="line">
            <a:avLst/>
          </a:prstGeom>
          <a:noFill/>
          <a:ln w="31750">
            <a:solidFill>
              <a:schemeClr val="tx1"/>
            </a:solidFill>
            <a:round/>
            <a:headEnd/>
            <a:tailEnd type="triangle" w="med" len="med"/>
          </a:ln>
          <a:effectLst/>
        </p:spPr>
        <p:txBody>
          <a:bodyPr>
            <a:prstTxWarp prst="textNoShape">
              <a:avLst/>
            </a:prstTxWarp>
          </a:bodyPr>
          <a:lstStyle/>
          <a:p>
            <a:endParaRPr lang="en-US"/>
          </a:p>
        </p:txBody>
      </p:sp>
      <p:sp>
        <p:nvSpPr>
          <p:cNvPr id="3081231" name="Line 15"/>
          <p:cNvSpPr>
            <a:spLocks noChangeShapeType="1"/>
          </p:cNvSpPr>
          <p:nvPr/>
        </p:nvSpPr>
        <p:spPr bwMode="auto">
          <a:xfrm>
            <a:off x="7467600" y="1575137"/>
            <a:ext cx="0" cy="381000"/>
          </a:xfrm>
          <a:prstGeom prst="line">
            <a:avLst/>
          </a:prstGeom>
          <a:noFill/>
          <a:ln w="31750">
            <a:solidFill>
              <a:schemeClr val="tx1"/>
            </a:solidFill>
            <a:round/>
            <a:headEnd/>
            <a:tailEnd type="triangle" w="med" len="med"/>
          </a:ln>
          <a:effectLst/>
        </p:spPr>
        <p:txBody>
          <a:bodyPr>
            <a:prstTxWarp prst="textNoShape">
              <a:avLst/>
            </a:prstTxWarp>
          </a:bodyPr>
          <a:lstStyle/>
          <a:p>
            <a:endParaRPr lang="en-US"/>
          </a:p>
        </p:txBody>
      </p:sp>
      <p:sp>
        <p:nvSpPr>
          <p:cNvPr id="3081232" name="Text Box 16"/>
          <p:cNvSpPr txBox="1">
            <a:spLocks noChangeArrowheads="1"/>
          </p:cNvSpPr>
          <p:nvPr/>
        </p:nvSpPr>
        <p:spPr bwMode="auto">
          <a:xfrm>
            <a:off x="5410200" y="5689937"/>
            <a:ext cx="3733800" cy="1015663"/>
          </a:xfrm>
          <a:prstGeom prst="rect">
            <a:avLst/>
          </a:prstGeom>
          <a:noFill/>
          <a:ln w="12700">
            <a:noFill/>
            <a:miter lim="800000"/>
            <a:headEnd/>
            <a:tailEnd/>
          </a:ln>
          <a:effectLst/>
        </p:spPr>
        <p:txBody>
          <a:bodyPr wrap="square">
            <a:prstTxWarp prst="textNoShape">
              <a:avLst/>
            </a:prstTxWarp>
            <a:spAutoFit/>
          </a:bodyPr>
          <a:lstStyle/>
          <a:p>
            <a:pPr algn="r"/>
            <a:r>
              <a:rPr lang="en-US" sz="2000" dirty="0">
                <a:latin typeface="18 VAG Rounded Light   02390"/>
              </a:rPr>
              <a:t>For now, OS somehow</a:t>
            </a:r>
            <a:br>
              <a:rPr lang="en-US" sz="2000" dirty="0">
                <a:latin typeface="18 VAG Rounded Light   02390"/>
              </a:rPr>
            </a:br>
            <a:r>
              <a:rPr lang="en-US" sz="2000" dirty="0">
                <a:latin typeface="18 VAG Rounded Light   02390"/>
              </a:rPr>
              <a:t>prevents accesses between stack and heap (gray hash lines). </a:t>
            </a:r>
          </a:p>
        </p:txBody>
      </p:sp>
      <p:sp>
        <p:nvSpPr>
          <p:cNvPr id="3081233" name="Text Box 17"/>
          <p:cNvSpPr txBox="1">
            <a:spLocks noChangeArrowheads="1"/>
          </p:cNvSpPr>
          <p:nvPr/>
        </p:nvSpPr>
        <p:spPr bwMode="auto">
          <a:xfrm>
            <a:off x="5029200" y="965537"/>
            <a:ext cx="1452563" cy="304800"/>
          </a:xfrm>
          <a:prstGeom prst="rect">
            <a:avLst/>
          </a:prstGeom>
          <a:noFill/>
          <a:ln w="12700">
            <a:noFill/>
            <a:miter lim="800000"/>
            <a:headEnd/>
            <a:tailEnd/>
          </a:ln>
          <a:effectLst/>
        </p:spPr>
        <p:txBody>
          <a:bodyPr wrap="none">
            <a:prstTxWarp prst="textNoShape">
              <a:avLst/>
            </a:prstTxWarp>
            <a:spAutoFit/>
          </a:bodyPr>
          <a:lstStyle/>
          <a:p>
            <a:r>
              <a:rPr lang="en-US" sz="1400" b="1" i="1"/>
              <a:t>~ FFFF FFFF</a:t>
            </a:r>
            <a:r>
              <a:rPr lang="en-US" sz="1400" b="1" i="1" baseline="-25000"/>
              <a:t>hex</a:t>
            </a:r>
            <a:endParaRPr lang="en-US" sz="1400" b="1" i="1"/>
          </a:p>
        </p:txBody>
      </p:sp>
      <p:sp>
        <p:nvSpPr>
          <p:cNvPr id="3081234" name="Text Box 18"/>
          <p:cNvSpPr txBox="1">
            <a:spLocks noChangeArrowheads="1"/>
          </p:cNvSpPr>
          <p:nvPr/>
        </p:nvSpPr>
        <p:spPr bwMode="auto">
          <a:xfrm>
            <a:off x="5791200" y="5385137"/>
            <a:ext cx="633413" cy="304800"/>
          </a:xfrm>
          <a:prstGeom prst="rect">
            <a:avLst/>
          </a:prstGeom>
          <a:noFill/>
          <a:ln w="12700">
            <a:noFill/>
            <a:miter lim="800000"/>
            <a:headEnd/>
            <a:tailEnd/>
          </a:ln>
          <a:effectLst/>
        </p:spPr>
        <p:txBody>
          <a:bodyPr wrap="none">
            <a:prstTxWarp prst="textNoShape">
              <a:avLst/>
            </a:prstTxWarp>
            <a:spAutoFit/>
          </a:bodyPr>
          <a:lstStyle/>
          <a:p>
            <a:r>
              <a:rPr lang="en-US" sz="1400" b="1" i="1"/>
              <a:t>~ 0</a:t>
            </a:r>
            <a:r>
              <a:rPr lang="en-US" sz="1400" b="1" i="1" baseline="-25000"/>
              <a:t>hex</a:t>
            </a:r>
            <a:endParaRPr lang="en-US" sz="1400" b="1" i="1"/>
          </a:p>
        </p:txBody>
      </p:sp>
      <p:sp>
        <p:nvSpPr>
          <p:cNvPr id="19" name="Title 18"/>
          <p:cNvSpPr>
            <a:spLocks noGrp="1"/>
          </p:cNvSpPr>
          <p:nvPr>
            <p:ph type="title"/>
          </p:nvPr>
        </p:nvSpPr>
        <p:spPr>
          <a:xfrm>
            <a:off x="457200" y="228600"/>
            <a:ext cx="8305800" cy="762000"/>
          </a:xfrm>
        </p:spPr>
        <p:txBody>
          <a:bodyPr/>
          <a:lstStyle/>
          <a:p>
            <a:r>
              <a:rPr lang="en-US" dirty="0"/>
              <a:t>Why would a process need to “grow”?</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3266" name="Rectangle 2"/>
          <p:cNvSpPr>
            <a:spLocks noGrp="1" noChangeArrowheads="1"/>
          </p:cNvSpPr>
          <p:nvPr>
            <p:ph type="title"/>
          </p:nvPr>
        </p:nvSpPr>
        <p:spPr/>
        <p:txBody>
          <a:bodyPr/>
          <a:lstStyle/>
          <a:p>
            <a:r>
              <a:rPr lang="en-US"/>
              <a:t>Virtual Memory Problem #1</a:t>
            </a:r>
          </a:p>
        </p:txBody>
      </p:sp>
      <p:sp>
        <p:nvSpPr>
          <p:cNvPr id="3083267" name="Rectangle 3"/>
          <p:cNvSpPr>
            <a:spLocks noGrp="1" noChangeArrowheads="1"/>
          </p:cNvSpPr>
          <p:nvPr>
            <p:ph type="body" idx="1"/>
          </p:nvPr>
        </p:nvSpPr>
        <p:spPr/>
        <p:txBody>
          <a:bodyPr/>
          <a:lstStyle/>
          <a:p>
            <a:r>
              <a:rPr lang="en-US" sz="2800" dirty="0"/>
              <a:t>Map every address </a:t>
            </a:r>
            <a:r>
              <a:rPr lang="en-US" sz="2800" dirty="0" err="1"/>
              <a:t></a:t>
            </a:r>
            <a:r>
              <a:rPr lang="en-US" sz="2800" dirty="0"/>
              <a:t> 1 indirection via Page Table in memory per virtual address </a:t>
            </a:r>
            <a:r>
              <a:rPr lang="en-US" sz="2800" dirty="0" err="1"/>
              <a:t></a:t>
            </a:r>
            <a:r>
              <a:rPr lang="en-US" sz="2800" dirty="0"/>
              <a:t> 1 virtual memory accesses = </a:t>
            </a:r>
            <a:br>
              <a:rPr lang="en-US" sz="2800" dirty="0"/>
            </a:br>
            <a:r>
              <a:rPr lang="en-US" sz="2800" dirty="0"/>
              <a:t>2 physical memory accesses </a:t>
            </a:r>
            <a:r>
              <a:rPr lang="en-US" sz="2800" dirty="0" err="1"/>
              <a:t></a:t>
            </a:r>
            <a:r>
              <a:rPr lang="en-US" sz="2800" dirty="0"/>
              <a:t> SLOW!</a:t>
            </a:r>
          </a:p>
          <a:p>
            <a:r>
              <a:rPr lang="en-US" sz="2800" dirty="0"/>
              <a:t>Observation: since locality in pages of data, there must be locality in </a:t>
            </a:r>
            <a:r>
              <a:rPr lang="en-US" sz="2800" dirty="0">
                <a:solidFill>
                  <a:schemeClr val="accent2"/>
                </a:solidFill>
              </a:rPr>
              <a:t>virtual address translations </a:t>
            </a:r>
            <a:r>
              <a:rPr lang="en-US" sz="2800" dirty="0"/>
              <a:t>of those pages</a:t>
            </a:r>
          </a:p>
          <a:p>
            <a:r>
              <a:rPr lang="en-US" sz="2800" dirty="0"/>
              <a:t>Since small is fast, why not use a small cache of virtual to physical address translations to make translation fast?</a:t>
            </a:r>
          </a:p>
          <a:p>
            <a:r>
              <a:rPr lang="en-US" sz="2800" dirty="0"/>
              <a:t>For historical reasons, cache is called a </a:t>
            </a:r>
            <a:r>
              <a:rPr lang="en-US" sz="2800" dirty="0">
                <a:solidFill>
                  <a:schemeClr val="accent2"/>
                </a:solidFill>
              </a:rPr>
              <a:t>Translation </a:t>
            </a:r>
            <a:r>
              <a:rPr lang="en-US" sz="2800" dirty="0" err="1">
                <a:solidFill>
                  <a:schemeClr val="accent2"/>
                </a:solidFill>
              </a:rPr>
              <a:t>Lookaside</a:t>
            </a:r>
            <a:r>
              <a:rPr lang="en-US" sz="2800" dirty="0">
                <a:solidFill>
                  <a:schemeClr val="accent2"/>
                </a:solidFill>
              </a:rPr>
              <a:t> Buffer</a:t>
            </a:r>
            <a:r>
              <a:rPr lang="en-US" sz="2800" dirty="0"/>
              <a:t>, or </a:t>
            </a:r>
            <a:r>
              <a:rPr lang="en-US" sz="2800" dirty="0">
                <a:solidFill>
                  <a:schemeClr val="accent2"/>
                </a:solidFill>
              </a:rPr>
              <a:t>TLB</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5314" name="Rectangle 2"/>
          <p:cNvSpPr>
            <a:spLocks noGrp="1" noChangeArrowheads="1"/>
          </p:cNvSpPr>
          <p:nvPr>
            <p:ph type="title"/>
          </p:nvPr>
        </p:nvSpPr>
        <p:spPr/>
        <p:txBody>
          <a:bodyPr/>
          <a:lstStyle/>
          <a:p>
            <a:r>
              <a:rPr lang="en-US"/>
              <a:t>Translation Look-Aside Buffers (TLBs)</a:t>
            </a:r>
          </a:p>
        </p:txBody>
      </p:sp>
      <p:sp>
        <p:nvSpPr>
          <p:cNvPr id="29" name="Content Placeholder 28"/>
          <p:cNvSpPr>
            <a:spLocks noGrp="1"/>
          </p:cNvSpPr>
          <p:nvPr>
            <p:ph idx="1"/>
          </p:nvPr>
        </p:nvSpPr>
        <p:spPr/>
        <p:txBody>
          <a:bodyPr/>
          <a:lstStyle/>
          <a:p>
            <a:r>
              <a:rPr lang="en-US" dirty="0" err="1"/>
              <a:t>TLBs</a:t>
            </a:r>
            <a:r>
              <a:rPr lang="en-US" dirty="0"/>
              <a:t> usually small, typically 128 - 256 entries</a:t>
            </a:r>
          </a:p>
          <a:p>
            <a:r>
              <a:rPr lang="en-US" dirty="0"/>
              <a:t>Like any other cache, the TLB can be direct mapped, set associative, or fully associative</a:t>
            </a:r>
          </a:p>
        </p:txBody>
      </p:sp>
      <p:sp>
        <p:nvSpPr>
          <p:cNvPr id="3085316" name="Rectangle 4"/>
          <p:cNvSpPr>
            <a:spLocks noChangeArrowheads="1"/>
          </p:cNvSpPr>
          <p:nvPr/>
        </p:nvSpPr>
        <p:spPr bwMode="auto">
          <a:xfrm>
            <a:off x="330200" y="3429000"/>
            <a:ext cx="1679947" cy="428322"/>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a:solidFill>
                  <a:schemeClr val="tx1"/>
                </a:solidFill>
                <a:latin typeface="18 VAG Rounded Light   02390"/>
              </a:rPr>
              <a:t>Processor</a:t>
            </a:r>
          </a:p>
        </p:txBody>
      </p:sp>
      <p:sp>
        <p:nvSpPr>
          <p:cNvPr id="3085317" name="Rectangle 5"/>
          <p:cNvSpPr>
            <a:spLocks noChangeArrowheads="1"/>
          </p:cNvSpPr>
          <p:nvPr/>
        </p:nvSpPr>
        <p:spPr bwMode="auto">
          <a:xfrm>
            <a:off x="2851150" y="3194050"/>
            <a:ext cx="1352550" cy="901700"/>
          </a:xfrm>
          <a:prstGeom prst="rect">
            <a:avLst/>
          </a:prstGeom>
          <a:noFill/>
          <a:ln w="38100">
            <a:noFill/>
            <a:miter lim="800000"/>
            <a:headEnd/>
            <a:tailEnd/>
          </a:ln>
          <a:effectLst/>
        </p:spPr>
        <p:txBody>
          <a:bodyPr wrap="none" lIns="90488" tIns="44450" rIns="90488" bIns="44450" anchor="ctr">
            <a:prstTxWarp prst="textNoShape">
              <a:avLst/>
            </a:prstTxWarp>
          </a:bodyPr>
          <a:lstStyle/>
          <a:p>
            <a:pPr algn="ctr"/>
            <a:r>
              <a:rPr lang="en-US" sz="2800" b="1">
                <a:solidFill>
                  <a:schemeClr val="accent2"/>
                </a:solidFill>
                <a:latin typeface="18 VAG Rounded Light   02390"/>
              </a:rPr>
              <a:t>TLB</a:t>
            </a:r>
          </a:p>
          <a:p>
            <a:pPr algn="ctr"/>
            <a:r>
              <a:rPr lang="en-US" sz="2800" b="1">
                <a:solidFill>
                  <a:schemeClr val="accent2"/>
                </a:solidFill>
                <a:latin typeface="18 VAG Rounded Light   02390"/>
              </a:rPr>
              <a:t>Lookup</a:t>
            </a:r>
          </a:p>
        </p:txBody>
      </p:sp>
      <p:sp>
        <p:nvSpPr>
          <p:cNvPr id="3085318" name="Rectangle 6"/>
          <p:cNvSpPr>
            <a:spLocks noChangeArrowheads="1"/>
          </p:cNvSpPr>
          <p:nvPr/>
        </p:nvSpPr>
        <p:spPr bwMode="auto">
          <a:xfrm>
            <a:off x="4889500" y="3194050"/>
            <a:ext cx="1123950" cy="901700"/>
          </a:xfrm>
          <a:prstGeom prst="rect">
            <a:avLst/>
          </a:prstGeom>
          <a:noFill/>
          <a:ln w="38100">
            <a:solidFill>
              <a:schemeClr val="tx1"/>
            </a:solidFill>
            <a:miter lim="800000"/>
            <a:headEnd/>
            <a:tailEnd/>
          </a:ln>
          <a:effectLst/>
        </p:spPr>
        <p:txBody>
          <a:bodyPr wrap="none" lIns="90488" tIns="44450" rIns="90488" bIns="44450" anchor="ctr">
            <a:prstTxWarp prst="textNoShape">
              <a:avLst/>
            </a:prstTxWarp>
          </a:bodyPr>
          <a:lstStyle/>
          <a:p>
            <a:pPr algn="ctr"/>
            <a:r>
              <a:rPr lang="en-US" sz="2800" b="1">
                <a:solidFill>
                  <a:schemeClr val="tx1"/>
                </a:solidFill>
                <a:latin typeface="18 VAG Rounded Light   02390"/>
              </a:rPr>
              <a:t>Cache</a:t>
            </a:r>
          </a:p>
        </p:txBody>
      </p:sp>
      <p:sp>
        <p:nvSpPr>
          <p:cNvPr id="3085319" name="Rectangle 7"/>
          <p:cNvSpPr>
            <a:spLocks noChangeArrowheads="1"/>
          </p:cNvSpPr>
          <p:nvPr/>
        </p:nvSpPr>
        <p:spPr bwMode="auto">
          <a:xfrm>
            <a:off x="7067550" y="3206750"/>
            <a:ext cx="1390650" cy="901700"/>
          </a:xfrm>
          <a:prstGeom prst="rect">
            <a:avLst/>
          </a:prstGeom>
          <a:noFill/>
          <a:ln w="38100">
            <a:noFill/>
            <a:miter lim="800000"/>
            <a:headEnd/>
            <a:tailEnd/>
          </a:ln>
          <a:effectLst/>
        </p:spPr>
        <p:txBody>
          <a:bodyPr wrap="none" lIns="90488" tIns="44450" rIns="90488" bIns="44450" anchor="ctr">
            <a:prstTxWarp prst="textNoShape">
              <a:avLst/>
            </a:prstTxWarp>
          </a:bodyPr>
          <a:lstStyle/>
          <a:p>
            <a:pPr algn="ctr"/>
            <a:r>
              <a:rPr lang="en-US" sz="2800" b="1">
                <a:solidFill>
                  <a:schemeClr val="tx1"/>
                </a:solidFill>
                <a:latin typeface="18 VAG Rounded Light   02390"/>
              </a:rPr>
              <a:t>Main</a:t>
            </a:r>
          </a:p>
          <a:p>
            <a:pPr algn="ctr"/>
            <a:r>
              <a:rPr lang="en-US" sz="2800" b="1">
                <a:solidFill>
                  <a:schemeClr val="tx1"/>
                </a:solidFill>
                <a:latin typeface="18 VAG Rounded Light   02390"/>
              </a:rPr>
              <a:t>Memory</a:t>
            </a:r>
          </a:p>
        </p:txBody>
      </p:sp>
      <p:sp>
        <p:nvSpPr>
          <p:cNvPr id="3085320" name="Rectangle 8"/>
          <p:cNvSpPr>
            <a:spLocks noChangeArrowheads="1"/>
          </p:cNvSpPr>
          <p:nvPr/>
        </p:nvSpPr>
        <p:spPr bwMode="auto">
          <a:xfrm>
            <a:off x="2209800" y="2914650"/>
            <a:ext cx="500137" cy="37446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400" b="1">
                <a:solidFill>
                  <a:schemeClr val="tx1"/>
                </a:solidFill>
                <a:latin typeface="18 VAG Rounded Light   02390"/>
              </a:rPr>
              <a:t>VA</a:t>
            </a:r>
          </a:p>
        </p:txBody>
      </p:sp>
      <p:sp>
        <p:nvSpPr>
          <p:cNvPr id="3085321" name="Rectangle 9"/>
          <p:cNvSpPr>
            <a:spLocks noChangeArrowheads="1"/>
          </p:cNvSpPr>
          <p:nvPr/>
        </p:nvSpPr>
        <p:spPr bwMode="auto">
          <a:xfrm>
            <a:off x="4249738" y="2990850"/>
            <a:ext cx="487313" cy="37446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400" b="1">
                <a:solidFill>
                  <a:schemeClr val="tx1"/>
                </a:solidFill>
                <a:latin typeface="18 VAG Rounded Light   02390"/>
              </a:rPr>
              <a:t>PA</a:t>
            </a:r>
          </a:p>
        </p:txBody>
      </p:sp>
      <p:sp>
        <p:nvSpPr>
          <p:cNvPr id="3085322" name="Rectangle 10"/>
          <p:cNvSpPr>
            <a:spLocks noChangeArrowheads="1"/>
          </p:cNvSpPr>
          <p:nvPr/>
        </p:nvSpPr>
        <p:spPr bwMode="auto">
          <a:xfrm>
            <a:off x="6035675" y="3429000"/>
            <a:ext cx="743793" cy="37446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400" b="1">
                <a:solidFill>
                  <a:schemeClr val="tx1"/>
                </a:solidFill>
                <a:latin typeface="18 VAG Rounded Light   02390"/>
              </a:rPr>
              <a:t>miss</a:t>
            </a:r>
          </a:p>
        </p:txBody>
      </p:sp>
      <p:sp>
        <p:nvSpPr>
          <p:cNvPr id="3085323" name="Rectangle 11"/>
          <p:cNvSpPr>
            <a:spLocks noChangeArrowheads="1"/>
          </p:cNvSpPr>
          <p:nvPr/>
        </p:nvSpPr>
        <p:spPr bwMode="auto">
          <a:xfrm>
            <a:off x="4781550" y="4165600"/>
            <a:ext cx="564257" cy="428322"/>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a:solidFill>
                  <a:schemeClr val="tx1"/>
                </a:solidFill>
                <a:latin typeface="18 VAG Rounded Light   02390"/>
              </a:rPr>
              <a:t>hit</a:t>
            </a:r>
          </a:p>
        </p:txBody>
      </p:sp>
      <p:sp>
        <p:nvSpPr>
          <p:cNvPr id="3085324" name="Rectangle 12"/>
          <p:cNvSpPr>
            <a:spLocks noChangeArrowheads="1"/>
          </p:cNvSpPr>
          <p:nvPr/>
        </p:nvSpPr>
        <p:spPr bwMode="auto">
          <a:xfrm>
            <a:off x="6019800" y="4191000"/>
            <a:ext cx="866134" cy="428322"/>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a:solidFill>
                  <a:schemeClr val="tx1"/>
                </a:solidFill>
                <a:latin typeface="18 VAG Rounded Light   02390"/>
              </a:rPr>
              <a:t>data</a:t>
            </a:r>
          </a:p>
        </p:txBody>
      </p:sp>
      <p:sp>
        <p:nvSpPr>
          <p:cNvPr id="3085325" name="Rectangle 13"/>
          <p:cNvSpPr>
            <a:spLocks noChangeArrowheads="1"/>
          </p:cNvSpPr>
          <p:nvPr/>
        </p:nvSpPr>
        <p:spPr bwMode="auto">
          <a:xfrm>
            <a:off x="2984500" y="4565650"/>
            <a:ext cx="1066800" cy="901700"/>
          </a:xfrm>
          <a:prstGeom prst="rect">
            <a:avLst/>
          </a:prstGeom>
          <a:noFill/>
          <a:ln w="38100">
            <a:noFill/>
            <a:miter lim="800000"/>
            <a:headEnd/>
            <a:tailEnd/>
          </a:ln>
          <a:effectLst/>
        </p:spPr>
        <p:txBody>
          <a:bodyPr wrap="none" lIns="90488" tIns="44450" rIns="90488" bIns="44450" anchor="ctr">
            <a:prstTxWarp prst="textNoShape">
              <a:avLst/>
            </a:prstTxWarp>
          </a:bodyPr>
          <a:lstStyle/>
          <a:p>
            <a:pPr algn="ctr"/>
            <a:r>
              <a:rPr lang="en-US" sz="2800" b="1">
                <a:solidFill>
                  <a:schemeClr val="accent2"/>
                </a:solidFill>
                <a:latin typeface="18 VAG Rounded Light   02390"/>
              </a:rPr>
              <a:t>Trans-</a:t>
            </a:r>
          </a:p>
          <a:p>
            <a:pPr algn="ctr"/>
            <a:r>
              <a:rPr lang="en-US" sz="2800" b="1">
                <a:solidFill>
                  <a:schemeClr val="accent2"/>
                </a:solidFill>
                <a:latin typeface="18 VAG Rounded Light   02390"/>
              </a:rPr>
              <a:t>lation</a:t>
            </a:r>
          </a:p>
        </p:txBody>
      </p:sp>
      <p:sp>
        <p:nvSpPr>
          <p:cNvPr id="3085326" name="Rectangle 14"/>
          <p:cNvSpPr>
            <a:spLocks noChangeArrowheads="1"/>
          </p:cNvSpPr>
          <p:nvPr/>
        </p:nvSpPr>
        <p:spPr bwMode="auto">
          <a:xfrm>
            <a:off x="3733800" y="2667000"/>
            <a:ext cx="566912" cy="428322"/>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dirty="0">
                <a:solidFill>
                  <a:schemeClr val="accent2"/>
                </a:solidFill>
                <a:latin typeface="18 VAG Rounded Light   02390"/>
              </a:rPr>
              <a:t>hit</a:t>
            </a:r>
          </a:p>
        </p:txBody>
      </p:sp>
      <p:sp>
        <p:nvSpPr>
          <p:cNvPr id="3085327" name="Line 15"/>
          <p:cNvSpPr>
            <a:spLocks noChangeShapeType="1"/>
          </p:cNvSpPr>
          <p:nvPr/>
        </p:nvSpPr>
        <p:spPr bwMode="auto">
          <a:xfrm>
            <a:off x="2971800" y="4102100"/>
            <a:ext cx="0" cy="419100"/>
          </a:xfrm>
          <a:prstGeom prst="line">
            <a:avLst/>
          </a:prstGeom>
          <a:noFill/>
          <a:ln w="38100">
            <a:solidFill>
              <a:schemeClr val="accent2"/>
            </a:solidFill>
            <a:round/>
            <a:headEnd/>
            <a:tailEnd type="triangle" w="med" len="med"/>
          </a:ln>
          <a:effectLst/>
        </p:spPr>
        <p:txBody>
          <a:bodyPr wrap="none" anchor="ctr">
            <a:prstTxWarp prst="textNoShape">
              <a:avLst/>
            </a:prstTxWarp>
          </a:bodyPr>
          <a:lstStyle/>
          <a:p>
            <a:endParaRPr lang="en-US">
              <a:latin typeface="18 VAG Rounded Light   02390"/>
            </a:endParaRPr>
          </a:p>
        </p:txBody>
      </p:sp>
      <p:sp>
        <p:nvSpPr>
          <p:cNvPr id="3085328" name="Rectangle 16"/>
          <p:cNvSpPr>
            <a:spLocks noChangeArrowheads="1"/>
          </p:cNvSpPr>
          <p:nvPr/>
        </p:nvSpPr>
        <p:spPr bwMode="auto">
          <a:xfrm>
            <a:off x="3048000" y="4146550"/>
            <a:ext cx="833562" cy="428322"/>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a:solidFill>
                  <a:schemeClr val="accent2"/>
                </a:solidFill>
                <a:latin typeface="18 VAG Rounded Light   02390"/>
              </a:rPr>
              <a:t>miss</a:t>
            </a:r>
          </a:p>
        </p:txBody>
      </p:sp>
      <p:sp>
        <p:nvSpPr>
          <p:cNvPr id="3085329" name="Text Box 17"/>
          <p:cNvSpPr txBox="1">
            <a:spLocks noChangeArrowheads="1"/>
          </p:cNvSpPr>
          <p:nvPr/>
        </p:nvSpPr>
        <p:spPr bwMode="auto">
          <a:xfrm>
            <a:off x="152400" y="5791200"/>
            <a:ext cx="8839200" cy="488950"/>
          </a:xfrm>
          <a:prstGeom prst="rect">
            <a:avLst/>
          </a:prstGeom>
          <a:noFill/>
          <a:ln w="12700">
            <a:noFill/>
            <a:miter lim="800000"/>
            <a:headEnd/>
            <a:tailEnd/>
          </a:ln>
          <a:effectLst/>
        </p:spPr>
        <p:txBody>
          <a:bodyPr>
            <a:prstTxWarp prst="textNoShape">
              <a:avLst/>
            </a:prstTxWarp>
            <a:spAutoFit/>
          </a:bodyPr>
          <a:lstStyle/>
          <a:p>
            <a:pPr algn="ctr"/>
            <a:r>
              <a:rPr lang="en-US" sz="2600" b="1" dirty="0">
                <a:latin typeface="18 VAG Rounded Light   02390"/>
              </a:rPr>
              <a:t>On TLB miss, get page table entry from main memory</a:t>
            </a:r>
          </a:p>
        </p:txBody>
      </p:sp>
      <p:sp>
        <p:nvSpPr>
          <p:cNvPr id="3085330" name="Rectangle 18"/>
          <p:cNvSpPr>
            <a:spLocks noChangeArrowheads="1"/>
          </p:cNvSpPr>
          <p:nvPr/>
        </p:nvSpPr>
        <p:spPr bwMode="auto">
          <a:xfrm>
            <a:off x="304800" y="3048000"/>
            <a:ext cx="1905000" cy="1143000"/>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latin typeface="18 VAG Rounded Light   02390"/>
            </a:endParaRPr>
          </a:p>
        </p:txBody>
      </p:sp>
      <p:sp>
        <p:nvSpPr>
          <p:cNvPr id="3085331" name="Rectangle 19"/>
          <p:cNvSpPr>
            <a:spLocks noChangeArrowheads="1"/>
          </p:cNvSpPr>
          <p:nvPr/>
        </p:nvSpPr>
        <p:spPr bwMode="auto">
          <a:xfrm>
            <a:off x="6858000" y="3048000"/>
            <a:ext cx="1752600" cy="1143000"/>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latin typeface="18 VAG Rounded Light   02390"/>
            </a:endParaRPr>
          </a:p>
        </p:txBody>
      </p:sp>
      <p:sp>
        <p:nvSpPr>
          <p:cNvPr id="3085332" name="Rectangle 20"/>
          <p:cNvSpPr>
            <a:spLocks noChangeArrowheads="1"/>
          </p:cNvSpPr>
          <p:nvPr/>
        </p:nvSpPr>
        <p:spPr bwMode="auto">
          <a:xfrm>
            <a:off x="2819400" y="3124200"/>
            <a:ext cx="1371600" cy="990600"/>
          </a:xfrm>
          <a:prstGeom prst="rect">
            <a:avLst/>
          </a:prstGeom>
          <a:noFill/>
          <a:ln w="28575">
            <a:solidFill>
              <a:schemeClr val="accent2"/>
            </a:solidFill>
            <a:miter lim="800000"/>
            <a:headEnd/>
            <a:tailEnd/>
          </a:ln>
          <a:effectLst/>
        </p:spPr>
        <p:txBody>
          <a:bodyPr wrap="none" anchor="ctr">
            <a:prstTxWarp prst="textNoShape">
              <a:avLst/>
            </a:prstTxWarp>
          </a:bodyPr>
          <a:lstStyle/>
          <a:p>
            <a:endParaRPr lang="en-US">
              <a:latin typeface="18 VAG Rounded Light   02390"/>
            </a:endParaRPr>
          </a:p>
        </p:txBody>
      </p:sp>
      <p:sp>
        <p:nvSpPr>
          <p:cNvPr id="3085333" name="Rectangle 21"/>
          <p:cNvSpPr>
            <a:spLocks noChangeArrowheads="1"/>
          </p:cNvSpPr>
          <p:nvPr/>
        </p:nvSpPr>
        <p:spPr bwMode="auto">
          <a:xfrm>
            <a:off x="2819400" y="4572000"/>
            <a:ext cx="1371600" cy="914400"/>
          </a:xfrm>
          <a:prstGeom prst="rect">
            <a:avLst/>
          </a:prstGeom>
          <a:noFill/>
          <a:ln w="28575">
            <a:solidFill>
              <a:schemeClr val="accent2"/>
            </a:solidFill>
            <a:miter lim="800000"/>
            <a:headEnd/>
            <a:tailEnd/>
          </a:ln>
          <a:effectLst/>
        </p:spPr>
        <p:txBody>
          <a:bodyPr wrap="none" anchor="ctr">
            <a:prstTxWarp prst="textNoShape">
              <a:avLst/>
            </a:prstTxWarp>
          </a:bodyPr>
          <a:lstStyle/>
          <a:p>
            <a:endParaRPr lang="en-US">
              <a:latin typeface="18 VAG Rounded Light   02390"/>
            </a:endParaRPr>
          </a:p>
        </p:txBody>
      </p:sp>
      <p:sp>
        <p:nvSpPr>
          <p:cNvPr id="3085334" name="Line 22"/>
          <p:cNvSpPr>
            <a:spLocks noChangeShapeType="1"/>
          </p:cNvSpPr>
          <p:nvPr/>
        </p:nvSpPr>
        <p:spPr bwMode="auto">
          <a:xfrm>
            <a:off x="2209800" y="3352800"/>
            <a:ext cx="609600"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latin typeface="18 VAG Rounded Light   02390"/>
            </a:endParaRPr>
          </a:p>
        </p:txBody>
      </p:sp>
      <p:sp>
        <p:nvSpPr>
          <p:cNvPr id="3085335" name="Line 23"/>
          <p:cNvSpPr>
            <a:spLocks noChangeShapeType="1"/>
          </p:cNvSpPr>
          <p:nvPr/>
        </p:nvSpPr>
        <p:spPr bwMode="auto">
          <a:xfrm>
            <a:off x="4191000" y="3352800"/>
            <a:ext cx="685800"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latin typeface="18 VAG Rounded Light   02390"/>
            </a:endParaRPr>
          </a:p>
        </p:txBody>
      </p:sp>
      <p:sp>
        <p:nvSpPr>
          <p:cNvPr id="3085336" name="Line 24"/>
          <p:cNvSpPr>
            <a:spLocks noChangeShapeType="1"/>
          </p:cNvSpPr>
          <p:nvPr/>
        </p:nvSpPr>
        <p:spPr bwMode="auto">
          <a:xfrm>
            <a:off x="4038600" y="4114800"/>
            <a:ext cx="0" cy="419100"/>
          </a:xfrm>
          <a:prstGeom prst="line">
            <a:avLst/>
          </a:prstGeom>
          <a:noFill/>
          <a:ln w="38100">
            <a:solidFill>
              <a:schemeClr val="accent2"/>
            </a:solidFill>
            <a:round/>
            <a:headEnd type="triangle" w="med" len="med"/>
            <a:tailEnd/>
          </a:ln>
          <a:effectLst/>
        </p:spPr>
        <p:txBody>
          <a:bodyPr wrap="none" anchor="ctr">
            <a:prstTxWarp prst="textNoShape">
              <a:avLst/>
            </a:prstTxWarp>
          </a:bodyPr>
          <a:lstStyle/>
          <a:p>
            <a:endParaRPr lang="en-US">
              <a:latin typeface="18 VAG Rounded Light   02390"/>
            </a:endParaRPr>
          </a:p>
        </p:txBody>
      </p:sp>
      <p:sp>
        <p:nvSpPr>
          <p:cNvPr id="3085337" name="Line 25"/>
          <p:cNvSpPr>
            <a:spLocks noChangeShapeType="1"/>
          </p:cNvSpPr>
          <p:nvPr/>
        </p:nvSpPr>
        <p:spPr bwMode="auto">
          <a:xfrm>
            <a:off x="6019800" y="3352800"/>
            <a:ext cx="838200"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latin typeface="18 VAG Rounded Light   02390"/>
            </a:endParaRPr>
          </a:p>
        </p:txBody>
      </p:sp>
      <p:sp>
        <p:nvSpPr>
          <p:cNvPr id="3085338" name="Line 26"/>
          <p:cNvSpPr>
            <a:spLocks noChangeShapeType="1"/>
          </p:cNvSpPr>
          <p:nvPr/>
        </p:nvSpPr>
        <p:spPr bwMode="auto">
          <a:xfrm>
            <a:off x="6019800" y="3886200"/>
            <a:ext cx="838200" cy="0"/>
          </a:xfrm>
          <a:prstGeom prst="line">
            <a:avLst/>
          </a:prstGeom>
          <a:noFill/>
          <a:ln w="28575">
            <a:solidFill>
              <a:schemeClr val="tx1"/>
            </a:solidFill>
            <a:round/>
            <a:headEnd type="triangle" w="med" len="med"/>
            <a:tailEnd type="triangle" w="med" len="med"/>
          </a:ln>
          <a:effectLst/>
        </p:spPr>
        <p:txBody>
          <a:bodyPr wrap="none" anchor="ctr">
            <a:prstTxWarp prst="textNoShape">
              <a:avLst/>
            </a:prstTxWarp>
          </a:bodyPr>
          <a:lstStyle/>
          <a:p>
            <a:endParaRPr lang="en-US">
              <a:latin typeface="18 VAG Rounded Light   02390"/>
            </a:endParaRPr>
          </a:p>
        </p:txBody>
      </p:sp>
      <p:sp>
        <p:nvSpPr>
          <p:cNvPr id="3085339" name="Freeform 27"/>
          <p:cNvSpPr>
            <a:spLocks/>
          </p:cNvSpPr>
          <p:nvPr/>
        </p:nvSpPr>
        <p:spPr bwMode="auto">
          <a:xfrm>
            <a:off x="2209800" y="3962400"/>
            <a:ext cx="2667000" cy="1828800"/>
          </a:xfrm>
          <a:custGeom>
            <a:avLst/>
            <a:gdLst/>
            <a:ahLst/>
            <a:cxnLst>
              <a:cxn ang="0">
                <a:pos x="1680" y="0"/>
              </a:cxn>
              <a:cxn ang="0">
                <a:pos x="1488" y="0"/>
              </a:cxn>
              <a:cxn ang="0">
                <a:pos x="1488" y="1152"/>
              </a:cxn>
              <a:cxn ang="0">
                <a:pos x="192" y="1152"/>
              </a:cxn>
              <a:cxn ang="0">
                <a:pos x="192" y="48"/>
              </a:cxn>
              <a:cxn ang="0">
                <a:pos x="0" y="48"/>
              </a:cxn>
            </a:cxnLst>
            <a:rect l="0" t="0" r="r" b="b"/>
            <a:pathLst>
              <a:path w="1680" h="1152">
                <a:moveTo>
                  <a:pt x="1680" y="0"/>
                </a:moveTo>
                <a:lnTo>
                  <a:pt x="1488" y="0"/>
                </a:lnTo>
                <a:lnTo>
                  <a:pt x="1488" y="1152"/>
                </a:lnTo>
                <a:lnTo>
                  <a:pt x="192" y="1152"/>
                </a:lnTo>
                <a:lnTo>
                  <a:pt x="192" y="48"/>
                </a:lnTo>
                <a:lnTo>
                  <a:pt x="0" y="48"/>
                </a:lnTo>
              </a:path>
            </a:pathLst>
          </a:custGeom>
          <a:noFill/>
          <a:ln w="28575" cap="flat" cmpd="sng">
            <a:solidFill>
              <a:schemeClr val="tx1"/>
            </a:solidFill>
            <a:prstDash val="solid"/>
            <a:round/>
            <a:headEnd type="none" w="med" len="med"/>
            <a:tailEnd type="triangle" w="med" len="med"/>
          </a:ln>
          <a:effectLst/>
        </p:spPr>
        <p:txBody>
          <a:bodyPr wrap="none" anchor="ctr">
            <a:prstTxWarp prst="textNoShape">
              <a:avLst/>
            </a:prstTxWarp>
          </a:bodyPr>
          <a:lstStyle/>
          <a:p>
            <a:endParaRPr lang="en-US">
              <a:latin typeface="18 VAG Rounded Light   0239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7363" name="Rectangle 3"/>
          <p:cNvSpPr>
            <a:spLocks noGrp="1" noChangeArrowheads="1"/>
          </p:cNvSpPr>
          <p:nvPr>
            <p:ph type="body" idx="1"/>
          </p:nvPr>
        </p:nvSpPr>
        <p:spPr>
          <a:xfrm>
            <a:off x="152400" y="4572000"/>
            <a:ext cx="7467600" cy="2057400"/>
          </a:xfrm>
          <a:noFill/>
        </p:spPr>
        <p:txBody>
          <a:bodyPr/>
          <a:lstStyle/>
          <a:p>
            <a:pPr marL="609600" indent="-609600">
              <a:lnSpc>
                <a:spcPct val="85000"/>
              </a:lnSpc>
              <a:spcBef>
                <a:spcPct val="45000"/>
              </a:spcBef>
              <a:buSzTx/>
              <a:buFont typeface="+mj-lt"/>
              <a:buAutoNum type="arabicParenR"/>
              <a:tabLst>
                <a:tab pos="738188" algn="l"/>
              </a:tabLst>
            </a:pPr>
            <a:r>
              <a:rPr lang="en-US" sz="2400" dirty="0"/>
              <a:t>Locality is important yet different for cache and virtual memory (VM): temporal locality for caches but spatial locality for VM</a:t>
            </a:r>
          </a:p>
          <a:p>
            <a:pPr marL="609600" indent="-609600">
              <a:lnSpc>
                <a:spcPct val="85000"/>
              </a:lnSpc>
              <a:spcBef>
                <a:spcPct val="45000"/>
              </a:spcBef>
              <a:buSzTx/>
              <a:buFont typeface="+mj-lt"/>
              <a:buAutoNum type="arabicParenR"/>
              <a:tabLst>
                <a:tab pos="738188" algn="l"/>
              </a:tabLst>
            </a:pPr>
            <a:r>
              <a:rPr lang="en-US" sz="2400" dirty="0"/>
              <a:t>VM helps both with security and cost</a:t>
            </a:r>
          </a:p>
        </p:txBody>
      </p:sp>
      <p:sp>
        <p:nvSpPr>
          <p:cNvPr id="5" name="Title 4"/>
          <p:cNvSpPr>
            <a:spLocks noGrp="1"/>
          </p:cNvSpPr>
          <p:nvPr>
            <p:ph type="title"/>
          </p:nvPr>
        </p:nvSpPr>
        <p:spPr/>
        <p:txBody>
          <a:bodyPr/>
          <a:lstStyle/>
          <a:p>
            <a:r>
              <a:rPr lang="en-US" dirty="0"/>
              <a:t>Peer Instruction</a:t>
            </a:r>
          </a:p>
        </p:txBody>
      </p:sp>
      <p:sp>
        <p:nvSpPr>
          <p:cNvPr id="6" name="Rectangle 5"/>
          <p:cNvSpPr>
            <a:spLocks noChangeArrowheads="1"/>
          </p:cNvSpPr>
          <p:nvPr/>
        </p:nvSpPr>
        <p:spPr bwMode="auto">
          <a:xfrm>
            <a:off x="7556500" y="4495800"/>
            <a:ext cx="1371600" cy="1703387"/>
          </a:xfrm>
          <a:prstGeom prst="rect">
            <a:avLst/>
          </a:prstGeom>
          <a:noFill/>
          <a:ln w="12700">
            <a:solidFill>
              <a:schemeClr val="tx1"/>
            </a:solidFill>
            <a:miter lim="800000"/>
            <a:headEnd/>
            <a:tailEnd/>
          </a:ln>
          <a:effectLst/>
        </p:spPr>
        <p:txBody>
          <a:bodyPr lIns="90487" tIns="44450" rIns="90487" bIns="44450">
            <a:prstTxWarp prst="textNoShape">
              <a:avLst/>
            </a:prstTxWarp>
          </a:bodyPr>
          <a:lstStyle/>
          <a:p>
            <a:pPr marL="203200" indent="-203200">
              <a:lnSpc>
                <a:spcPct val="85000"/>
              </a:lnSpc>
              <a:buSzPct val="100000"/>
              <a:buFont typeface="Times" pitchFamily="-65" charset="0"/>
              <a:buNone/>
            </a:pPr>
            <a:r>
              <a:rPr lang="en-US" sz="2400" b="1">
                <a:solidFill>
                  <a:schemeClr val="tx1"/>
                </a:solidFill>
                <a:latin typeface="Courier New" pitchFamily="-65" charset="0"/>
              </a:rPr>
              <a:t>   12</a:t>
            </a:r>
          </a:p>
          <a:p>
            <a:pPr marL="203200" indent="-203200">
              <a:lnSpc>
                <a:spcPct val="85000"/>
              </a:lnSpc>
              <a:buSzPct val="100000"/>
              <a:buFont typeface="Times" pitchFamily="-65" charset="0"/>
              <a:buNone/>
            </a:pPr>
            <a:r>
              <a:rPr lang="en-US" sz="2400" b="1">
                <a:solidFill>
                  <a:schemeClr val="tx1"/>
                </a:solidFill>
                <a:latin typeface="Courier New" pitchFamily="-65" charset="0"/>
              </a:rPr>
              <a:t>a) </a:t>
            </a:r>
            <a:r>
              <a:rPr lang="en-US" sz="2400" b="1">
                <a:latin typeface="Courier New" pitchFamily="-65" charset="0"/>
              </a:rPr>
              <a:t>FF</a:t>
            </a:r>
            <a:endParaRPr lang="en-US" sz="2400" b="1">
              <a:solidFill>
                <a:schemeClr val="tx1"/>
              </a:solidFill>
              <a:latin typeface="Courier New" pitchFamily="-65" charset="0"/>
            </a:endParaRPr>
          </a:p>
          <a:p>
            <a:pPr marL="203200" indent="-203200">
              <a:lnSpc>
                <a:spcPct val="85000"/>
              </a:lnSpc>
              <a:buSzPct val="100000"/>
              <a:buFont typeface="Times" pitchFamily="-65" charset="0"/>
              <a:buNone/>
            </a:pPr>
            <a:r>
              <a:rPr lang="en-US" sz="2400" b="1">
                <a:solidFill>
                  <a:schemeClr val="tx1"/>
                </a:solidFill>
                <a:latin typeface="Courier New" pitchFamily="-65" charset="0"/>
              </a:rPr>
              <a:t>b) </a:t>
            </a:r>
            <a:r>
              <a:rPr lang="en-US" sz="2400" b="1">
                <a:latin typeface="Courier New" pitchFamily="-65" charset="0"/>
              </a:rPr>
              <a:t>F</a:t>
            </a:r>
            <a:r>
              <a:rPr lang="en-US" sz="2400" b="1">
                <a:solidFill>
                  <a:srgbClr val="EA157A"/>
                </a:solidFill>
                <a:latin typeface="Courier New" pitchFamily="-65" charset="0"/>
              </a:rPr>
              <a:t>T</a:t>
            </a:r>
          </a:p>
          <a:p>
            <a:pPr marL="203200" indent="-203200">
              <a:lnSpc>
                <a:spcPct val="85000"/>
              </a:lnSpc>
              <a:buSzPct val="100000"/>
              <a:buFont typeface="Times" pitchFamily="-65" charset="0"/>
              <a:buNone/>
            </a:pPr>
            <a:r>
              <a:rPr lang="en-US" sz="2400" b="1">
                <a:solidFill>
                  <a:schemeClr val="tx1"/>
                </a:solidFill>
                <a:latin typeface="Courier New" pitchFamily="-65" charset="0"/>
              </a:rPr>
              <a:t>c) </a:t>
            </a:r>
            <a:r>
              <a:rPr lang="en-US" sz="2400" b="1">
                <a:solidFill>
                  <a:srgbClr val="EA157A"/>
                </a:solidFill>
                <a:latin typeface="Courier New" pitchFamily="-65" charset="0"/>
              </a:rPr>
              <a:t>T</a:t>
            </a:r>
            <a:r>
              <a:rPr lang="en-US" sz="2400" b="1">
                <a:latin typeface="Courier New" pitchFamily="-65" charset="0"/>
              </a:rPr>
              <a:t>F</a:t>
            </a:r>
            <a:endParaRPr lang="en-US" sz="2400" b="1">
              <a:solidFill>
                <a:schemeClr val="tx1"/>
              </a:solidFill>
              <a:latin typeface="Courier New" pitchFamily="-65" charset="0"/>
            </a:endParaRPr>
          </a:p>
          <a:p>
            <a:pPr marL="203200" indent="-203200">
              <a:lnSpc>
                <a:spcPct val="85000"/>
              </a:lnSpc>
              <a:buSzPct val="100000"/>
              <a:buFont typeface="Times" pitchFamily="-65" charset="0"/>
              <a:buNone/>
            </a:pPr>
            <a:r>
              <a:rPr lang="en-US" sz="2400" b="1">
                <a:solidFill>
                  <a:schemeClr val="tx1"/>
                </a:solidFill>
                <a:latin typeface="Courier New" pitchFamily="-65" charset="0"/>
              </a:rPr>
              <a:t>d) </a:t>
            </a:r>
            <a:r>
              <a:rPr lang="en-US" sz="2400" b="1">
                <a:solidFill>
                  <a:srgbClr val="EA157A"/>
                </a:solidFill>
                <a:latin typeface="Courier New" pitchFamily="-65" charset="0"/>
              </a:rPr>
              <a:t>TT</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Rectangle 3"/>
          <p:cNvSpPr txBox="1">
            <a:spLocks noChangeArrowheads="1"/>
          </p:cNvSpPr>
          <p:nvPr/>
        </p:nvSpPr>
        <p:spPr bwMode="auto">
          <a:xfrm>
            <a:off x="152400" y="1295400"/>
            <a:ext cx="7467600" cy="2057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09600" marR="0" lvl="0" indent="-609600" algn="l" defTabSz="914400" rtl="0" eaLnBrk="0" fontAlgn="base" latinLnBrk="0" hangingPunct="0">
              <a:lnSpc>
                <a:spcPct val="85000"/>
              </a:lnSpc>
              <a:spcBef>
                <a:spcPct val="45000"/>
              </a:spcBef>
              <a:spcAft>
                <a:spcPct val="0"/>
              </a:spcAft>
              <a:buClr>
                <a:schemeClr val="tx2"/>
              </a:buClr>
              <a:buSzTx/>
              <a:buFont typeface="+mj-lt"/>
              <a:buAutoNum type="arabicParenR"/>
              <a:tabLst>
                <a:tab pos="738188" algn="l"/>
              </a:tabLst>
              <a:defRPr/>
            </a:pPr>
            <a:r>
              <a:rPr kumimoji="0" lang="en-US" sz="2400" b="0" i="0" u="none" strike="noStrike" kern="1200" cap="none" spc="0" normalizeH="0" baseline="0" noProof="0" dirty="0">
                <a:ln>
                  <a:noFill/>
                </a:ln>
                <a:solidFill>
                  <a:schemeClr val="tx1"/>
                </a:solidFill>
                <a:effectLst/>
                <a:uLnTx/>
                <a:uFillTx/>
                <a:latin typeface="18 VAG Rounded Bold   07390"/>
                <a:ea typeface="ＭＳ Ｐゴシック" charset="-128"/>
                <a:cs typeface="ＭＳ Ｐゴシック" charset="-128"/>
              </a:rPr>
              <a:t>Locality is important yet different for cache and virtual memory (VM): temporal locality for caches but spatial locality for VM</a:t>
            </a:r>
          </a:p>
          <a:p>
            <a:pPr marL="609600" marR="0" lvl="0" indent="-609600" algn="l" defTabSz="914400" rtl="0" eaLnBrk="0" fontAlgn="base" latinLnBrk="0" hangingPunct="0">
              <a:lnSpc>
                <a:spcPct val="85000"/>
              </a:lnSpc>
              <a:spcBef>
                <a:spcPct val="45000"/>
              </a:spcBef>
              <a:spcAft>
                <a:spcPct val="0"/>
              </a:spcAft>
              <a:buClr>
                <a:schemeClr val="tx2"/>
              </a:buClr>
              <a:buSzTx/>
              <a:buFont typeface="+mj-lt"/>
              <a:buAutoNum type="arabicParenR"/>
              <a:tabLst>
                <a:tab pos="738188" algn="l"/>
              </a:tabLst>
              <a:defRPr/>
            </a:pPr>
            <a:endParaRPr kumimoji="0" lang="en-US" sz="2400" b="0" i="0" u="none" strike="noStrike" kern="1200" cap="none" spc="0" normalizeH="0" baseline="0" noProof="0" dirty="0">
              <a:ln>
                <a:noFill/>
              </a:ln>
              <a:solidFill>
                <a:schemeClr val="tx1"/>
              </a:solidFill>
              <a:effectLst/>
              <a:uLnTx/>
              <a:uFillTx/>
              <a:latin typeface="18 VAG Rounded Bold   07390"/>
              <a:ea typeface="ＭＳ Ｐゴシック" charset="-128"/>
              <a:cs typeface="ＭＳ Ｐゴシック" charset="-128"/>
            </a:endParaRPr>
          </a:p>
          <a:p>
            <a:pPr marL="609600" marR="0" lvl="0" indent="-609600" algn="l" defTabSz="914400" rtl="0" eaLnBrk="0" fontAlgn="base" latinLnBrk="0" hangingPunct="0">
              <a:lnSpc>
                <a:spcPct val="85000"/>
              </a:lnSpc>
              <a:spcBef>
                <a:spcPct val="45000"/>
              </a:spcBef>
              <a:spcAft>
                <a:spcPct val="0"/>
              </a:spcAft>
              <a:buClr>
                <a:schemeClr val="tx2"/>
              </a:buClr>
              <a:buSzTx/>
              <a:buFont typeface="+mj-lt"/>
              <a:buAutoNum type="arabicParenR"/>
              <a:tabLst>
                <a:tab pos="738188" algn="l"/>
              </a:tabLst>
              <a:defRPr/>
            </a:pPr>
            <a:r>
              <a:rPr kumimoji="0" lang="en-US" sz="2400" b="0" i="0" u="none" strike="noStrike" kern="1200" cap="none" spc="0" normalizeH="0" baseline="0" noProof="0" dirty="0">
                <a:ln>
                  <a:noFill/>
                </a:ln>
                <a:solidFill>
                  <a:schemeClr val="tx1"/>
                </a:solidFill>
                <a:effectLst/>
                <a:uLnTx/>
                <a:uFillTx/>
                <a:latin typeface="18 VAG Rounded Bold   07390"/>
                <a:ea typeface="ＭＳ Ｐゴシック" charset="-128"/>
                <a:cs typeface="ＭＳ Ｐゴシック" charset="-128"/>
              </a:rPr>
              <a:t>VM helps both with security and cost</a:t>
            </a:r>
          </a:p>
        </p:txBody>
      </p:sp>
      <p:sp>
        <p:nvSpPr>
          <p:cNvPr id="3089413" name="Text Box 5"/>
          <p:cNvSpPr txBox="1">
            <a:spLocks noChangeArrowheads="1"/>
          </p:cNvSpPr>
          <p:nvPr/>
        </p:nvSpPr>
        <p:spPr bwMode="auto">
          <a:xfrm>
            <a:off x="990600" y="1114961"/>
            <a:ext cx="3908761" cy="1323439"/>
          </a:xfrm>
          <a:prstGeom prst="rect">
            <a:avLst/>
          </a:prstGeom>
          <a:noFill/>
          <a:ln w="127000">
            <a:noFill/>
            <a:miter lim="800000"/>
            <a:headEnd/>
            <a:tailEnd/>
          </a:ln>
          <a:effectLst/>
        </p:spPr>
        <p:txBody>
          <a:bodyPr wrap="none">
            <a:prstTxWarp prst="textNoShape">
              <a:avLst/>
            </a:prstTxWarp>
            <a:spAutoFit/>
          </a:bodyPr>
          <a:lstStyle/>
          <a:p>
            <a:r>
              <a:rPr lang="en-US" sz="8000" b="1" dirty="0">
                <a:latin typeface="18 VAG Rounded Light   02390"/>
              </a:rPr>
              <a:t>F A L S E</a:t>
            </a:r>
          </a:p>
        </p:txBody>
      </p:sp>
      <p:sp>
        <p:nvSpPr>
          <p:cNvPr id="3089414" name="Text Box 6"/>
          <p:cNvSpPr txBox="1">
            <a:spLocks noChangeArrowheads="1"/>
          </p:cNvSpPr>
          <p:nvPr/>
        </p:nvSpPr>
        <p:spPr bwMode="auto">
          <a:xfrm>
            <a:off x="4343400" y="2362200"/>
            <a:ext cx="4524057" cy="451406"/>
          </a:xfrm>
          <a:prstGeom prst="rect">
            <a:avLst/>
          </a:prstGeom>
          <a:noFill/>
          <a:ln w="12700">
            <a:noFill/>
            <a:miter lim="800000"/>
            <a:headEnd/>
            <a:tailEnd/>
          </a:ln>
          <a:effectLst/>
        </p:spPr>
        <p:txBody>
          <a:bodyPr wrap="none">
            <a:prstTxWarp prst="textNoShape">
              <a:avLst/>
            </a:prstTxWarp>
            <a:spAutoFit/>
          </a:bodyPr>
          <a:lstStyle/>
          <a:p>
            <a:pPr marL="457200" indent="-457200">
              <a:lnSpc>
                <a:spcPct val="80000"/>
              </a:lnSpc>
            </a:pPr>
            <a:r>
              <a:rPr lang="en-US" sz="2800">
                <a:latin typeface="18 VAG Rounded Light   02390"/>
              </a:rPr>
              <a:t>1. No. Both for VM </a:t>
            </a:r>
            <a:r>
              <a:rPr lang="en-US" sz="2800" u="sng">
                <a:latin typeface="18 VAG Rounded Light   02390"/>
              </a:rPr>
              <a:t>and</a:t>
            </a:r>
            <a:r>
              <a:rPr lang="en-US" sz="2800">
                <a:latin typeface="18 VAG Rounded Light   02390"/>
              </a:rPr>
              <a:t> cache</a:t>
            </a:r>
          </a:p>
        </p:txBody>
      </p:sp>
      <p:sp>
        <p:nvSpPr>
          <p:cNvPr id="3089416" name="Rectangle 8"/>
          <p:cNvSpPr>
            <a:spLocks noChangeArrowheads="1"/>
          </p:cNvSpPr>
          <p:nvPr/>
        </p:nvSpPr>
        <p:spPr bwMode="auto">
          <a:xfrm>
            <a:off x="4191000" y="3276600"/>
            <a:ext cx="3933998" cy="796115"/>
          </a:xfrm>
          <a:prstGeom prst="rect">
            <a:avLst/>
          </a:prstGeom>
          <a:noFill/>
          <a:ln w="12700">
            <a:noFill/>
            <a:miter lim="800000"/>
            <a:headEnd/>
            <a:tailEnd/>
          </a:ln>
          <a:effectLst/>
        </p:spPr>
        <p:txBody>
          <a:bodyPr wrap="none">
            <a:prstTxWarp prst="textNoShape">
              <a:avLst/>
            </a:prstTxWarp>
            <a:spAutoFit/>
          </a:bodyPr>
          <a:lstStyle/>
          <a:p>
            <a:pPr marL="457200" indent="-457200">
              <a:lnSpc>
                <a:spcPct val="80000"/>
              </a:lnSpc>
            </a:pPr>
            <a:r>
              <a:rPr lang="en-US" sz="2800" dirty="0">
                <a:solidFill>
                  <a:schemeClr val="accent2"/>
                </a:solidFill>
                <a:latin typeface="18 VAG Rounded Light   02390"/>
              </a:rPr>
              <a:t>2.   Yes. Protection </a:t>
            </a:r>
            <a:r>
              <a:rPr lang="en-US" sz="2800" u="sng" dirty="0">
                <a:solidFill>
                  <a:schemeClr val="accent2"/>
                </a:solidFill>
                <a:latin typeface="18 VAG Rounded Light   02390"/>
              </a:rPr>
              <a:t>and</a:t>
            </a:r>
            <a:br>
              <a:rPr lang="en-US" sz="2800" dirty="0">
                <a:solidFill>
                  <a:schemeClr val="accent2"/>
                </a:solidFill>
                <a:latin typeface="18 VAG Rounded Light   02390"/>
              </a:rPr>
            </a:br>
            <a:r>
              <a:rPr lang="en-US" sz="2800" dirty="0">
                <a:solidFill>
                  <a:schemeClr val="accent2"/>
                </a:solidFill>
                <a:latin typeface="18 VAG Rounded Light   02390"/>
              </a:rPr>
              <a:t> a bit smaller memory</a:t>
            </a:r>
          </a:p>
        </p:txBody>
      </p:sp>
      <p:sp>
        <p:nvSpPr>
          <p:cNvPr id="3089417" name="Text Box 9"/>
          <p:cNvSpPr txBox="1">
            <a:spLocks noChangeArrowheads="1"/>
          </p:cNvSpPr>
          <p:nvPr/>
        </p:nvSpPr>
        <p:spPr bwMode="auto">
          <a:xfrm>
            <a:off x="990600" y="2362200"/>
            <a:ext cx="3300904" cy="1323439"/>
          </a:xfrm>
          <a:prstGeom prst="rect">
            <a:avLst/>
          </a:prstGeom>
          <a:noFill/>
          <a:ln w="127000">
            <a:noFill/>
            <a:miter lim="800000"/>
            <a:headEnd/>
            <a:tailEnd/>
          </a:ln>
          <a:effectLst/>
        </p:spPr>
        <p:txBody>
          <a:bodyPr wrap="none">
            <a:prstTxWarp prst="textNoShape">
              <a:avLst/>
            </a:prstTxWarp>
            <a:spAutoFit/>
          </a:bodyPr>
          <a:lstStyle/>
          <a:p>
            <a:r>
              <a:rPr lang="en-US" sz="8000" b="1" dirty="0">
                <a:solidFill>
                  <a:schemeClr val="accent2"/>
                </a:solidFill>
                <a:latin typeface="18 VAG Rounded Light   02390"/>
              </a:rPr>
              <a:t>T R U E</a:t>
            </a:r>
          </a:p>
        </p:txBody>
      </p:sp>
      <p:sp>
        <p:nvSpPr>
          <p:cNvPr id="3089418" name="AutoShape 10"/>
          <p:cNvSpPr>
            <a:spLocks noChangeArrowheads="1"/>
          </p:cNvSpPr>
          <p:nvPr/>
        </p:nvSpPr>
        <p:spPr bwMode="auto">
          <a:xfrm>
            <a:off x="7508168" y="5181600"/>
            <a:ext cx="1447800" cy="339725"/>
          </a:xfrm>
          <a:prstGeom prst="roundRect">
            <a:avLst>
              <a:gd name="adj" fmla="val 16667"/>
            </a:avLst>
          </a:prstGeom>
          <a:noFill/>
          <a:ln w="63500">
            <a:solidFill>
              <a:schemeClr val="tx1"/>
            </a:solidFill>
            <a:round/>
            <a:headEnd/>
            <a:tailEnd/>
          </a:ln>
          <a:effectLst/>
        </p:spPr>
        <p:txBody>
          <a:bodyPr wrap="none" anchor="ctr">
            <a:prstTxWarp prst="textNoShape">
              <a:avLst/>
            </a:prstTxWarp>
          </a:bodyPr>
          <a:lstStyle/>
          <a:p>
            <a:endParaRPr lang="en-US">
              <a:latin typeface="18 VAG Rounded Light   02390"/>
            </a:endParaRPr>
          </a:p>
        </p:txBody>
      </p:sp>
      <p:sp>
        <p:nvSpPr>
          <p:cNvPr id="12" name="Title 11"/>
          <p:cNvSpPr>
            <a:spLocks noGrp="1"/>
          </p:cNvSpPr>
          <p:nvPr>
            <p:ph type="title"/>
          </p:nvPr>
        </p:nvSpPr>
        <p:spPr/>
        <p:txBody>
          <a:bodyPr/>
          <a:lstStyle/>
          <a:p>
            <a:r>
              <a:rPr lang="en-US" b="1" dirty="0">
                <a:latin typeface="18 VAG Rounded Light   02390"/>
              </a:rPr>
              <a:t>Peer Instruction Answer</a:t>
            </a:r>
          </a:p>
        </p:txBody>
      </p:sp>
      <p:sp>
        <p:nvSpPr>
          <p:cNvPr id="14" name="Rectangle 13"/>
          <p:cNvSpPr>
            <a:spLocks noChangeArrowheads="1"/>
          </p:cNvSpPr>
          <p:nvPr/>
        </p:nvSpPr>
        <p:spPr bwMode="auto">
          <a:xfrm>
            <a:off x="7556500" y="4495800"/>
            <a:ext cx="1371600" cy="1703387"/>
          </a:xfrm>
          <a:prstGeom prst="rect">
            <a:avLst/>
          </a:prstGeom>
          <a:noFill/>
          <a:ln w="12700">
            <a:solidFill>
              <a:schemeClr val="tx1"/>
            </a:solidFill>
            <a:miter lim="800000"/>
            <a:headEnd/>
            <a:tailEnd/>
          </a:ln>
          <a:effectLst/>
        </p:spPr>
        <p:txBody>
          <a:bodyPr lIns="90487" tIns="44450" rIns="90487" bIns="44450">
            <a:prstTxWarp prst="textNoShape">
              <a:avLst/>
            </a:prstTxWarp>
          </a:bodyPr>
          <a:lstStyle/>
          <a:p>
            <a:pPr marL="203200" indent="-203200">
              <a:lnSpc>
                <a:spcPct val="85000"/>
              </a:lnSpc>
              <a:buSzPct val="100000"/>
              <a:buFont typeface="Times" pitchFamily="-65" charset="0"/>
              <a:buNone/>
            </a:pPr>
            <a:r>
              <a:rPr lang="en-US" sz="2400" b="1">
                <a:solidFill>
                  <a:schemeClr val="tx1"/>
                </a:solidFill>
                <a:latin typeface="Courier New" pitchFamily="-65" charset="0"/>
              </a:rPr>
              <a:t>   12</a:t>
            </a:r>
          </a:p>
          <a:p>
            <a:pPr marL="203200" indent="-203200">
              <a:lnSpc>
                <a:spcPct val="85000"/>
              </a:lnSpc>
              <a:buSzPct val="100000"/>
              <a:buFont typeface="Times" pitchFamily="-65" charset="0"/>
              <a:buNone/>
            </a:pPr>
            <a:r>
              <a:rPr lang="en-US" sz="2400" b="1">
                <a:solidFill>
                  <a:schemeClr val="tx1"/>
                </a:solidFill>
                <a:latin typeface="Courier New" pitchFamily="-65" charset="0"/>
              </a:rPr>
              <a:t>a) </a:t>
            </a:r>
            <a:r>
              <a:rPr lang="en-US" sz="2400" b="1">
                <a:latin typeface="Courier New" pitchFamily="-65" charset="0"/>
              </a:rPr>
              <a:t>FF</a:t>
            </a:r>
            <a:endParaRPr lang="en-US" sz="2400" b="1">
              <a:solidFill>
                <a:schemeClr val="tx1"/>
              </a:solidFill>
              <a:latin typeface="Courier New" pitchFamily="-65" charset="0"/>
            </a:endParaRPr>
          </a:p>
          <a:p>
            <a:pPr marL="203200" indent="-203200">
              <a:lnSpc>
                <a:spcPct val="85000"/>
              </a:lnSpc>
              <a:buSzPct val="100000"/>
              <a:buFont typeface="Times" pitchFamily="-65" charset="0"/>
              <a:buNone/>
            </a:pPr>
            <a:r>
              <a:rPr lang="en-US" sz="2400" b="1">
                <a:solidFill>
                  <a:schemeClr val="tx1"/>
                </a:solidFill>
                <a:latin typeface="Courier New" pitchFamily="-65" charset="0"/>
              </a:rPr>
              <a:t>b) </a:t>
            </a:r>
            <a:r>
              <a:rPr lang="en-US" sz="2400" b="1">
                <a:latin typeface="Courier New" pitchFamily="-65" charset="0"/>
              </a:rPr>
              <a:t>F</a:t>
            </a:r>
            <a:r>
              <a:rPr lang="en-US" sz="2400" b="1">
                <a:solidFill>
                  <a:srgbClr val="EA157A"/>
                </a:solidFill>
                <a:latin typeface="Courier New" pitchFamily="-65" charset="0"/>
              </a:rPr>
              <a:t>T</a:t>
            </a:r>
          </a:p>
          <a:p>
            <a:pPr marL="203200" indent="-203200">
              <a:lnSpc>
                <a:spcPct val="85000"/>
              </a:lnSpc>
              <a:buSzPct val="100000"/>
              <a:buFont typeface="Times" pitchFamily="-65" charset="0"/>
              <a:buNone/>
            </a:pPr>
            <a:r>
              <a:rPr lang="en-US" sz="2400" b="1">
                <a:solidFill>
                  <a:schemeClr val="tx1"/>
                </a:solidFill>
                <a:latin typeface="Courier New" pitchFamily="-65" charset="0"/>
              </a:rPr>
              <a:t>c) </a:t>
            </a:r>
            <a:r>
              <a:rPr lang="en-US" sz="2400" b="1">
                <a:solidFill>
                  <a:srgbClr val="EA157A"/>
                </a:solidFill>
                <a:latin typeface="Courier New" pitchFamily="-65" charset="0"/>
              </a:rPr>
              <a:t>T</a:t>
            </a:r>
            <a:r>
              <a:rPr lang="en-US" sz="2400" b="1">
                <a:latin typeface="Courier New" pitchFamily="-65" charset="0"/>
              </a:rPr>
              <a:t>F</a:t>
            </a:r>
            <a:endParaRPr lang="en-US" sz="2400" b="1">
              <a:solidFill>
                <a:schemeClr val="tx1"/>
              </a:solidFill>
              <a:latin typeface="Courier New" pitchFamily="-65" charset="0"/>
            </a:endParaRPr>
          </a:p>
          <a:p>
            <a:pPr marL="203200" indent="-203200">
              <a:lnSpc>
                <a:spcPct val="85000"/>
              </a:lnSpc>
              <a:buSzPct val="100000"/>
              <a:buFont typeface="Times" pitchFamily="-65" charset="0"/>
              <a:buNone/>
            </a:pPr>
            <a:r>
              <a:rPr lang="en-US" sz="2400" b="1">
                <a:solidFill>
                  <a:schemeClr val="tx1"/>
                </a:solidFill>
                <a:latin typeface="Courier New" pitchFamily="-65" charset="0"/>
              </a:rPr>
              <a:t>d) </a:t>
            </a:r>
            <a:r>
              <a:rPr lang="en-US" sz="2400" b="1">
                <a:solidFill>
                  <a:srgbClr val="EA157A"/>
                </a:solidFill>
                <a:latin typeface="Courier New" pitchFamily="-65" charset="0"/>
              </a:rPr>
              <a:t>TT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894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894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894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894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89418"/>
                                        </p:tgtEl>
                                        <p:attrNameLst>
                                          <p:attrName>style.visibility</p:attrName>
                                        </p:attrNameLst>
                                      </p:cBhvr>
                                      <p:to>
                                        <p:strVal val="visible"/>
                                      </p:to>
                                    </p:set>
                                  </p:childTnLst>
                                </p:cTn>
                              </p:par>
                              <p:par>
                                <p:cTn id="23" presetID="35" presetClass="entr" presetSubtype="0" fill="hold" grpId="1" nodeType="withEffect">
                                  <p:stCondLst>
                                    <p:cond delay="0"/>
                                  </p:stCondLst>
                                  <p:childTnLst>
                                    <p:set>
                                      <p:cBhvr>
                                        <p:cTn id="24" dur="1" fill="hold">
                                          <p:stCondLst>
                                            <p:cond delay="0"/>
                                          </p:stCondLst>
                                        </p:cTn>
                                        <p:tgtEl>
                                          <p:spTgt spid="3089418"/>
                                        </p:tgtEl>
                                        <p:attrNameLst>
                                          <p:attrName>style.visibility</p:attrName>
                                        </p:attrNameLst>
                                      </p:cBhvr>
                                      <p:to>
                                        <p:strVal val="visible"/>
                                      </p:to>
                                    </p:set>
                                    <p:animEffect transition="in" filter="fade">
                                      <p:cBhvr>
                                        <p:cTn id="25" dur="1000"/>
                                        <p:tgtEl>
                                          <p:spTgt spid="3089418"/>
                                        </p:tgtEl>
                                      </p:cBhvr>
                                    </p:animEffect>
                                    <p:anim calcmode="lin" valueType="num">
                                      <p:cBhvr>
                                        <p:cTn id="26" dur="1000" fill="hold"/>
                                        <p:tgtEl>
                                          <p:spTgt spid="3089418"/>
                                        </p:tgtEl>
                                        <p:attrNameLst>
                                          <p:attrName>style.rotation</p:attrName>
                                        </p:attrNameLst>
                                      </p:cBhvr>
                                      <p:tavLst>
                                        <p:tav tm="0">
                                          <p:val>
                                            <p:fltVal val="720"/>
                                          </p:val>
                                        </p:tav>
                                        <p:tav tm="100000">
                                          <p:val>
                                            <p:fltVal val="0"/>
                                          </p:val>
                                        </p:tav>
                                      </p:tavLst>
                                    </p:anim>
                                    <p:anim calcmode="lin" valueType="num">
                                      <p:cBhvr>
                                        <p:cTn id="27" dur="1000" fill="hold"/>
                                        <p:tgtEl>
                                          <p:spTgt spid="3089418"/>
                                        </p:tgtEl>
                                        <p:attrNameLst>
                                          <p:attrName>ppt_h</p:attrName>
                                        </p:attrNameLst>
                                      </p:cBhvr>
                                      <p:tavLst>
                                        <p:tav tm="0">
                                          <p:val>
                                            <p:fltVal val="0"/>
                                          </p:val>
                                        </p:tav>
                                        <p:tav tm="100000">
                                          <p:val>
                                            <p:strVal val="#ppt_h"/>
                                          </p:val>
                                        </p:tav>
                                      </p:tavLst>
                                    </p:anim>
                                    <p:anim calcmode="lin" valueType="num">
                                      <p:cBhvr>
                                        <p:cTn id="28" dur="1000" fill="hold"/>
                                        <p:tgtEl>
                                          <p:spTgt spid="308941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9413" grpId="0" autoUpdateAnimBg="0"/>
      <p:bldP spid="3089414" grpId="0" autoUpdateAnimBg="0"/>
      <p:bldP spid="3089416" grpId="0" autoUpdateAnimBg="0"/>
      <p:bldP spid="3089417" grpId="0" autoUpdateAnimBg="0"/>
      <p:bldP spid="3089418" grpId="0" animBg="1"/>
      <p:bldP spid="3089418"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1458" name="Rectangle 2"/>
          <p:cNvSpPr>
            <a:spLocks noGrp="1" noChangeArrowheads="1"/>
          </p:cNvSpPr>
          <p:nvPr>
            <p:ph type="title"/>
          </p:nvPr>
        </p:nvSpPr>
        <p:spPr/>
        <p:txBody>
          <a:bodyPr/>
          <a:lstStyle/>
          <a:p>
            <a:r>
              <a:rPr lang="en-US"/>
              <a:t>And in conclusion…</a:t>
            </a:r>
          </a:p>
        </p:txBody>
      </p:sp>
      <p:sp>
        <p:nvSpPr>
          <p:cNvPr id="3091459" name="Rectangle 3"/>
          <p:cNvSpPr>
            <a:spLocks noGrp="1" noChangeArrowheads="1"/>
          </p:cNvSpPr>
          <p:nvPr>
            <p:ph type="body" idx="1"/>
          </p:nvPr>
        </p:nvSpPr>
        <p:spPr/>
        <p:txBody>
          <a:bodyPr/>
          <a:lstStyle/>
          <a:p>
            <a:r>
              <a:rPr lang="en-US" dirty="0"/>
              <a:t>Manage memory to disk? Treat as cache</a:t>
            </a:r>
          </a:p>
          <a:p>
            <a:pPr lvl="1"/>
            <a:r>
              <a:rPr lang="en-US" dirty="0"/>
              <a:t>Included protection as bonus, now critical</a:t>
            </a:r>
          </a:p>
          <a:p>
            <a:pPr lvl="1"/>
            <a:r>
              <a:rPr lang="en-US" dirty="0"/>
              <a:t>Use Page Table of mappings </a:t>
            </a:r>
            <a:r>
              <a:rPr lang="en-US" dirty="0">
                <a:solidFill>
                  <a:schemeClr val="accent2"/>
                </a:solidFill>
              </a:rPr>
              <a:t>for each user</a:t>
            </a:r>
            <a:br>
              <a:rPr lang="en-US" dirty="0"/>
            </a:br>
            <a:r>
              <a:rPr lang="en-US" dirty="0"/>
              <a:t>vs. tag/data in cache</a:t>
            </a:r>
          </a:p>
          <a:p>
            <a:pPr lvl="1"/>
            <a:r>
              <a:rPr lang="en-US" dirty="0"/>
              <a:t>TLB is </a:t>
            </a:r>
            <a:r>
              <a:rPr lang="en-US" dirty="0">
                <a:solidFill>
                  <a:schemeClr val="accent1"/>
                </a:solidFill>
              </a:rPr>
              <a:t>cache </a:t>
            </a:r>
            <a:r>
              <a:rPr lang="en-US" dirty="0"/>
              <a:t>of Virtual </a:t>
            </a:r>
            <a:r>
              <a:rPr lang="en-US" dirty="0" err="1"/>
              <a:t></a:t>
            </a:r>
            <a:r>
              <a:rPr lang="en-US" dirty="0"/>
              <a:t> Physical </a:t>
            </a:r>
            <a:r>
              <a:rPr lang="en-US" dirty="0" err="1"/>
              <a:t>addr</a:t>
            </a:r>
            <a:r>
              <a:rPr lang="en-US" dirty="0"/>
              <a:t> trans</a:t>
            </a:r>
          </a:p>
          <a:p>
            <a:r>
              <a:rPr lang="en-US" dirty="0"/>
              <a:t>Virtual Memory allows protected sharing of memory between processes</a:t>
            </a:r>
          </a:p>
          <a:p>
            <a:r>
              <a:rPr lang="en-US" dirty="0"/>
              <a:t>Spatial Locality means Working Set of Pages is all that must be in memory for process to run fairly well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4355" name="Rectangle 3"/>
          <p:cNvSpPr>
            <a:spLocks noChangeArrowheads="1"/>
          </p:cNvSpPr>
          <p:nvPr/>
        </p:nvSpPr>
        <p:spPr bwMode="auto">
          <a:xfrm>
            <a:off x="3251200" y="1027112"/>
            <a:ext cx="1193800" cy="431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3044356" name="Rectangle 4"/>
          <p:cNvSpPr>
            <a:spLocks noChangeArrowheads="1"/>
          </p:cNvSpPr>
          <p:nvPr/>
        </p:nvSpPr>
        <p:spPr bwMode="auto">
          <a:xfrm>
            <a:off x="3321050" y="990600"/>
            <a:ext cx="996950" cy="414337"/>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dirty="0" err="1">
                <a:solidFill>
                  <a:schemeClr val="tx1"/>
                </a:solidFill>
                <a:latin typeface="Arial" pitchFamily="-65" charset="0"/>
              </a:rPr>
              <a:t>Regs</a:t>
            </a:r>
            <a:endParaRPr lang="en-US" sz="2800" b="1" dirty="0">
              <a:solidFill>
                <a:schemeClr val="tx1"/>
              </a:solidFill>
              <a:latin typeface="Arial" pitchFamily="-65" charset="0"/>
            </a:endParaRPr>
          </a:p>
        </p:txBody>
      </p:sp>
      <p:sp>
        <p:nvSpPr>
          <p:cNvPr id="3044357" name="Rectangle 5"/>
          <p:cNvSpPr>
            <a:spLocks noChangeArrowheads="1"/>
          </p:cNvSpPr>
          <p:nvPr/>
        </p:nvSpPr>
        <p:spPr bwMode="auto">
          <a:xfrm>
            <a:off x="3073400" y="3052762"/>
            <a:ext cx="1708150"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a:solidFill>
                  <a:schemeClr val="tx1"/>
                </a:solidFill>
                <a:latin typeface="Arial" pitchFamily="-65" charset="0"/>
              </a:rPr>
              <a:t>L2 Cache</a:t>
            </a:r>
          </a:p>
        </p:txBody>
      </p:sp>
      <p:sp>
        <p:nvSpPr>
          <p:cNvPr id="3044358" name="Rectangle 6"/>
          <p:cNvSpPr>
            <a:spLocks noChangeArrowheads="1"/>
          </p:cNvSpPr>
          <p:nvPr/>
        </p:nvSpPr>
        <p:spPr bwMode="auto">
          <a:xfrm>
            <a:off x="3168650" y="4100512"/>
            <a:ext cx="1490663"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a:solidFill>
                  <a:schemeClr val="tx1"/>
                </a:solidFill>
                <a:latin typeface="Arial" pitchFamily="-65" charset="0"/>
              </a:rPr>
              <a:t>Memory</a:t>
            </a:r>
          </a:p>
        </p:txBody>
      </p:sp>
      <p:sp>
        <p:nvSpPr>
          <p:cNvPr id="3044359" name="Rectangle 7"/>
          <p:cNvSpPr>
            <a:spLocks noChangeArrowheads="1"/>
          </p:cNvSpPr>
          <p:nvPr/>
        </p:nvSpPr>
        <p:spPr bwMode="auto">
          <a:xfrm>
            <a:off x="3435350" y="5205412"/>
            <a:ext cx="877888"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dirty="0">
                <a:solidFill>
                  <a:schemeClr val="tx1"/>
                </a:solidFill>
                <a:latin typeface="Arial" pitchFamily="-65" charset="0"/>
              </a:rPr>
              <a:t>Disk</a:t>
            </a:r>
          </a:p>
        </p:txBody>
      </p:sp>
      <p:sp>
        <p:nvSpPr>
          <p:cNvPr id="3044360" name="Rectangle 8"/>
          <p:cNvSpPr>
            <a:spLocks noChangeArrowheads="1"/>
          </p:cNvSpPr>
          <p:nvPr/>
        </p:nvSpPr>
        <p:spPr bwMode="auto">
          <a:xfrm>
            <a:off x="3511550" y="6172200"/>
            <a:ext cx="957263"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dirty="0">
                <a:solidFill>
                  <a:schemeClr val="tx1"/>
                </a:solidFill>
                <a:latin typeface="Arial" pitchFamily="-65" charset="0"/>
              </a:rPr>
              <a:t>Tape</a:t>
            </a:r>
          </a:p>
        </p:txBody>
      </p:sp>
      <p:sp>
        <p:nvSpPr>
          <p:cNvPr id="3044361" name="Rectangle 9"/>
          <p:cNvSpPr>
            <a:spLocks noChangeArrowheads="1"/>
          </p:cNvSpPr>
          <p:nvPr/>
        </p:nvSpPr>
        <p:spPr bwMode="auto">
          <a:xfrm>
            <a:off x="2908300" y="2989262"/>
            <a:ext cx="1955800" cy="5080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3044362" name="Rectangle 10"/>
          <p:cNvSpPr>
            <a:spLocks noChangeArrowheads="1"/>
          </p:cNvSpPr>
          <p:nvPr/>
        </p:nvSpPr>
        <p:spPr bwMode="auto">
          <a:xfrm>
            <a:off x="2603500" y="4056062"/>
            <a:ext cx="2870200" cy="508000"/>
          </a:xfrm>
          <a:prstGeom prst="rect">
            <a:avLst/>
          </a:prstGeom>
          <a:noFill/>
          <a:ln w="38100">
            <a:solidFill>
              <a:schemeClr val="hlink"/>
            </a:solidFill>
            <a:miter lim="800000"/>
            <a:headEnd/>
            <a:tailEnd/>
          </a:ln>
          <a:effectLst/>
        </p:spPr>
        <p:txBody>
          <a:bodyPr wrap="none" anchor="ctr">
            <a:prstTxWarp prst="textNoShape">
              <a:avLst/>
            </a:prstTxWarp>
          </a:bodyPr>
          <a:lstStyle/>
          <a:p>
            <a:endParaRPr lang="en-US"/>
          </a:p>
        </p:txBody>
      </p:sp>
      <p:sp>
        <p:nvSpPr>
          <p:cNvPr id="3044363" name="Rectangle 11"/>
          <p:cNvSpPr>
            <a:spLocks noChangeArrowheads="1"/>
          </p:cNvSpPr>
          <p:nvPr/>
        </p:nvSpPr>
        <p:spPr bwMode="auto">
          <a:xfrm>
            <a:off x="2070100" y="5122862"/>
            <a:ext cx="3937000" cy="508000"/>
          </a:xfrm>
          <a:prstGeom prst="rect">
            <a:avLst/>
          </a:prstGeom>
          <a:noFill/>
          <a:ln w="38100">
            <a:solidFill>
              <a:schemeClr val="hlink"/>
            </a:solidFill>
            <a:miter lim="800000"/>
            <a:headEnd/>
            <a:tailEnd/>
          </a:ln>
          <a:effectLst/>
        </p:spPr>
        <p:txBody>
          <a:bodyPr wrap="none" anchor="ctr">
            <a:prstTxWarp prst="textNoShape">
              <a:avLst/>
            </a:prstTxWarp>
          </a:bodyPr>
          <a:lstStyle/>
          <a:p>
            <a:endParaRPr lang="en-US"/>
          </a:p>
        </p:txBody>
      </p:sp>
      <p:sp>
        <p:nvSpPr>
          <p:cNvPr id="3044364" name="Rectangle 12"/>
          <p:cNvSpPr>
            <a:spLocks noChangeArrowheads="1"/>
          </p:cNvSpPr>
          <p:nvPr/>
        </p:nvSpPr>
        <p:spPr bwMode="auto">
          <a:xfrm>
            <a:off x="1765300" y="6189662"/>
            <a:ext cx="4699000" cy="5080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3044365" name="Line 13"/>
          <p:cNvSpPr>
            <a:spLocks noChangeShapeType="1"/>
          </p:cNvSpPr>
          <p:nvPr/>
        </p:nvSpPr>
        <p:spPr bwMode="auto">
          <a:xfrm>
            <a:off x="3848100" y="1447800"/>
            <a:ext cx="0" cy="52070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3044366" name="Line 14"/>
          <p:cNvSpPr>
            <a:spLocks noChangeShapeType="1"/>
          </p:cNvSpPr>
          <p:nvPr/>
        </p:nvSpPr>
        <p:spPr bwMode="auto">
          <a:xfrm>
            <a:off x="3886200" y="3516312"/>
            <a:ext cx="0" cy="52070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3044367" name="Line 15"/>
          <p:cNvSpPr>
            <a:spLocks noChangeShapeType="1"/>
          </p:cNvSpPr>
          <p:nvPr/>
        </p:nvSpPr>
        <p:spPr bwMode="auto">
          <a:xfrm>
            <a:off x="3886200" y="4589462"/>
            <a:ext cx="0" cy="508000"/>
          </a:xfrm>
          <a:prstGeom prst="line">
            <a:avLst/>
          </a:prstGeom>
          <a:noFill/>
          <a:ln w="38100">
            <a:solidFill>
              <a:schemeClr val="hlink"/>
            </a:solidFill>
            <a:round/>
            <a:headEnd type="triangle" w="med" len="med"/>
            <a:tailEnd type="triangle" w="med" len="med"/>
          </a:ln>
          <a:effectLst/>
        </p:spPr>
        <p:txBody>
          <a:bodyPr wrap="none" anchor="ctr">
            <a:prstTxWarp prst="textNoShape">
              <a:avLst/>
            </a:prstTxWarp>
          </a:bodyPr>
          <a:lstStyle/>
          <a:p>
            <a:endParaRPr lang="en-US"/>
          </a:p>
        </p:txBody>
      </p:sp>
      <p:sp>
        <p:nvSpPr>
          <p:cNvPr id="3044368" name="Line 16"/>
          <p:cNvSpPr>
            <a:spLocks noChangeShapeType="1"/>
          </p:cNvSpPr>
          <p:nvPr/>
        </p:nvSpPr>
        <p:spPr bwMode="auto">
          <a:xfrm>
            <a:off x="3886200" y="5649912"/>
            <a:ext cx="0" cy="52070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3044369" name="Rectangle 17"/>
          <p:cNvSpPr>
            <a:spLocks noChangeArrowheads="1"/>
          </p:cNvSpPr>
          <p:nvPr/>
        </p:nvSpPr>
        <p:spPr bwMode="auto">
          <a:xfrm>
            <a:off x="3930650" y="1447800"/>
            <a:ext cx="2578100"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dirty="0">
                <a:solidFill>
                  <a:schemeClr val="tx1"/>
                </a:solidFill>
                <a:latin typeface="Arial" pitchFamily="-65" charset="0"/>
              </a:rPr>
              <a:t>Instr. Operands</a:t>
            </a:r>
          </a:p>
        </p:txBody>
      </p:sp>
      <p:sp>
        <p:nvSpPr>
          <p:cNvPr id="3044370" name="Rectangle 18"/>
          <p:cNvSpPr>
            <a:spLocks noChangeArrowheads="1"/>
          </p:cNvSpPr>
          <p:nvPr/>
        </p:nvSpPr>
        <p:spPr bwMode="auto">
          <a:xfrm>
            <a:off x="3968750" y="3505200"/>
            <a:ext cx="1174750"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dirty="0">
                <a:solidFill>
                  <a:schemeClr val="tx1"/>
                </a:solidFill>
                <a:latin typeface="Arial" pitchFamily="-65" charset="0"/>
              </a:rPr>
              <a:t>Blocks</a:t>
            </a:r>
          </a:p>
        </p:txBody>
      </p:sp>
      <p:sp>
        <p:nvSpPr>
          <p:cNvPr id="3044371" name="Rectangle 19"/>
          <p:cNvSpPr>
            <a:spLocks noChangeArrowheads="1"/>
          </p:cNvSpPr>
          <p:nvPr/>
        </p:nvSpPr>
        <p:spPr bwMode="auto">
          <a:xfrm>
            <a:off x="3968750" y="4572000"/>
            <a:ext cx="1135063"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Arial" pitchFamily="-65" charset="0"/>
              </a:rPr>
              <a:t>Pages</a:t>
            </a:r>
          </a:p>
        </p:txBody>
      </p:sp>
      <p:sp>
        <p:nvSpPr>
          <p:cNvPr id="3044372" name="Rectangle 20"/>
          <p:cNvSpPr>
            <a:spLocks noChangeArrowheads="1"/>
          </p:cNvSpPr>
          <p:nvPr/>
        </p:nvSpPr>
        <p:spPr bwMode="auto">
          <a:xfrm>
            <a:off x="3968750" y="5638800"/>
            <a:ext cx="877888"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Arial" pitchFamily="-65" charset="0"/>
              </a:rPr>
              <a:t>Files</a:t>
            </a:r>
          </a:p>
        </p:txBody>
      </p:sp>
      <p:sp>
        <p:nvSpPr>
          <p:cNvPr id="3044373" name="Rectangle 21"/>
          <p:cNvSpPr>
            <a:spLocks noChangeArrowheads="1"/>
          </p:cNvSpPr>
          <p:nvPr/>
        </p:nvSpPr>
        <p:spPr bwMode="auto">
          <a:xfrm>
            <a:off x="6845300" y="1109662"/>
            <a:ext cx="2044700"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latin typeface="Arial" pitchFamily="-65" charset="0"/>
              </a:rPr>
              <a:t>Upper Level</a:t>
            </a:r>
          </a:p>
        </p:txBody>
      </p:sp>
      <p:sp>
        <p:nvSpPr>
          <p:cNvPr id="3044374" name="Rectangle 22"/>
          <p:cNvSpPr>
            <a:spLocks noChangeArrowheads="1"/>
          </p:cNvSpPr>
          <p:nvPr/>
        </p:nvSpPr>
        <p:spPr bwMode="auto">
          <a:xfrm>
            <a:off x="6692900" y="6291262"/>
            <a:ext cx="2044700"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latin typeface="Arial" pitchFamily="-65" charset="0"/>
              </a:rPr>
              <a:t>Lower Level</a:t>
            </a:r>
          </a:p>
        </p:txBody>
      </p:sp>
      <p:sp>
        <p:nvSpPr>
          <p:cNvPr id="3044375" name="Line 23"/>
          <p:cNvSpPr>
            <a:spLocks noChangeShapeType="1"/>
          </p:cNvSpPr>
          <p:nvPr/>
        </p:nvSpPr>
        <p:spPr bwMode="auto">
          <a:xfrm flipV="1">
            <a:off x="7219950" y="1693862"/>
            <a:ext cx="0" cy="443230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3044376" name="Rectangle 24"/>
          <p:cNvSpPr>
            <a:spLocks noChangeArrowheads="1"/>
          </p:cNvSpPr>
          <p:nvPr/>
        </p:nvSpPr>
        <p:spPr bwMode="auto">
          <a:xfrm>
            <a:off x="7397750" y="1662112"/>
            <a:ext cx="1135063"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Arial" pitchFamily="-65" charset="0"/>
              </a:rPr>
              <a:t>Faster</a:t>
            </a:r>
          </a:p>
        </p:txBody>
      </p:sp>
      <p:sp>
        <p:nvSpPr>
          <p:cNvPr id="3044377" name="Line 25"/>
          <p:cNvSpPr>
            <a:spLocks noChangeShapeType="1"/>
          </p:cNvSpPr>
          <p:nvPr/>
        </p:nvSpPr>
        <p:spPr bwMode="auto">
          <a:xfrm>
            <a:off x="7829550" y="2087562"/>
            <a:ext cx="0" cy="372110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3044378" name="Rectangle 26"/>
          <p:cNvSpPr>
            <a:spLocks noChangeArrowheads="1"/>
          </p:cNvSpPr>
          <p:nvPr/>
        </p:nvSpPr>
        <p:spPr bwMode="auto">
          <a:xfrm>
            <a:off x="7454900" y="5910262"/>
            <a:ext cx="1155700"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Arial" pitchFamily="-65" charset="0"/>
              </a:rPr>
              <a:t>Larger</a:t>
            </a:r>
          </a:p>
        </p:txBody>
      </p:sp>
      <p:sp>
        <p:nvSpPr>
          <p:cNvPr id="3044379" name="Rectangle 27"/>
          <p:cNvSpPr>
            <a:spLocks noChangeArrowheads="1"/>
          </p:cNvSpPr>
          <p:nvPr/>
        </p:nvSpPr>
        <p:spPr bwMode="auto">
          <a:xfrm>
            <a:off x="3206750" y="2005012"/>
            <a:ext cx="1193800"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b="1">
                <a:solidFill>
                  <a:schemeClr val="tx1"/>
                </a:solidFill>
                <a:latin typeface="Arial" pitchFamily="-65" charset="0"/>
              </a:rPr>
              <a:t>Cache</a:t>
            </a:r>
          </a:p>
        </p:txBody>
      </p:sp>
      <p:sp>
        <p:nvSpPr>
          <p:cNvPr id="3044380" name="Rectangle 28"/>
          <p:cNvSpPr>
            <a:spLocks noChangeArrowheads="1"/>
          </p:cNvSpPr>
          <p:nvPr/>
        </p:nvSpPr>
        <p:spPr bwMode="auto">
          <a:xfrm>
            <a:off x="3155950" y="1960562"/>
            <a:ext cx="1517650" cy="5080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3044381" name="Line 29"/>
          <p:cNvSpPr>
            <a:spLocks noChangeShapeType="1"/>
          </p:cNvSpPr>
          <p:nvPr/>
        </p:nvSpPr>
        <p:spPr bwMode="auto">
          <a:xfrm>
            <a:off x="3886200" y="2487612"/>
            <a:ext cx="0" cy="52070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3044382" name="Rectangle 30"/>
          <p:cNvSpPr>
            <a:spLocks noChangeArrowheads="1"/>
          </p:cNvSpPr>
          <p:nvPr/>
        </p:nvSpPr>
        <p:spPr bwMode="auto">
          <a:xfrm>
            <a:off x="3949700" y="2500312"/>
            <a:ext cx="1174750" cy="414338"/>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solidFill>
                  <a:schemeClr val="tx1"/>
                </a:solidFill>
                <a:latin typeface="Arial" pitchFamily="-65" charset="0"/>
              </a:rPr>
              <a:t>Blocks</a:t>
            </a:r>
          </a:p>
        </p:txBody>
      </p:sp>
      <p:grpSp>
        <p:nvGrpSpPr>
          <p:cNvPr id="2" name="Group 31"/>
          <p:cNvGrpSpPr>
            <a:grpSpLocks/>
          </p:cNvGrpSpPr>
          <p:nvPr/>
        </p:nvGrpSpPr>
        <p:grpSpPr bwMode="auto">
          <a:xfrm>
            <a:off x="311150" y="1852612"/>
            <a:ext cx="2406650" cy="2317750"/>
            <a:chOff x="196" y="1008"/>
            <a:chExt cx="1516" cy="1460"/>
          </a:xfrm>
        </p:grpSpPr>
        <p:sp>
          <p:nvSpPr>
            <p:cNvPr id="3044384" name="Rectangle 32"/>
            <p:cNvSpPr>
              <a:spLocks noChangeArrowheads="1"/>
            </p:cNvSpPr>
            <p:nvPr/>
          </p:nvSpPr>
          <p:spPr bwMode="auto">
            <a:xfrm>
              <a:off x="196" y="1680"/>
              <a:ext cx="902" cy="261"/>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latin typeface="Arial" pitchFamily="-65" charset="0"/>
                </a:rPr>
                <a:t>Thus far</a:t>
              </a:r>
            </a:p>
          </p:txBody>
        </p:sp>
        <p:sp>
          <p:nvSpPr>
            <p:cNvPr id="3044385" name="Rectangle 33"/>
            <p:cNvSpPr>
              <a:spLocks noChangeArrowheads="1"/>
            </p:cNvSpPr>
            <p:nvPr/>
          </p:nvSpPr>
          <p:spPr bwMode="auto">
            <a:xfrm>
              <a:off x="960" y="1008"/>
              <a:ext cx="752" cy="1460"/>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17500" dirty="0">
                  <a:latin typeface="Times New Roman" pitchFamily="-65" charset="0"/>
                </a:rPr>
                <a:t>{</a:t>
              </a:r>
              <a:endParaRPr lang="en-US" sz="2800" dirty="0">
                <a:latin typeface="Arial" pitchFamily="-65" charset="0"/>
              </a:endParaRPr>
            </a:p>
          </p:txBody>
        </p:sp>
      </p:grpSp>
      <p:grpSp>
        <p:nvGrpSpPr>
          <p:cNvPr id="3" name="Group 34"/>
          <p:cNvGrpSpPr>
            <a:grpSpLocks/>
          </p:cNvGrpSpPr>
          <p:nvPr/>
        </p:nvGrpSpPr>
        <p:grpSpPr bwMode="auto">
          <a:xfrm>
            <a:off x="317500" y="4157662"/>
            <a:ext cx="1868488" cy="1376363"/>
            <a:chOff x="200" y="2460"/>
            <a:chExt cx="1177" cy="867"/>
          </a:xfrm>
        </p:grpSpPr>
        <p:sp>
          <p:nvSpPr>
            <p:cNvPr id="3044387" name="Rectangle 35"/>
            <p:cNvSpPr>
              <a:spLocks noChangeArrowheads="1"/>
            </p:cNvSpPr>
            <p:nvPr/>
          </p:nvSpPr>
          <p:spPr bwMode="auto">
            <a:xfrm>
              <a:off x="928" y="2460"/>
              <a:ext cx="449" cy="816"/>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9600">
                  <a:latin typeface="Times New Roman" pitchFamily="-65" charset="0"/>
                </a:rPr>
                <a:t>{</a:t>
              </a:r>
              <a:endParaRPr lang="en-US" sz="2800">
                <a:latin typeface="Arial" pitchFamily="-65" charset="0"/>
              </a:endParaRPr>
            </a:p>
          </p:txBody>
        </p:sp>
        <p:sp>
          <p:nvSpPr>
            <p:cNvPr id="3044388" name="Rectangle 36"/>
            <p:cNvSpPr>
              <a:spLocks noChangeArrowheads="1"/>
            </p:cNvSpPr>
            <p:nvPr/>
          </p:nvSpPr>
          <p:spPr bwMode="auto">
            <a:xfrm>
              <a:off x="200" y="2608"/>
              <a:ext cx="889" cy="719"/>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800">
                  <a:latin typeface="Arial" pitchFamily="-65" charset="0"/>
                </a:rPr>
                <a:t>Next:</a:t>
              </a:r>
            </a:p>
            <a:p>
              <a:pPr>
                <a:lnSpc>
                  <a:spcPct val="85000"/>
                </a:lnSpc>
              </a:pPr>
              <a:r>
                <a:rPr lang="en-US" sz="2800">
                  <a:latin typeface="Arial" pitchFamily="-65" charset="0"/>
                </a:rPr>
                <a:t>Virtual</a:t>
              </a:r>
            </a:p>
            <a:p>
              <a:pPr>
                <a:lnSpc>
                  <a:spcPct val="85000"/>
                </a:lnSpc>
              </a:pPr>
              <a:r>
                <a:rPr lang="en-US" sz="2800">
                  <a:latin typeface="Arial" pitchFamily="-65" charset="0"/>
                </a:rPr>
                <a:t>Memory</a:t>
              </a:r>
            </a:p>
          </p:txBody>
        </p:sp>
      </p:grpSp>
      <p:sp>
        <p:nvSpPr>
          <p:cNvPr id="37" name="Title 36"/>
          <p:cNvSpPr>
            <a:spLocks noGrp="1"/>
          </p:cNvSpPr>
          <p:nvPr>
            <p:ph type="title"/>
          </p:nvPr>
        </p:nvSpPr>
        <p:spPr/>
        <p:txBody>
          <a:bodyPr/>
          <a:lstStyle/>
          <a:p>
            <a:r>
              <a:rPr lang="en-US" sz="3600" dirty="0"/>
              <a:t>Another View of the Memory Hierarchy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6402" name="Rectangle 2"/>
          <p:cNvSpPr>
            <a:spLocks noGrp="1" noChangeArrowheads="1"/>
          </p:cNvSpPr>
          <p:nvPr>
            <p:ph type="title"/>
          </p:nvPr>
        </p:nvSpPr>
        <p:spPr/>
        <p:txBody>
          <a:bodyPr/>
          <a:lstStyle/>
          <a:p>
            <a:r>
              <a:rPr lang="en-US"/>
              <a:t>Memory Hierarchy Requirements</a:t>
            </a:r>
          </a:p>
        </p:txBody>
      </p:sp>
      <p:sp>
        <p:nvSpPr>
          <p:cNvPr id="3046403" name="Rectangle 3"/>
          <p:cNvSpPr>
            <a:spLocks noGrp="1" noChangeArrowheads="1"/>
          </p:cNvSpPr>
          <p:nvPr>
            <p:ph type="body" idx="1"/>
          </p:nvPr>
        </p:nvSpPr>
        <p:spPr/>
        <p:txBody>
          <a:bodyPr/>
          <a:lstStyle/>
          <a:p>
            <a:r>
              <a:rPr lang="en-US" dirty="0"/>
              <a:t>If Principle of Locality allows caches to offer (close to) speed of cache memory with size of DRAM memory, then recursively why not use at next level to give speed of DRAM memory,  size of Disk memory?</a:t>
            </a:r>
          </a:p>
          <a:p>
            <a:endParaRPr lang="en-US" dirty="0"/>
          </a:p>
          <a:p>
            <a:r>
              <a:rPr lang="en-US" dirty="0"/>
              <a:t>While we’re at it, what other things do we need from our memory system?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8450" name="Rectangle 2"/>
          <p:cNvSpPr>
            <a:spLocks noGrp="1" noChangeArrowheads="1"/>
          </p:cNvSpPr>
          <p:nvPr>
            <p:ph type="title"/>
          </p:nvPr>
        </p:nvSpPr>
        <p:spPr/>
        <p:txBody>
          <a:bodyPr/>
          <a:lstStyle/>
          <a:p>
            <a:r>
              <a:rPr lang="en-US"/>
              <a:t>Memory Hierarchy Requirements</a:t>
            </a:r>
          </a:p>
        </p:txBody>
      </p:sp>
      <p:sp>
        <p:nvSpPr>
          <p:cNvPr id="3048451" name="Rectangle 3"/>
          <p:cNvSpPr>
            <a:spLocks noGrp="1" noChangeArrowheads="1"/>
          </p:cNvSpPr>
          <p:nvPr>
            <p:ph type="body" idx="1"/>
          </p:nvPr>
        </p:nvSpPr>
        <p:spPr/>
        <p:txBody>
          <a:bodyPr/>
          <a:lstStyle/>
          <a:p>
            <a:r>
              <a:rPr lang="en-US" dirty="0"/>
              <a:t>Allow multiple </a:t>
            </a:r>
            <a:r>
              <a:rPr lang="en-US" dirty="0">
                <a:solidFill>
                  <a:schemeClr val="accent2"/>
                </a:solidFill>
              </a:rPr>
              <a:t>processes </a:t>
            </a:r>
            <a:r>
              <a:rPr lang="en-US" dirty="0"/>
              <a:t>to simultaneously occupy memory and provide protection – don’t let one program read/write memory from another</a:t>
            </a:r>
          </a:p>
          <a:p>
            <a:endParaRPr lang="en-US" dirty="0"/>
          </a:p>
          <a:p>
            <a:r>
              <a:rPr lang="en-US" dirty="0"/>
              <a:t>Address space – give each program the </a:t>
            </a:r>
            <a:r>
              <a:rPr lang="en-US" dirty="0">
                <a:solidFill>
                  <a:schemeClr val="accent1"/>
                </a:solidFill>
              </a:rPr>
              <a:t>illusion </a:t>
            </a:r>
            <a:r>
              <a:rPr lang="en-US" dirty="0"/>
              <a:t>that it has its own private memory</a:t>
            </a:r>
          </a:p>
          <a:p>
            <a:pPr lvl="1"/>
            <a:r>
              <a:rPr lang="en-US" dirty="0"/>
              <a:t>Suppose code starts at address 0x40000000.  But different processes have different code, both residing at the same address.  So each program has a different view of memory.</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0498" name="Rectangle 2"/>
          <p:cNvSpPr>
            <a:spLocks noGrp="1" noChangeArrowheads="1"/>
          </p:cNvSpPr>
          <p:nvPr>
            <p:ph type="title"/>
          </p:nvPr>
        </p:nvSpPr>
        <p:spPr/>
        <p:txBody>
          <a:bodyPr/>
          <a:lstStyle/>
          <a:p>
            <a:r>
              <a:rPr lang="en-US"/>
              <a:t>Virtual Memory</a:t>
            </a:r>
          </a:p>
        </p:txBody>
      </p:sp>
      <p:sp>
        <p:nvSpPr>
          <p:cNvPr id="3050499" name="Rectangle 3"/>
          <p:cNvSpPr>
            <a:spLocks noGrp="1" noChangeArrowheads="1"/>
          </p:cNvSpPr>
          <p:nvPr>
            <p:ph type="body" idx="1"/>
          </p:nvPr>
        </p:nvSpPr>
        <p:spPr/>
        <p:txBody>
          <a:bodyPr/>
          <a:lstStyle/>
          <a:p>
            <a:r>
              <a:rPr lang="en-US" sz="2800" dirty="0"/>
              <a:t>Next level in the memory hierarchy:</a:t>
            </a:r>
          </a:p>
          <a:p>
            <a:pPr lvl="1"/>
            <a:r>
              <a:rPr lang="en-US" sz="2400" dirty="0"/>
              <a:t>Provides program with illusion of a very large main memory:</a:t>
            </a:r>
          </a:p>
          <a:p>
            <a:pPr lvl="1"/>
            <a:r>
              <a:rPr lang="en-US" sz="2400" dirty="0"/>
              <a:t>Working set of “pages” reside in main memory - others reside on disk.</a:t>
            </a:r>
          </a:p>
          <a:p>
            <a:r>
              <a:rPr lang="en-US" sz="2800" dirty="0"/>
              <a:t>Also allows OS to share memory, protect programs from each other</a:t>
            </a:r>
          </a:p>
          <a:p>
            <a:r>
              <a:rPr lang="en-US" sz="2800" dirty="0"/>
              <a:t>Today, more important for </a:t>
            </a:r>
            <a:r>
              <a:rPr lang="en-US" sz="2800" dirty="0">
                <a:solidFill>
                  <a:schemeClr val="accent1"/>
                </a:solidFill>
              </a:rPr>
              <a:t>protection </a:t>
            </a:r>
            <a:r>
              <a:rPr lang="en-US" sz="2800" dirty="0"/>
              <a:t>vs. just another level of memory hierarchy</a:t>
            </a:r>
          </a:p>
          <a:p>
            <a:r>
              <a:rPr lang="en-US" sz="2800" dirty="0"/>
              <a:t>Each process thinks it has all the memory to itself</a:t>
            </a:r>
          </a:p>
          <a:p>
            <a:r>
              <a:rPr lang="en-US" sz="2800" dirty="0"/>
              <a:t>(Historically, it predates caches)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2546" name="Rectangle 2"/>
          <p:cNvSpPr>
            <a:spLocks noGrp="1" noChangeArrowheads="1"/>
          </p:cNvSpPr>
          <p:nvPr>
            <p:ph type="title"/>
          </p:nvPr>
        </p:nvSpPr>
        <p:spPr/>
        <p:txBody>
          <a:bodyPr/>
          <a:lstStyle/>
          <a:p>
            <a:r>
              <a:rPr lang="en-US"/>
              <a:t>Virtual to Physical Address Translation</a:t>
            </a:r>
          </a:p>
        </p:txBody>
      </p:sp>
      <p:sp>
        <p:nvSpPr>
          <p:cNvPr id="3052547" name="Rectangle 3"/>
          <p:cNvSpPr>
            <a:spLocks noGrp="1" noChangeArrowheads="1"/>
          </p:cNvSpPr>
          <p:nvPr>
            <p:ph type="body" idx="1"/>
          </p:nvPr>
        </p:nvSpPr>
        <p:spPr/>
        <p:txBody>
          <a:bodyPr/>
          <a:lstStyle/>
          <a:p>
            <a:endParaRPr lang="en-US" dirty="0"/>
          </a:p>
          <a:p>
            <a:endParaRPr lang="en-US" dirty="0"/>
          </a:p>
          <a:p>
            <a:endParaRPr lang="en-US" dirty="0"/>
          </a:p>
          <a:p>
            <a:endParaRPr lang="en-US" dirty="0"/>
          </a:p>
          <a:p>
            <a:endParaRPr lang="en-US" dirty="0"/>
          </a:p>
          <a:p>
            <a:r>
              <a:rPr lang="en-US" dirty="0"/>
              <a:t>Each program operates in its own virtual address space; ~only program running</a:t>
            </a:r>
          </a:p>
          <a:p>
            <a:r>
              <a:rPr lang="en-US" dirty="0"/>
              <a:t>Each is protected from the other</a:t>
            </a:r>
          </a:p>
          <a:p>
            <a:r>
              <a:rPr lang="en-US" dirty="0"/>
              <a:t>OS can decide where each goes in memory</a:t>
            </a:r>
          </a:p>
          <a:p>
            <a:r>
              <a:rPr lang="en-US" dirty="0"/>
              <a:t>Hardware gives virtual </a:t>
            </a:r>
            <a:r>
              <a:rPr lang="en-US" dirty="0" err="1"/>
              <a:t></a:t>
            </a:r>
            <a:r>
              <a:rPr lang="en-US" dirty="0"/>
              <a:t> physical mapping</a:t>
            </a:r>
          </a:p>
        </p:txBody>
      </p:sp>
      <p:sp>
        <p:nvSpPr>
          <p:cNvPr id="3052548" name="Rectangle 4"/>
          <p:cNvSpPr>
            <a:spLocks noChangeArrowheads="1"/>
          </p:cNvSpPr>
          <p:nvPr/>
        </p:nvSpPr>
        <p:spPr bwMode="auto">
          <a:xfrm>
            <a:off x="657225" y="1411287"/>
            <a:ext cx="1781175" cy="1771650"/>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52549" name="Line 5"/>
          <p:cNvSpPr>
            <a:spLocks noChangeShapeType="1"/>
          </p:cNvSpPr>
          <p:nvPr/>
        </p:nvSpPr>
        <p:spPr bwMode="auto">
          <a:xfrm>
            <a:off x="2438400" y="2382837"/>
            <a:ext cx="1581150" cy="0"/>
          </a:xfrm>
          <a:prstGeom prst="line">
            <a:avLst/>
          </a:prstGeom>
          <a:noFill/>
          <a:ln w="76200" cap="flat" cmpd="sng" algn="ctr">
            <a:solidFill>
              <a:schemeClr val="tx1"/>
            </a:solidFill>
            <a:prstDash val="solid"/>
            <a:round/>
            <a:headEnd type="none" w="med" len="med"/>
            <a:tailEnd type="triangle" w="med" len="med"/>
          </a:ln>
          <a:effectLst/>
        </p:spPr>
        <p:txBody>
          <a:bodyPr wrap="none" anchor="ctr">
            <a:prstTxWarp prst="textNoShape">
              <a:avLst/>
            </a:prstTxWarp>
          </a:bodyPr>
          <a:lstStyle/>
          <a:p>
            <a:endParaRPr lang="en-US"/>
          </a:p>
        </p:txBody>
      </p:sp>
      <p:sp>
        <p:nvSpPr>
          <p:cNvPr id="3052550" name="Text Box 6"/>
          <p:cNvSpPr txBox="1">
            <a:spLocks noChangeArrowheads="1"/>
          </p:cNvSpPr>
          <p:nvPr/>
        </p:nvSpPr>
        <p:spPr bwMode="auto">
          <a:xfrm>
            <a:off x="2693763" y="2355850"/>
            <a:ext cx="1236887" cy="1323439"/>
          </a:xfrm>
          <a:prstGeom prst="rect">
            <a:avLst/>
          </a:prstGeom>
          <a:noFill/>
          <a:ln w="12700">
            <a:noFill/>
            <a:miter lim="800000"/>
            <a:headEnd/>
            <a:tailEnd/>
          </a:ln>
          <a:effectLst/>
        </p:spPr>
        <p:txBody>
          <a:bodyPr wrap="none">
            <a:prstTxWarp prst="textNoShape">
              <a:avLst/>
            </a:prstTxWarp>
            <a:spAutoFit/>
          </a:bodyPr>
          <a:lstStyle/>
          <a:p>
            <a:pPr algn="ctr"/>
            <a:r>
              <a:rPr lang="en-US" sz="2000" dirty="0">
                <a:solidFill>
                  <a:schemeClr val="accent4"/>
                </a:solidFill>
              </a:rPr>
              <a:t>virtual</a:t>
            </a:r>
          </a:p>
          <a:p>
            <a:pPr algn="ctr"/>
            <a:r>
              <a:rPr lang="en-US" sz="2000" dirty="0">
                <a:solidFill>
                  <a:schemeClr val="accent4"/>
                </a:solidFill>
              </a:rPr>
              <a:t>address</a:t>
            </a:r>
          </a:p>
          <a:p>
            <a:pPr algn="ctr"/>
            <a:r>
              <a:rPr lang="en-US" sz="2000" dirty="0">
                <a:solidFill>
                  <a:schemeClr val="accent4"/>
                </a:solidFill>
              </a:rPr>
              <a:t>(inst. fetch</a:t>
            </a:r>
          </a:p>
          <a:p>
            <a:pPr algn="ctr"/>
            <a:r>
              <a:rPr lang="en-US" sz="2000" dirty="0">
                <a:solidFill>
                  <a:schemeClr val="accent4"/>
                </a:solidFill>
              </a:rPr>
              <a:t>load, store)</a:t>
            </a:r>
          </a:p>
        </p:txBody>
      </p:sp>
      <p:sp>
        <p:nvSpPr>
          <p:cNvPr id="3052551" name="Text Box 7"/>
          <p:cNvSpPr txBox="1">
            <a:spLocks noChangeArrowheads="1"/>
          </p:cNvSpPr>
          <p:nvPr/>
        </p:nvSpPr>
        <p:spPr bwMode="auto">
          <a:xfrm>
            <a:off x="850900" y="1536700"/>
            <a:ext cx="1441450" cy="1616075"/>
          </a:xfrm>
          <a:prstGeom prst="rect">
            <a:avLst/>
          </a:prstGeom>
          <a:noFill/>
          <a:ln w="12700">
            <a:noFill/>
            <a:miter lim="800000"/>
            <a:headEnd/>
            <a:tailEnd/>
          </a:ln>
          <a:effectLst/>
        </p:spPr>
        <p:txBody>
          <a:bodyPr wrap="none">
            <a:prstTxWarp prst="textNoShape">
              <a:avLst/>
            </a:prstTxWarp>
            <a:spAutoFit/>
          </a:bodyPr>
          <a:lstStyle/>
          <a:p>
            <a:pPr algn="ctr"/>
            <a:r>
              <a:rPr lang="en-US" sz="2000"/>
              <a:t>Program</a:t>
            </a:r>
          </a:p>
          <a:p>
            <a:pPr algn="ctr"/>
            <a:r>
              <a:rPr lang="en-US" sz="2000"/>
              <a:t>operates in</a:t>
            </a:r>
          </a:p>
          <a:p>
            <a:pPr algn="ctr"/>
            <a:r>
              <a:rPr lang="en-US" sz="2000"/>
              <a:t>its virtual</a:t>
            </a:r>
          </a:p>
          <a:p>
            <a:pPr algn="ctr"/>
            <a:r>
              <a:rPr lang="en-US" sz="2000"/>
              <a:t>address</a:t>
            </a:r>
          </a:p>
          <a:p>
            <a:pPr algn="ctr"/>
            <a:r>
              <a:rPr lang="en-US" sz="2000"/>
              <a:t>space</a:t>
            </a:r>
          </a:p>
        </p:txBody>
      </p:sp>
      <p:sp>
        <p:nvSpPr>
          <p:cNvPr id="3052552" name="Rectangle 8"/>
          <p:cNvSpPr>
            <a:spLocks noChangeArrowheads="1"/>
          </p:cNvSpPr>
          <p:nvPr/>
        </p:nvSpPr>
        <p:spPr bwMode="auto">
          <a:xfrm>
            <a:off x="4105275" y="1916112"/>
            <a:ext cx="1123950" cy="1066800"/>
          </a:xfrm>
          <a:prstGeom prst="rect">
            <a:avLst/>
          </a:prstGeom>
          <a:noFill/>
          <a:ln w="57150" cmpd="thinThick">
            <a:solidFill>
              <a:schemeClr val="accent2"/>
            </a:solidFill>
            <a:miter lim="800000"/>
            <a:headEnd/>
            <a:tailEnd/>
          </a:ln>
          <a:effectLst/>
        </p:spPr>
        <p:txBody>
          <a:bodyPr wrap="none" anchor="ctr">
            <a:prstTxWarp prst="textNoShape">
              <a:avLst/>
            </a:prstTxWarp>
          </a:bodyPr>
          <a:lstStyle/>
          <a:p>
            <a:endParaRPr lang="en-US"/>
          </a:p>
        </p:txBody>
      </p:sp>
      <p:sp>
        <p:nvSpPr>
          <p:cNvPr id="3052553" name="Text Box 9"/>
          <p:cNvSpPr txBox="1">
            <a:spLocks noChangeArrowheads="1"/>
          </p:cNvSpPr>
          <p:nvPr/>
        </p:nvSpPr>
        <p:spPr bwMode="auto">
          <a:xfrm>
            <a:off x="4098925" y="2012950"/>
            <a:ext cx="1158875" cy="701675"/>
          </a:xfrm>
          <a:prstGeom prst="rect">
            <a:avLst/>
          </a:prstGeom>
          <a:noFill/>
          <a:ln w="12700">
            <a:noFill/>
            <a:miter lim="800000"/>
            <a:headEnd/>
            <a:tailEnd/>
          </a:ln>
          <a:effectLst/>
        </p:spPr>
        <p:txBody>
          <a:bodyPr wrap="none">
            <a:prstTxWarp prst="textNoShape">
              <a:avLst/>
            </a:prstTxWarp>
            <a:spAutoFit/>
          </a:bodyPr>
          <a:lstStyle/>
          <a:p>
            <a:pPr algn="ctr"/>
            <a:r>
              <a:rPr lang="en-US" sz="2000"/>
              <a:t>HW</a:t>
            </a:r>
          </a:p>
          <a:p>
            <a:pPr algn="ctr"/>
            <a:r>
              <a:rPr lang="en-US" sz="2000"/>
              <a:t>mapping</a:t>
            </a:r>
          </a:p>
        </p:txBody>
      </p:sp>
      <p:sp>
        <p:nvSpPr>
          <p:cNvPr id="3052554" name="Line 10"/>
          <p:cNvSpPr>
            <a:spLocks noChangeShapeType="1"/>
          </p:cNvSpPr>
          <p:nvPr/>
        </p:nvSpPr>
        <p:spPr bwMode="auto">
          <a:xfrm>
            <a:off x="5229225" y="2363787"/>
            <a:ext cx="1581150" cy="0"/>
          </a:xfrm>
          <a:prstGeom prst="line">
            <a:avLst/>
          </a:prstGeom>
          <a:noFill/>
          <a:ln w="76200" cap="flat" cmpd="sng" algn="ctr">
            <a:solidFill>
              <a:schemeClr val="tx1"/>
            </a:solidFill>
            <a:prstDash val="solid"/>
            <a:round/>
            <a:headEnd type="none" w="med" len="med"/>
            <a:tailEnd type="triangle" w="med" len="med"/>
          </a:ln>
          <a:effectLst/>
        </p:spPr>
        <p:txBody>
          <a:bodyPr wrap="none" anchor="ctr">
            <a:prstTxWarp prst="textNoShape">
              <a:avLst/>
            </a:prstTxWarp>
          </a:bodyPr>
          <a:lstStyle/>
          <a:p>
            <a:endParaRPr lang="en-US"/>
          </a:p>
        </p:txBody>
      </p:sp>
      <p:sp>
        <p:nvSpPr>
          <p:cNvPr id="3052555" name="Text Box 11"/>
          <p:cNvSpPr txBox="1">
            <a:spLocks noChangeArrowheads="1"/>
          </p:cNvSpPr>
          <p:nvPr/>
        </p:nvSpPr>
        <p:spPr bwMode="auto">
          <a:xfrm>
            <a:off x="5392513" y="2422525"/>
            <a:ext cx="1236887" cy="1323439"/>
          </a:xfrm>
          <a:prstGeom prst="rect">
            <a:avLst/>
          </a:prstGeom>
          <a:noFill/>
          <a:ln w="12700">
            <a:noFill/>
            <a:miter lim="800000"/>
            <a:headEnd/>
            <a:tailEnd/>
          </a:ln>
          <a:effectLst/>
        </p:spPr>
        <p:txBody>
          <a:bodyPr wrap="none">
            <a:prstTxWarp prst="textNoShape">
              <a:avLst/>
            </a:prstTxWarp>
            <a:spAutoFit/>
          </a:bodyPr>
          <a:lstStyle/>
          <a:p>
            <a:pPr algn="ctr"/>
            <a:r>
              <a:rPr lang="en-US" sz="2000">
                <a:solidFill>
                  <a:schemeClr val="accent4"/>
                </a:solidFill>
              </a:rPr>
              <a:t>physical</a:t>
            </a:r>
          </a:p>
          <a:p>
            <a:pPr algn="ctr"/>
            <a:r>
              <a:rPr lang="en-US" sz="2000">
                <a:solidFill>
                  <a:schemeClr val="accent4"/>
                </a:solidFill>
              </a:rPr>
              <a:t>address</a:t>
            </a:r>
          </a:p>
          <a:p>
            <a:pPr algn="ctr"/>
            <a:r>
              <a:rPr lang="en-US" sz="2000">
                <a:solidFill>
                  <a:schemeClr val="accent4"/>
                </a:solidFill>
              </a:rPr>
              <a:t>(inst. fetch</a:t>
            </a:r>
          </a:p>
          <a:p>
            <a:pPr algn="ctr"/>
            <a:r>
              <a:rPr lang="en-US" sz="2000">
                <a:solidFill>
                  <a:schemeClr val="accent4"/>
                </a:solidFill>
              </a:rPr>
              <a:t>load, store)</a:t>
            </a:r>
          </a:p>
        </p:txBody>
      </p:sp>
      <p:sp>
        <p:nvSpPr>
          <p:cNvPr id="3052556" name="Rectangle 12"/>
          <p:cNvSpPr>
            <a:spLocks noChangeArrowheads="1"/>
          </p:cNvSpPr>
          <p:nvPr/>
        </p:nvSpPr>
        <p:spPr bwMode="auto">
          <a:xfrm>
            <a:off x="6908800" y="1363662"/>
            <a:ext cx="1685925" cy="1666875"/>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52557" name="Text Box 13"/>
          <p:cNvSpPr txBox="1">
            <a:spLocks noChangeArrowheads="1"/>
          </p:cNvSpPr>
          <p:nvPr/>
        </p:nvSpPr>
        <p:spPr bwMode="auto">
          <a:xfrm>
            <a:off x="7005638" y="1708150"/>
            <a:ext cx="1681162" cy="1006475"/>
          </a:xfrm>
          <a:prstGeom prst="rect">
            <a:avLst/>
          </a:prstGeom>
          <a:noFill/>
          <a:ln w="12700">
            <a:noFill/>
            <a:miter lim="800000"/>
            <a:headEnd/>
            <a:tailEnd/>
          </a:ln>
          <a:effectLst/>
        </p:spPr>
        <p:txBody>
          <a:bodyPr wrap="none">
            <a:prstTxWarp prst="textNoShape">
              <a:avLst/>
            </a:prstTxWarp>
            <a:spAutoFit/>
          </a:bodyPr>
          <a:lstStyle/>
          <a:p>
            <a:pPr algn="ctr"/>
            <a:r>
              <a:rPr lang="en-US" sz="2000"/>
              <a:t>Physical</a:t>
            </a:r>
          </a:p>
          <a:p>
            <a:pPr algn="ctr"/>
            <a:r>
              <a:rPr lang="en-US" sz="2000"/>
              <a:t>memory</a:t>
            </a:r>
          </a:p>
          <a:p>
            <a:pPr algn="ctr"/>
            <a:r>
              <a:rPr lang="en-US" sz="2000"/>
              <a:t>(incl. caches)</a:t>
            </a:r>
          </a:p>
        </p:txBody>
      </p:sp>
      <p:sp>
        <p:nvSpPr>
          <p:cNvPr id="3052558" name="Line 14"/>
          <p:cNvSpPr>
            <a:spLocks noChangeShapeType="1"/>
          </p:cNvSpPr>
          <p:nvPr/>
        </p:nvSpPr>
        <p:spPr bwMode="auto">
          <a:xfrm>
            <a:off x="4648200" y="1230312"/>
            <a:ext cx="0" cy="685800"/>
          </a:xfrm>
          <a:prstGeom prst="line">
            <a:avLst/>
          </a:prstGeom>
          <a:noFill/>
          <a:ln w="28575">
            <a:solidFill>
              <a:schemeClr val="accent2"/>
            </a:solidFill>
            <a:prstDash val="dash"/>
            <a:round/>
            <a:headEnd/>
            <a:tailEnd/>
          </a:ln>
          <a:effectLst/>
        </p:spPr>
        <p:txBody>
          <a:bodyPr wrap="none" anchor="ctr">
            <a:prstTxWarp prst="textNoShape">
              <a:avLst/>
            </a:prstTxWarp>
          </a:bodyPr>
          <a:lstStyle/>
          <a:p>
            <a:endParaRPr lang="en-US"/>
          </a:p>
        </p:txBody>
      </p:sp>
      <p:sp>
        <p:nvSpPr>
          <p:cNvPr id="3052559" name="Line 15"/>
          <p:cNvSpPr>
            <a:spLocks noChangeShapeType="1"/>
          </p:cNvSpPr>
          <p:nvPr/>
        </p:nvSpPr>
        <p:spPr bwMode="auto">
          <a:xfrm>
            <a:off x="4648200" y="2982912"/>
            <a:ext cx="0" cy="685800"/>
          </a:xfrm>
          <a:prstGeom prst="line">
            <a:avLst/>
          </a:prstGeom>
          <a:noFill/>
          <a:ln w="28575">
            <a:solidFill>
              <a:schemeClr val="accent2"/>
            </a:solidFill>
            <a:prstDash val="dash"/>
            <a:round/>
            <a:headEnd/>
            <a:tailEnd/>
          </a:ln>
          <a:effectLst/>
        </p:spPr>
        <p:txBody>
          <a:bodyPr wrap="none" anchor="ctr">
            <a:prstTxWarp prst="textNoShape">
              <a:avLst/>
            </a:prstTxWarp>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4595" name="Rectangle 3"/>
          <p:cNvSpPr>
            <a:spLocks noGrp="1" noChangeArrowheads="1"/>
          </p:cNvSpPr>
          <p:nvPr>
            <p:ph type="body" idx="1"/>
          </p:nvPr>
        </p:nvSpPr>
        <p:spPr>
          <a:xfrm>
            <a:off x="457200" y="990600"/>
            <a:ext cx="8229600" cy="5337175"/>
          </a:xfrm>
        </p:spPr>
        <p:txBody>
          <a:bodyPr/>
          <a:lstStyle/>
          <a:p>
            <a:r>
              <a:rPr lang="en-US" dirty="0"/>
              <a:t>Book title like </a:t>
            </a:r>
            <a:r>
              <a:rPr lang="en-US" dirty="0">
                <a:solidFill>
                  <a:schemeClr val="accent1"/>
                </a:solidFill>
              </a:rPr>
              <a:t>virtual address</a:t>
            </a:r>
            <a:endParaRPr lang="en-US" dirty="0"/>
          </a:p>
          <a:p>
            <a:r>
              <a:rPr lang="en-US" dirty="0"/>
              <a:t>Library of Congress call number like </a:t>
            </a:r>
            <a:r>
              <a:rPr lang="en-US" dirty="0">
                <a:solidFill>
                  <a:schemeClr val="accent1"/>
                </a:solidFill>
              </a:rPr>
              <a:t>physical address</a:t>
            </a:r>
            <a:endParaRPr lang="en-US" dirty="0"/>
          </a:p>
          <a:p>
            <a:r>
              <a:rPr lang="en-US" dirty="0"/>
              <a:t>Card catalogue like </a:t>
            </a:r>
            <a:r>
              <a:rPr lang="en-US" dirty="0">
                <a:solidFill>
                  <a:schemeClr val="accent1"/>
                </a:solidFill>
              </a:rPr>
              <a:t>page table</a:t>
            </a:r>
            <a:r>
              <a:rPr lang="en-US" dirty="0"/>
              <a:t>, mapping from book title to call #</a:t>
            </a:r>
          </a:p>
          <a:p>
            <a:r>
              <a:rPr lang="en-US" dirty="0"/>
              <a:t>On card for book, in local library vs. in another branch like </a:t>
            </a:r>
            <a:r>
              <a:rPr lang="en-US" dirty="0">
                <a:solidFill>
                  <a:schemeClr val="accent1"/>
                </a:solidFill>
              </a:rPr>
              <a:t>valid bit</a:t>
            </a:r>
            <a:r>
              <a:rPr lang="en-US" dirty="0"/>
              <a:t> indicating in main memory vs. on disk</a:t>
            </a:r>
          </a:p>
          <a:p>
            <a:r>
              <a:rPr lang="en-US" dirty="0"/>
              <a:t>On card, available for 2-hour in library use (vs. 2-week checkout) like </a:t>
            </a:r>
            <a:r>
              <a:rPr lang="en-US" dirty="0">
                <a:solidFill>
                  <a:schemeClr val="accent1"/>
                </a:solidFill>
              </a:rPr>
              <a:t>access rights</a:t>
            </a:r>
            <a:endParaRPr lang="en-US" dirty="0"/>
          </a:p>
        </p:txBody>
      </p:sp>
      <p:sp>
        <p:nvSpPr>
          <p:cNvPr id="6" name="Title 5"/>
          <p:cNvSpPr>
            <a:spLocks noGrp="1"/>
          </p:cNvSpPr>
          <p:nvPr>
            <p:ph type="title"/>
          </p:nvPr>
        </p:nvSpPr>
        <p:spPr/>
        <p:txBody>
          <a:bodyPr/>
          <a:lstStyle/>
          <a:p>
            <a:r>
              <a:rPr lang="en-US" dirty="0"/>
              <a:t>Analogy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6643" name="Text Box 3"/>
          <p:cNvSpPr txBox="1">
            <a:spLocks noChangeArrowheads="1"/>
          </p:cNvSpPr>
          <p:nvPr/>
        </p:nvSpPr>
        <p:spPr bwMode="auto">
          <a:xfrm>
            <a:off x="1441450" y="5745537"/>
            <a:ext cx="409575" cy="579437"/>
          </a:xfrm>
          <a:prstGeom prst="rect">
            <a:avLst/>
          </a:prstGeom>
          <a:noFill/>
          <a:ln w="12700">
            <a:noFill/>
            <a:miter lim="800000"/>
            <a:headEnd/>
            <a:tailEnd/>
          </a:ln>
          <a:effectLst/>
        </p:spPr>
        <p:txBody>
          <a:bodyPr wrap="none">
            <a:prstTxWarp prst="textNoShape">
              <a:avLst/>
            </a:prstTxWarp>
            <a:spAutoFit/>
          </a:bodyPr>
          <a:lstStyle/>
          <a:p>
            <a:r>
              <a:rPr lang="en-US" sz="3200" b="1"/>
              <a:t>0</a:t>
            </a:r>
          </a:p>
        </p:txBody>
      </p:sp>
      <p:sp>
        <p:nvSpPr>
          <p:cNvPr id="3056644" name="Text Box 4"/>
          <p:cNvSpPr txBox="1">
            <a:spLocks noChangeArrowheads="1"/>
          </p:cNvSpPr>
          <p:nvPr/>
        </p:nvSpPr>
        <p:spPr bwMode="auto">
          <a:xfrm>
            <a:off x="1452563" y="1000499"/>
            <a:ext cx="546100" cy="701675"/>
          </a:xfrm>
          <a:prstGeom prst="rect">
            <a:avLst/>
          </a:prstGeom>
          <a:noFill/>
          <a:ln w="12700">
            <a:noFill/>
            <a:miter lim="800000"/>
            <a:headEnd/>
            <a:tailEnd/>
          </a:ln>
          <a:effectLst/>
        </p:spPr>
        <p:txBody>
          <a:bodyPr wrap="none">
            <a:prstTxWarp prst="textNoShape">
              <a:avLst/>
            </a:prstTxWarp>
            <a:spAutoFit/>
          </a:bodyPr>
          <a:lstStyle/>
          <a:p>
            <a:r>
              <a:rPr lang="en-US" sz="4000" b="1">
                <a:latin typeface="Symbol" pitchFamily="-65" charset="2"/>
              </a:rPr>
              <a:t>¥</a:t>
            </a:r>
            <a:endParaRPr lang="en-US" sz="2800" b="1"/>
          </a:p>
        </p:txBody>
      </p:sp>
      <p:sp>
        <p:nvSpPr>
          <p:cNvPr id="3056645" name="Text Box 5"/>
          <p:cNvSpPr txBox="1">
            <a:spLocks noChangeArrowheads="1"/>
          </p:cNvSpPr>
          <p:nvPr/>
        </p:nvSpPr>
        <p:spPr bwMode="auto">
          <a:xfrm>
            <a:off x="2328863" y="5691562"/>
            <a:ext cx="670977" cy="584776"/>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OS</a:t>
            </a:r>
          </a:p>
        </p:txBody>
      </p:sp>
      <p:sp>
        <p:nvSpPr>
          <p:cNvPr id="3056646" name="Rectangle 6"/>
          <p:cNvSpPr>
            <a:spLocks noChangeArrowheads="1"/>
          </p:cNvSpPr>
          <p:nvPr/>
        </p:nvSpPr>
        <p:spPr bwMode="auto">
          <a:xfrm>
            <a:off x="1914525" y="5029574"/>
            <a:ext cx="1600200" cy="1241425"/>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56647" name="Text Box 7"/>
          <p:cNvSpPr txBox="1">
            <a:spLocks noChangeArrowheads="1"/>
          </p:cNvSpPr>
          <p:nvPr/>
        </p:nvSpPr>
        <p:spPr bwMode="auto">
          <a:xfrm>
            <a:off x="2022475" y="4038974"/>
            <a:ext cx="1274708" cy="584776"/>
          </a:xfrm>
          <a:prstGeom prst="rect">
            <a:avLst/>
          </a:prstGeom>
          <a:noFill/>
          <a:ln w="28575">
            <a:noFill/>
            <a:miter lim="800000"/>
            <a:headEnd/>
            <a:tailEnd/>
          </a:ln>
          <a:effectLst/>
        </p:spPr>
        <p:txBody>
          <a:bodyPr wrap="none">
            <a:prstTxWarp prst="textNoShape">
              <a:avLst/>
            </a:prstTxWarp>
            <a:spAutoFit/>
          </a:bodyPr>
          <a:lstStyle/>
          <a:p>
            <a:r>
              <a:rPr lang="en-US" sz="3200" b="1">
                <a:solidFill>
                  <a:schemeClr val="tx1"/>
                </a:solidFill>
              </a:rPr>
              <a:t>User A</a:t>
            </a:r>
          </a:p>
        </p:txBody>
      </p:sp>
      <p:sp>
        <p:nvSpPr>
          <p:cNvPr id="3056648" name="Rectangle 8"/>
          <p:cNvSpPr>
            <a:spLocks noChangeArrowheads="1"/>
          </p:cNvSpPr>
          <p:nvPr/>
        </p:nvSpPr>
        <p:spPr bwMode="auto">
          <a:xfrm>
            <a:off x="1914525" y="3756399"/>
            <a:ext cx="1600200" cy="974725"/>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3056649" name="Text Box 9"/>
          <p:cNvSpPr txBox="1">
            <a:spLocks noChangeArrowheads="1"/>
          </p:cNvSpPr>
          <p:nvPr/>
        </p:nvSpPr>
        <p:spPr bwMode="auto">
          <a:xfrm>
            <a:off x="2020888" y="2967412"/>
            <a:ext cx="1493837" cy="579437"/>
          </a:xfrm>
          <a:prstGeom prst="rect">
            <a:avLst/>
          </a:prstGeom>
          <a:noFill/>
          <a:ln w="28575">
            <a:noFill/>
            <a:miter lim="800000"/>
            <a:headEnd/>
            <a:tailEnd/>
          </a:ln>
          <a:effectLst/>
        </p:spPr>
        <p:txBody>
          <a:bodyPr wrap="none">
            <a:prstTxWarp prst="textNoShape">
              <a:avLst/>
            </a:prstTxWarp>
            <a:spAutoFit/>
          </a:bodyPr>
          <a:lstStyle/>
          <a:p>
            <a:r>
              <a:rPr lang="en-US" sz="3200" b="1">
                <a:solidFill>
                  <a:srgbClr val="FF0000"/>
                </a:solidFill>
              </a:rPr>
              <a:t>User B</a:t>
            </a:r>
            <a:endParaRPr lang="en-US" sz="3200" b="1">
              <a:solidFill>
                <a:schemeClr val="tx1"/>
              </a:solidFill>
            </a:endParaRPr>
          </a:p>
        </p:txBody>
      </p:sp>
      <p:sp>
        <p:nvSpPr>
          <p:cNvPr id="3056650" name="Rectangle 10"/>
          <p:cNvSpPr>
            <a:spLocks noChangeArrowheads="1"/>
          </p:cNvSpPr>
          <p:nvPr/>
        </p:nvSpPr>
        <p:spPr bwMode="auto">
          <a:xfrm>
            <a:off x="1914525" y="2572124"/>
            <a:ext cx="1600200" cy="974725"/>
          </a:xfrm>
          <a:prstGeom prst="rect">
            <a:avLst/>
          </a:prstGeom>
          <a:noFill/>
          <a:ln w="38100">
            <a:solidFill>
              <a:srgbClr val="FF0000"/>
            </a:solidFill>
            <a:miter lim="800000"/>
            <a:headEnd/>
            <a:tailEnd/>
          </a:ln>
          <a:effectLst/>
        </p:spPr>
        <p:txBody>
          <a:bodyPr wrap="none" anchor="ctr">
            <a:prstTxWarp prst="textNoShape">
              <a:avLst/>
            </a:prstTxWarp>
          </a:bodyPr>
          <a:lstStyle/>
          <a:p>
            <a:endParaRPr lang="en-US"/>
          </a:p>
        </p:txBody>
      </p:sp>
      <p:sp>
        <p:nvSpPr>
          <p:cNvPr id="3056651" name="Text Box 11"/>
          <p:cNvSpPr txBox="1">
            <a:spLocks noChangeArrowheads="1"/>
          </p:cNvSpPr>
          <p:nvPr/>
        </p:nvSpPr>
        <p:spPr bwMode="auto">
          <a:xfrm>
            <a:off x="2020888" y="1576762"/>
            <a:ext cx="1269097" cy="584776"/>
          </a:xfrm>
          <a:prstGeom prst="rect">
            <a:avLst/>
          </a:prstGeom>
          <a:noFill/>
          <a:ln w="28575">
            <a:noFill/>
            <a:miter lim="800000"/>
            <a:headEnd/>
            <a:tailEnd/>
          </a:ln>
          <a:effectLst/>
        </p:spPr>
        <p:txBody>
          <a:bodyPr wrap="none">
            <a:prstTxWarp prst="textNoShape">
              <a:avLst/>
            </a:prstTxWarp>
            <a:spAutoFit/>
          </a:bodyPr>
          <a:lstStyle/>
          <a:p>
            <a:r>
              <a:rPr lang="en-US" sz="3200" b="1" dirty="0">
                <a:solidFill>
                  <a:schemeClr val="tx1"/>
                </a:solidFill>
              </a:rPr>
              <a:t>User C</a:t>
            </a:r>
          </a:p>
        </p:txBody>
      </p:sp>
      <p:sp>
        <p:nvSpPr>
          <p:cNvPr id="3056652" name="Rectangle 12"/>
          <p:cNvSpPr>
            <a:spLocks noChangeArrowheads="1"/>
          </p:cNvSpPr>
          <p:nvPr/>
        </p:nvSpPr>
        <p:spPr bwMode="auto">
          <a:xfrm>
            <a:off x="1916113" y="1576762"/>
            <a:ext cx="1600200" cy="785812"/>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grpSp>
        <p:nvGrpSpPr>
          <p:cNvPr id="2" name="Group 13"/>
          <p:cNvGrpSpPr>
            <a:grpSpLocks/>
          </p:cNvGrpSpPr>
          <p:nvPr/>
        </p:nvGrpSpPr>
        <p:grpSpPr bwMode="auto">
          <a:xfrm>
            <a:off x="298450" y="3383337"/>
            <a:ext cx="1617663" cy="946150"/>
            <a:chOff x="361" y="2184"/>
            <a:chExt cx="1019" cy="1172"/>
          </a:xfrm>
        </p:grpSpPr>
        <p:sp>
          <p:nvSpPr>
            <p:cNvPr id="3056654" name="Text Box 14"/>
            <p:cNvSpPr txBox="1">
              <a:spLocks noChangeArrowheads="1"/>
            </p:cNvSpPr>
            <p:nvPr/>
          </p:nvSpPr>
          <p:spPr bwMode="auto">
            <a:xfrm>
              <a:off x="361" y="2184"/>
              <a:ext cx="850" cy="1172"/>
            </a:xfrm>
            <a:prstGeom prst="rect">
              <a:avLst/>
            </a:prstGeom>
            <a:noFill/>
            <a:ln w="12700">
              <a:noFill/>
              <a:miter lim="800000"/>
              <a:headEnd/>
              <a:tailEnd/>
            </a:ln>
            <a:effectLst/>
          </p:spPr>
          <p:txBody>
            <a:bodyPr wrap="none">
              <a:prstTxWarp prst="textNoShape">
                <a:avLst/>
              </a:prstTxWarp>
              <a:spAutoFit/>
            </a:bodyPr>
            <a:lstStyle/>
            <a:p>
              <a:pPr algn="ctr"/>
              <a:r>
                <a:rPr lang="en-US" sz="2800" b="1">
                  <a:latin typeface="Courier New" pitchFamily="-65" charset="0"/>
                </a:rPr>
                <a:t>$base</a:t>
              </a:r>
              <a:r>
                <a:rPr lang="en-US" sz="2800" b="1"/>
                <a:t> </a:t>
              </a:r>
            </a:p>
            <a:p>
              <a:pPr algn="ctr"/>
              <a:endParaRPr lang="en-US" sz="2800" b="1"/>
            </a:p>
          </p:txBody>
        </p:sp>
        <p:sp>
          <p:nvSpPr>
            <p:cNvPr id="3056655" name="Line 15"/>
            <p:cNvSpPr>
              <a:spLocks noChangeShapeType="1"/>
            </p:cNvSpPr>
            <p:nvPr/>
          </p:nvSpPr>
          <p:spPr bwMode="auto">
            <a:xfrm>
              <a:off x="1140" y="2376"/>
              <a:ext cx="240" cy="0"/>
            </a:xfrm>
            <a:prstGeom prst="line">
              <a:avLst/>
            </a:prstGeom>
            <a:noFill/>
            <a:ln w="28575">
              <a:solidFill>
                <a:schemeClr val="accent1"/>
              </a:solidFill>
              <a:round/>
              <a:headEnd/>
              <a:tailEnd type="triangle" w="med" len="med"/>
            </a:ln>
            <a:effectLst/>
          </p:spPr>
          <p:txBody>
            <a:bodyPr wrap="none" anchor="ctr">
              <a:prstTxWarp prst="textNoShape">
                <a:avLst/>
              </a:prstTxWarp>
            </a:bodyPr>
            <a:lstStyle/>
            <a:p>
              <a:endParaRPr lang="en-US"/>
            </a:p>
          </p:txBody>
        </p:sp>
      </p:grpSp>
      <p:grpSp>
        <p:nvGrpSpPr>
          <p:cNvPr id="3" name="Group 16"/>
          <p:cNvGrpSpPr>
            <a:grpSpLocks/>
          </p:cNvGrpSpPr>
          <p:nvPr/>
        </p:nvGrpSpPr>
        <p:grpSpPr bwMode="auto">
          <a:xfrm>
            <a:off x="120650" y="2156199"/>
            <a:ext cx="1795463" cy="946150"/>
            <a:chOff x="656" y="1670"/>
            <a:chExt cx="1131" cy="596"/>
          </a:xfrm>
        </p:grpSpPr>
        <p:sp>
          <p:nvSpPr>
            <p:cNvPr id="3056657" name="Text Box 17"/>
            <p:cNvSpPr txBox="1">
              <a:spLocks noChangeArrowheads="1"/>
            </p:cNvSpPr>
            <p:nvPr/>
          </p:nvSpPr>
          <p:spPr bwMode="auto">
            <a:xfrm>
              <a:off x="656" y="1670"/>
              <a:ext cx="985" cy="596"/>
            </a:xfrm>
            <a:prstGeom prst="rect">
              <a:avLst/>
            </a:prstGeom>
            <a:noFill/>
            <a:ln w="12700">
              <a:noFill/>
              <a:miter lim="800000"/>
              <a:headEnd/>
              <a:tailEnd/>
            </a:ln>
            <a:effectLst/>
          </p:spPr>
          <p:txBody>
            <a:bodyPr wrap="none">
              <a:prstTxWarp prst="textNoShape">
                <a:avLst/>
              </a:prstTxWarp>
              <a:spAutoFit/>
            </a:bodyPr>
            <a:lstStyle/>
            <a:p>
              <a:pPr algn="ctr"/>
              <a:r>
                <a:rPr lang="en-US" sz="2800" b="1">
                  <a:latin typeface="Courier New" pitchFamily="-65" charset="0"/>
                </a:rPr>
                <a:t>$base+</a:t>
              </a:r>
              <a:br>
                <a:rPr lang="en-US" sz="2800" b="1">
                  <a:latin typeface="Courier New" pitchFamily="-65" charset="0"/>
                </a:rPr>
              </a:br>
              <a:r>
                <a:rPr lang="en-US" sz="2800" b="1">
                  <a:latin typeface="Courier New" pitchFamily="-65" charset="0"/>
                </a:rPr>
                <a:t>$bound</a:t>
              </a:r>
              <a:r>
                <a:rPr lang="en-US" sz="2800" b="1"/>
                <a:t> </a:t>
              </a:r>
            </a:p>
          </p:txBody>
        </p:sp>
        <p:sp>
          <p:nvSpPr>
            <p:cNvPr id="3056658" name="Line 18"/>
            <p:cNvSpPr>
              <a:spLocks noChangeShapeType="1"/>
            </p:cNvSpPr>
            <p:nvPr/>
          </p:nvSpPr>
          <p:spPr bwMode="auto">
            <a:xfrm>
              <a:off x="1547" y="1968"/>
              <a:ext cx="240" cy="0"/>
            </a:xfrm>
            <a:prstGeom prst="line">
              <a:avLst/>
            </a:prstGeom>
            <a:noFill/>
            <a:ln w="28575">
              <a:solidFill>
                <a:schemeClr val="accent1"/>
              </a:solidFill>
              <a:round/>
              <a:headEnd/>
              <a:tailEnd type="triangle" w="med" len="med"/>
            </a:ln>
            <a:effectLst/>
          </p:spPr>
          <p:txBody>
            <a:bodyPr wrap="none" anchor="ctr">
              <a:prstTxWarp prst="textNoShape">
                <a:avLst/>
              </a:prstTxWarp>
            </a:bodyPr>
            <a:lstStyle/>
            <a:p>
              <a:endParaRPr lang="en-US"/>
            </a:p>
          </p:txBody>
        </p:sp>
      </p:grpSp>
      <p:sp>
        <p:nvSpPr>
          <p:cNvPr id="3056659" name="Rectangle 19" descr="Wide upward diagonal"/>
          <p:cNvSpPr>
            <a:spLocks noChangeArrowheads="1"/>
          </p:cNvSpPr>
          <p:nvPr/>
        </p:nvSpPr>
        <p:spPr bwMode="auto">
          <a:xfrm>
            <a:off x="1914525" y="4762874"/>
            <a:ext cx="1600200" cy="266700"/>
          </a:xfrm>
          <a:prstGeom prst="rect">
            <a:avLst/>
          </a:prstGeom>
          <a:pattFill prst="wdUpDiag">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en-US"/>
          </a:p>
        </p:txBody>
      </p:sp>
      <p:sp>
        <p:nvSpPr>
          <p:cNvPr id="3056660" name="Rectangle 20" descr="Wide upward diagonal"/>
          <p:cNvSpPr>
            <a:spLocks noChangeArrowheads="1"/>
          </p:cNvSpPr>
          <p:nvPr/>
        </p:nvSpPr>
        <p:spPr bwMode="auto">
          <a:xfrm>
            <a:off x="1916113" y="1225924"/>
            <a:ext cx="1600200" cy="387350"/>
          </a:xfrm>
          <a:prstGeom prst="rect">
            <a:avLst/>
          </a:prstGeom>
          <a:pattFill prst="wdUpDiag">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en-US"/>
          </a:p>
        </p:txBody>
      </p:sp>
      <p:sp>
        <p:nvSpPr>
          <p:cNvPr id="3056661" name="Rectangle 21" descr="Wide upward diagonal"/>
          <p:cNvSpPr>
            <a:spLocks noChangeArrowheads="1"/>
          </p:cNvSpPr>
          <p:nvPr/>
        </p:nvSpPr>
        <p:spPr bwMode="auto">
          <a:xfrm>
            <a:off x="1916113" y="2362574"/>
            <a:ext cx="1600200" cy="209550"/>
          </a:xfrm>
          <a:prstGeom prst="rect">
            <a:avLst/>
          </a:prstGeom>
          <a:pattFill prst="wdUpDiag">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en-US"/>
          </a:p>
        </p:txBody>
      </p:sp>
      <p:sp>
        <p:nvSpPr>
          <p:cNvPr id="3056662" name="Rectangle 22" descr="Wide upward diagonal"/>
          <p:cNvSpPr>
            <a:spLocks noChangeArrowheads="1"/>
          </p:cNvSpPr>
          <p:nvPr/>
        </p:nvSpPr>
        <p:spPr bwMode="auto">
          <a:xfrm>
            <a:off x="1916113" y="3546849"/>
            <a:ext cx="1600200" cy="209550"/>
          </a:xfrm>
          <a:prstGeom prst="rect">
            <a:avLst/>
          </a:prstGeom>
          <a:pattFill prst="wdUpDiag">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en-US"/>
          </a:p>
        </p:txBody>
      </p:sp>
      <p:sp>
        <p:nvSpPr>
          <p:cNvPr id="3056663" name="Rectangle 23"/>
          <p:cNvSpPr>
            <a:spLocks noChangeArrowheads="1"/>
          </p:cNvSpPr>
          <p:nvPr/>
        </p:nvSpPr>
        <p:spPr bwMode="auto">
          <a:xfrm>
            <a:off x="4473575" y="3523037"/>
            <a:ext cx="4518025" cy="3030163"/>
          </a:xfrm>
          <a:prstGeom prst="rect">
            <a:avLst/>
          </a:prstGeom>
          <a:noFill/>
          <a:ln w="12700">
            <a:noFill/>
            <a:miter lim="800000"/>
            <a:headEnd/>
            <a:tailEnd/>
          </a:ln>
          <a:effectLst/>
        </p:spPr>
        <p:txBody>
          <a:bodyPr lIns="63500" tIns="25400" rIns="63500" bIns="25400">
            <a:prstTxWarp prst="textNoShape">
              <a:avLst/>
            </a:prstTxWarp>
            <a:spAutoFit/>
          </a:bodyPr>
          <a:lstStyle/>
          <a:p>
            <a:pPr marL="203200" indent="-203200">
              <a:lnSpc>
                <a:spcPct val="75000"/>
              </a:lnSpc>
              <a:spcBef>
                <a:spcPct val="65000"/>
              </a:spcBef>
              <a:buSzPct val="100000"/>
              <a:buFont typeface="Times" pitchFamily="-65" charset="0"/>
              <a:buChar char="•"/>
            </a:pPr>
            <a:r>
              <a:rPr lang="en-US" sz="3200" dirty="0">
                <a:solidFill>
                  <a:schemeClr val="tx1"/>
                </a:solidFill>
                <a:latin typeface="18 VAG Rounded Light   02390"/>
              </a:rPr>
              <a:t>Want: </a:t>
            </a:r>
          </a:p>
          <a:p>
            <a:pPr marL="685800" lvl="1" indent="-190500">
              <a:lnSpc>
                <a:spcPct val="85000"/>
              </a:lnSpc>
              <a:spcBef>
                <a:spcPct val="40000"/>
              </a:spcBef>
              <a:buSzPct val="100000"/>
              <a:buFontTx/>
              <a:buChar char="•"/>
            </a:pPr>
            <a:r>
              <a:rPr lang="en-US" sz="2800" dirty="0">
                <a:solidFill>
                  <a:schemeClr val="accent3"/>
                </a:solidFill>
                <a:latin typeface="18 VAG Rounded Light   02390"/>
                <a:ea typeface="ＭＳ Ｐゴシック" pitchFamily="-65" charset="-128"/>
              </a:rPr>
              <a:t>discontinuous mapping</a:t>
            </a:r>
          </a:p>
          <a:p>
            <a:pPr marL="685800" lvl="1" indent="-190500">
              <a:lnSpc>
                <a:spcPct val="85000"/>
              </a:lnSpc>
              <a:spcBef>
                <a:spcPct val="40000"/>
              </a:spcBef>
              <a:buSzPct val="100000"/>
              <a:buFontTx/>
              <a:buChar char="•"/>
            </a:pPr>
            <a:r>
              <a:rPr lang="en-US" sz="2800" dirty="0">
                <a:solidFill>
                  <a:schemeClr val="accent3"/>
                </a:solidFill>
                <a:latin typeface="18 VAG Rounded Light   02390"/>
                <a:ea typeface="ＭＳ Ｐゴシック" pitchFamily="-65" charset="-128"/>
              </a:rPr>
              <a:t>Process size &gt;&gt; </a:t>
            </a:r>
            <a:r>
              <a:rPr lang="en-US" sz="2800" dirty="0" err="1">
                <a:solidFill>
                  <a:schemeClr val="accent3"/>
                </a:solidFill>
                <a:latin typeface="18 VAG Rounded Light   02390"/>
                <a:ea typeface="ＭＳ Ｐゴシック" pitchFamily="-65" charset="-128"/>
              </a:rPr>
              <a:t>mem</a:t>
            </a:r>
            <a:endParaRPr lang="en-US" sz="2800" dirty="0">
              <a:solidFill>
                <a:schemeClr val="accent3"/>
              </a:solidFill>
              <a:latin typeface="18 VAG Rounded Light   02390"/>
              <a:ea typeface="ＭＳ Ｐゴシック" pitchFamily="-65" charset="-128"/>
            </a:endParaRPr>
          </a:p>
          <a:p>
            <a:pPr marL="203200" indent="-203200">
              <a:lnSpc>
                <a:spcPct val="75000"/>
              </a:lnSpc>
              <a:spcBef>
                <a:spcPct val="65000"/>
              </a:spcBef>
              <a:buSzPct val="100000"/>
              <a:buFont typeface="Times" pitchFamily="-65" charset="0"/>
              <a:buChar char="•"/>
            </a:pPr>
            <a:r>
              <a:rPr lang="en-US" sz="3200" dirty="0">
                <a:solidFill>
                  <a:schemeClr val="tx1"/>
                </a:solidFill>
                <a:latin typeface="18 VAG Rounded Light   02390"/>
              </a:rPr>
              <a:t>Addition not enough!</a:t>
            </a:r>
          </a:p>
          <a:p>
            <a:pPr marL="203200" indent="-203200">
              <a:lnSpc>
                <a:spcPct val="75000"/>
              </a:lnSpc>
              <a:spcBef>
                <a:spcPct val="65000"/>
              </a:spcBef>
              <a:buSzPct val="100000"/>
            </a:pPr>
            <a:r>
              <a:rPr lang="en-US" sz="2800" dirty="0" err="1">
                <a:solidFill>
                  <a:schemeClr val="accent2"/>
                </a:solidFill>
                <a:latin typeface="18 VAG Rounded Light   02390"/>
              </a:rPr>
              <a:t></a:t>
            </a:r>
            <a:r>
              <a:rPr lang="en-US" sz="3200" dirty="0">
                <a:solidFill>
                  <a:schemeClr val="accent2"/>
                </a:solidFill>
                <a:latin typeface="18 VAG Rounded Light   02390"/>
              </a:rPr>
              <a:t> use Indirection!</a:t>
            </a:r>
          </a:p>
        </p:txBody>
      </p:sp>
      <p:grpSp>
        <p:nvGrpSpPr>
          <p:cNvPr id="4" name="Group 24"/>
          <p:cNvGrpSpPr>
            <a:grpSpLocks/>
          </p:cNvGrpSpPr>
          <p:nvPr/>
        </p:nvGrpSpPr>
        <p:grpSpPr bwMode="auto">
          <a:xfrm>
            <a:off x="3617912" y="1381499"/>
            <a:ext cx="5068888" cy="3508375"/>
            <a:chOff x="2208" y="768"/>
            <a:chExt cx="3193" cy="2210"/>
          </a:xfrm>
        </p:grpSpPr>
        <p:sp>
          <p:nvSpPr>
            <p:cNvPr id="3056665" name="Text Box 25"/>
            <p:cNvSpPr txBox="1">
              <a:spLocks noChangeArrowheads="1"/>
            </p:cNvSpPr>
            <p:nvPr/>
          </p:nvSpPr>
          <p:spPr bwMode="auto">
            <a:xfrm>
              <a:off x="2829" y="1290"/>
              <a:ext cx="2572" cy="872"/>
            </a:xfrm>
            <a:prstGeom prst="rect">
              <a:avLst/>
            </a:prstGeom>
            <a:noFill/>
            <a:ln w="12700">
              <a:noFill/>
              <a:miter lim="800000"/>
              <a:headEnd/>
              <a:tailEnd/>
            </a:ln>
            <a:effectLst/>
          </p:spPr>
          <p:txBody>
            <a:bodyPr wrap="none">
              <a:prstTxWarp prst="textNoShape">
                <a:avLst/>
              </a:prstTxWarp>
              <a:spAutoFit/>
            </a:bodyPr>
            <a:lstStyle/>
            <a:p>
              <a:r>
                <a:rPr lang="en-US" sz="2800" dirty="0">
                  <a:solidFill>
                    <a:schemeClr val="tx1"/>
                  </a:solidFill>
                  <a:latin typeface="18 VAG Rounded Light   02390"/>
                </a:rPr>
                <a:t>Enough space for User D,</a:t>
              </a:r>
            </a:p>
            <a:p>
              <a:r>
                <a:rPr lang="en-US" sz="2800" dirty="0">
                  <a:solidFill>
                    <a:schemeClr val="tx1"/>
                  </a:solidFill>
                  <a:latin typeface="18 VAG Rounded Light   02390"/>
                </a:rPr>
                <a:t>but discontinuous </a:t>
              </a:r>
            </a:p>
            <a:p>
              <a:r>
                <a:rPr lang="en-US" sz="2800" dirty="0">
                  <a:solidFill>
                    <a:schemeClr val="tx1"/>
                  </a:solidFill>
                  <a:latin typeface="18 VAG Rounded Light   02390"/>
                </a:rPr>
                <a:t>(“fragmentation problem”) </a:t>
              </a:r>
              <a:endParaRPr lang="en-US" sz="2000" dirty="0">
                <a:latin typeface="18 VAG Rounded Light   02390"/>
              </a:endParaRPr>
            </a:p>
          </p:txBody>
        </p:sp>
        <p:sp>
          <p:nvSpPr>
            <p:cNvPr id="3056666" name="Line 26"/>
            <p:cNvSpPr>
              <a:spLocks noChangeShapeType="1"/>
            </p:cNvSpPr>
            <p:nvPr/>
          </p:nvSpPr>
          <p:spPr bwMode="auto">
            <a:xfrm flipH="1" flipV="1">
              <a:off x="2209" y="768"/>
              <a:ext cx="591" cy="624"/>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latin typeface="18 VAG Rounded Light   02390"/>
              </a:endParaRPr>
            </a:p>
          </p:txBody>
        </p:sp>
        <p:sp>
          <p:nvSpPr>
            <p:cNvPr id="3056667" name="Line 27"/>
            <p:cNvSpPr>
              <a:spLocks noChangeShapeType="1"/>
            </p:cNvSpPr>
            <p:nvPr/>
          </p:nvSpPr>
          <p:spPr bwMode="auto">
            <a:xfrm flipH="1" flipV="1">
              <a:off x="2208" y="1464"/>
              <a:ext cx="592" cy="168"/>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latin typeface="18 VAG Rounded Light   02390"/>
              </a:endParaRPr>
            </a:p>
          </p:txBody>
        </p:sp>
        <p:sp>
          <p:nvSpPr>
            <p:cNvPr id="3056668" name="Line 28"/>
            <p:cNvSpPr>
              <a:spLocks noChangeShapeType="1"/>
            </p:cNvSpPr>
            <p:nvPr/>
          </p:nvSpPr>
          <p:spPr bwMode="auto">
            <a:xfrm flipH="1">
              <a:off x="2208" y="1858"/>
              <a:ext cx="592" cy="331"/>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latin typeface="18 VAG Rounded Light   02390"/>
              </a:endParaRPr>
            </a:p>
          </p:txBody>
        </p:sp>
        <p:sp>
          <p:nvSpPr>
            <p:cNvPr id="3056669" name="Line 29"/>
            <p:cNvSpPr>
              <a:spLocks noChangeShapeType="1"/>
            </p:cNvSpPr>
            <p:nvPr/>
          </p:nvSpPr>
          <p:spPr bwMode="auto">
            <a:xfrm flipH="1">
              <a:off x="2208" y="2058"/>
              <a:ext cx="621" cy="92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latin typeface="18 VAG Rounded Light   02390"/>
              </a:endParaRPr>
            </a:p>
          </p:txBody>
        </p:sp>
      </p:grpSp>
      <p:sp>
        <p:nvSpPr>
          <p:cNvPr id="30" name="Title 29"/>
          <p:cNvSpPr>
            <a:spLocks noGrp="1"/>
          </p:cNvSpPr>
          <p:nvPr>
            <p:ph type="title"/>
          </p:nvPr>
        </p:nvSpPr>
        <p:spPr/>
        <p:txBody>
          <a:bodyPr/>
          <a:lstStyle/>
          <a:p>
            <a:r>
              <a:rPr lang="en-US" dirty="0"/>
              <a:t>Simple Example: Base and Bound </a:t>
            </a:r>
            <a:r>
              <a:rPr lang="en-US" dirty="0" err="1"/>
              <a:t>Reg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30566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6663"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ヒラギノ丸ゴ Pro W4"/>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32113</TotalTime>
  <Pages>47</Pages>
  <Words>1782</Words>
  <Application>Microsoft Office PowerPoint</Application>
  <PresentationFormat>信纸(8.5x11 英寸)</PresentationFormat>
  <Paragraphs>346</Paragraphs>
  <Slides>25</Slides>
  <Notes>24</Notes>
  <HiddenSlides>1</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25</vt:i4>
      </vt:variant>
    </vt:vector>
  </HeadingPairs>
  <TitlesOfParts>
    <vt:vector size="43" baseType="lpstr">
      <vt:lpstr>18 VAG Rounded Black   09390</vt:lpstr>
      <vt:lpstr>18 VAG Rounded Bold   07390</vt:lpstr>
      <vt:lpstr>18 VAG Rounded Light   02390</vt:lpstr>
      <vt:lpstr>AppleGaramond Bd</vt:lpstr>
      <vt:lpstr>MS PGothic</vt:lpstr>
      <vt:lpstr>MS PGothic</vt:lpstr>
      <vt:lpstr>宋体</vt:lpstr>
      <vt:lpstr>Arial</vt:lpstr>
      <vt:lpstr>Corbel</vt:lpstr>
      <vt:lpstr>Courier New</vt:lpstr>
      <vt:lpstr>Helvetica</vt:lpstr>
      <vt:lpstr>Symbol</vt:lpstr>
      <vt:lpstr>Times</vt:lpstr>
      <vt:lpstr>Times New Roman</vt:lpstr>
      <vt:lpstr>Wingdings</vt:lpstr>
      <vt:lpstr>Wingdings 2</vt:lpstr>
      <vt:lpstr>Wingdings 3</vt:lpstr>
      <vt:lpstr>Metro</vt:lpstr>
      <vt:lpstr>PowerPoint 演示文稿</vt:lpstr>
      <vt:lpstr>Review</vt:lpstr>
      <vt:lpstr>Another View of the Memory Hierarchy</vt:lpstr>
      <vt:lpstr>Memory Hierarchy Requirements</vt:lpstr>
      <vt:lpstr>Memory Hierarchy Requirements</vt:lpstr>
      <vt:lpstr>Virtual Memory</vt:lpstr>
      <vt:lpstr>Virtual to Physical Address Translation</vt:lpstr>
      <vt:lpstr>Analogy</vt:lpstr>
      <vt:lpstr>Simple Example: Base and Bound Reg</vt:lpstr>
      <vt:lpstr>Mapping Virtual Memory to Physical Memory </vt:lpstr>
      <vt:lpstr>Paging Organization (assume 1 KB pages)</vt:lpstr>
      <vt:lpstr>Virtual Memory Mapping Function</vt:lpstr>
      <vt:lpstr>Address Mapping: Page Table</vt:lpstr>
      <vt:lpstr>Page Table</vt:lpstr>
      <vt:lpstr>Requirements revisited</vt:lpstr>
      <vt:lpstr>Page Table Entry (PTE) Format</vt:lpstr>
      <vt:lpstr>Paging/Virtual Memory Multiple Processes</vt:lpstr>
      <vt:lpstr>Comparing the 2 levels of hierarchy</vt:lpstr>
      <vt:lpstr>Notes on Page Table</vt:lpstr>
      <vt:lpstr>Why would a process need to “grow”?</vt:lpstr>
      <vt:lpstr>Virtual Memory Problem #1</vt:lpstr>
      <vt:lpstr>Translation Look-Aside Buffers (TLBs)</vt:lpstr>
      <vt:lpstr>Peer Instruction</vt:lpstr>
      <vt:lpstr>Peer Instruction Answer</vt:lpstr>
      <vt:lpstr>And in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CS61C - Lecture 13</dc:title>
  <dc:subject/>
  <dc:creator>John Wawrzynek</dc:creator>
  <cp:keywords/>
  <dc:description/>
  <cp:lastModifiedBy>成元庆</cp:lastModifiedBy>
  <cp:revision>2185</cp:revision>
  <cp:lastPrinted>2010-04-13T17:50:43Z</cp:lastPrinted>
  <dcterms:created xsi:type="dcterms:W3CDTF">2010-04-13T16:59:45Z</dcterms:created>
  <dcterms:modified xsi:type="dcterms:W3CDTF">2020-11-01T21:59:51Z</dcterms:modified>
</cp:coreProperties>
</file>